
<file path=[Content_Types].xml><?xml version="1.0" encoding="utf-8"?>
<Types xmlns="http://schemas.openxmlformats.org/package/2006/content-types">
  <Default Extension="png" ContentType="image/png"/>
  <Default Extension="bin" ContentType="application/vnd.openxmlformats-officedocument.oleObject"/>
  <Default Extension="jfif" ContentType="image/jpe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0.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xml" ContentType="application/vnd.openxmlformats-officedocument.presentationml.tags+xml"/>
  <Override PartName="/ppt/notesSlides/notesSlide22.xml" ContentType="application/vnd.openxmlformats-officedocument.presentationml.notesSlide+xml"/>
  <Override PartName="/ppt/tags/tag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5"/>
  </p:sldMasterIdLst>
  <p:notesMasterIdLst>
    <p:notesMasterId r:id="rId132"/>
  </p:notesMasterIdLst>
  <p:sldIdLst>
    <p:sldId id="257" r:id="rId6"/>
    <p:sldId id="312" r:id="rId7"/>
    <p:sldId id="368" r:id="rId8"/>
    <p:sldId id="317" r:id="rId9"/>
    <p:sldId id="369" r:id="rId10"/>
    <p:sldId id="358" r:id="rId11"/>
    <p:sldId id="502" r:id="rId12"/>
    <p:sldId id="457" r:id="rId13"/>
    <p:sldId id="458" r:id="rId14"/>
    <p:sldId id="461" r:id="rId15"/>
    <p:sldId id="460" r:id="rId16"/>
    <p:sldId id="462" r:id="rId17"/>
    <p:sldId id="463" r:id="rId18"/>
    <p:sldId id="464" r:id="rId19"/>
    <p:sldId id="465" r:id="rId20"/>
    <p:sldId id="466" r:id="rId21"/>
    <p:sldId id="467" r:id="rId22"/>
    <p:sldId id="535" r:id="rId23"/>
    <p:sldId id="468" r:id="rId24"/>
    <p:sldId id="469" r:id="rId25"/>
    <p:sldId id="488" r:id="rId26"/>
    <p:sldId id="546" r:id="rId27"/>
    <p:sldId id="547" r:id="rId28"/>
    <p:sldId id="542" r:id="rId29"/>
    <p:sldId id="477" r:id="rId30"/>
    <p:sldId id="479" r:id="rId31"/>
    <p:sldId id="478" r:id="rId32"/>
    <p:sldId id="480" r:id="rId33"/>
    <p:sldId id="577" r:id="rId34"/>
    <p:sldId id="482" r:id="rId35"/>
    <p:sldId id="483" r:id="rId36"/>
    <p:sldId id="484" r:id="rId37"/>
    <p:sldId id="390" r:id="rId38"/>
    <p:sldId id="548" r:id="rId39"/>
    <p:sldId id="549" r:id="rId40"/>
    <p:sldId id="550" r:id="rId41"/>
    <p:sldId id="551" r:id="rId42"/>
    <p:sldId id="552" r:id="rId43"/>
    <p:sldId id="553" r:id="rId44"/>
    <p:sldId id="554" r:id="rId45"/>
    <p:sldId id="485" r:id="rId46"/>
    <p:sldId id="486" r:id="rId47"/>
    <p:sldId id="487" r:id="rId48"/>
    <p:sldId id="541" r:id="rId49"/>
    <p:sldId id="490" r:id="rId50"/>
    <p:sldId id="491" r:id="rId51"/>
    <p:sldId id="565" r:id="rId52"/>
    <p:sldId id="566" r:id="rId53"/>
    <p:sldId id="569" r:id="rId54"/>
    <p:sldId id="567" r:id="rId55"/>
    <p:sldId id="568" r:id="rId56"/>
    <p:sldId id="570" r:id="rId57"/>
    <p:sldId id="571" r:id="rId58"/>
    <p:sldId id="572" r:id="rId59"/>
    <p:sldId id="573" r:id="rId60"/>
    <p:sldId id="574" r:id="rId61"/>
    <p:sldId id="556" r:id="rId62"/>
    <p:sldId id="557" r:id="rId63"/>
    <p:sldId id="558" r:id="rId64"/>
    <p:sldId id="559" r:id="rId65"/>
    <p:sldId id="561" r:id="rId66"/>
    <p:sldId id="562" r:id="rId67"/>
    <p:sldId id="560" r:id="rId68"/>
    <p:sldId id="563" r:id="rId69"/>
    <p:sldId id="564" r:id="rId70"/>
    <p:sldId id="493" r:id="rId71"/>
    <p:sldId id="555" r:id="rId72"/>
    <p:sldId id="575" r:id="rId73"/>
    <p:sldId id="494" r:id="rId74"/>
    <p:sldId id="495" r:id="rId75"/>
    <p:sldId id="498" r:id="rId76"/>
    <p:sldId id="587" r:id="rId77"/>
    <p:sldId id="579" r:id="rId78"/>
    <p:sldId id="581" r:id="rId79"/>
    <p:sldId id="582" r:id="rId80"/>
    <p:sldId id="583" r:id="rId81"/>
    <p:sldId id="584" r:id="rId82"/>
    <p:sldId id="326" r:id="rId83"/>
    <p:sldId id="327" r:id="rId84"/>
    <p:sldId id="328" r:id="rId85"/>
    <p:sldId id="383" r:id="rId86"/>
    <p:sldId id="380" r:id="rId87"/>
    <p:sldId id="330" r:id="rId88"/>
    <p:sldId id="349" r:id="rId89"/>
    <p:sldId id="350" r:id="rId90"/>
    <p:sldId id="351" r:id="rId91"/>
    <p:sldId id="352" r:id="rId92"/>
    <p:sldId id="353" r:id="rId93"/>
    <p:sldId id="354" r:id="rId94"/>
    <p:sldId id="508" r:id="rId95"/>
    <p:sldId id="525" r:id="rId96"/>
    <p:sldId id="526" r:id="rId97"/>
    <p:sldId id="527" r:id="rId98"/>
    <p:sldId id="430" r:id="rId99"/>
    <p:sldId id="528" r:id="rId100"/>
    <p:sldId id="529" r:id="rId101"/>
    <p:sldId id="530" r:id="rId102"/>
    <p:sldId id="532" r:id="rId103"/>
    <p:sldId id="533" r:id="rId104"/>
    <p:sldId id="503" r:id="rId105"/>
    <p:sldId id="504" r:id="rId106"/>
    <p:sldId id="507" r:id="rId107"/>
    <p:sldId id="505" r:id="rId108"/>
    <p:sldId id="586" r:id="rId109"/>
    <p:sldId id="509" r:id="rId110"/>
    <p:sldId id="512" r:id="rId111"/>
    <p:sldId id="513" r:id="rId112"/>
    <p:sldId id="514" r:id="rId113"/>
    <p:sldId id="515" r:id="rId114"/>
    <p:sldId id="516" r:id="rId115"/>
    <p:sldId id="517" r:id="rId116"/>
    <p:sldId id="518" r:id="rId117"/>
    <p:sldId id="519" r:id="rId118"/>
    <p:sldId id="520" r:id="rId119"/>
    <p:sldId id="521" r:id="rId120"/>
    <p:sldId id="522" r:id="rId121"/>
    <p:sldId id="588" r:id="rId122"/>
    <p:sldId id="589" r:id="rId123"/>
    <p:sldId id="590" r:id="rId124"/>
    <p:sldId id="591" r:id="rId125"/>
    <p:sldId id="592" r:id="rId126"/>
    <p:sldId id="593" r:id="rId127"/>
    <p:sldId id="523" r:id="rId128"/>
    <p:sldId id="524" r:id="rId129"/>
    <p:sldId id="534" r:id="rId130"/>
    <p:sldId id="536" r:id="rId1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3300"/>
    <a:srgbClr val="EE220C"/>
    <a:srgbClr val="008000"/>
    <a:srgbClr val="FF644E"/>
    <a:srgbClr val="61D836"/>
    <a:srgbClr val="00A2FF"/>
    <a:srgbClr val="000000"/>
    <a:srgbClr val="CC00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3499A-07BC-4E5A-9F8C-46EBA1CF7F39}" v="35" dt="2022-10-16T09:07:24.134"/>
    <p1510:client id="{31AE49EE-EBBF-4A7F-896D-8A9B22235CBC}" v="2" dt="2022-10-17T04:40:21.464"/>
    <p1510:client id="{87CECE65-F813-4FA9-BEAC-681D38BBAEA2}" v="1" dt="2022-10-15T13:12:29.901"/>
    <p1510:client id="{FA982D25-4854-4D19-8CDF-03DE886125C2}" v="40" dt="2022-10-10T07:38:40.445"/>
    <p1510:client id="{951D0C1A-F8FB-4E84-895D-57B97D955525}" v="37" dt="2022-10-17T13:45:19.223"/>
    <p1510:client id="{E10871C9-BBEA-4E42-ADF8-62A31284F9D8}" v="144" dt="2022-10-16T05:25:52.2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3" autoAdjust="0"/>
    <p:restoredTop sz="83522" autoAdjust="0"/>
  </p:normalViewPr>
  <p:slideViewPr>
    <p:cSldViewPr snapToGrid="0">
      <p:cViewPr varScale="1">
        <p:scale>
          <a:sx n="67" d="100"/>
          <a:sy n="67" d="100"/>
        </p:scale>
        <p:origin x="452" y="4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5577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theme" Target="theme/theme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7" Type="http://schemas.openxmlformats.org/officeDocument/2006/relationships/image" Target="../media/image69.wmf"/><Relationship Id="rId2" Type="http://schemas.openxmlformats.org/officeDocument/2006/relationships/image" Target="../media/image64.wmf"/><Relationship Id="rId1" Type="http://schemas.openxmlformats.org/officeDocument/2006/relationships/image" Target="../media/image63.wmf"/><Relationship Id="rId6" Type="http://schemas.openxmlformats.org/officeDocument/2006/relationships/image" Target="../media/image68.wmf"/><Relationship Id="rId5" Type="http://schemas.openxmlformats.org/officeDocument/2006/relationships/image" Target="../media/image67.wmf"/><Relationship Id="rId4" Type="http://schemas.openxmlformats.org/officeDocument/2006/relationships/image" Target="../media/image66.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6" Type="http://schemas.openxmlformats.org/officeDocument/2006/relationships/image" Target="../media/image77.wmf"/><Relationship Id="rId5" Type="http://schemas.openxmlformats.org/officeDocument/2006/relationships/image" Target="../media/image76.wmf"/><Relationship Id="rId4" Type="http://schemas.openxmlformats.org/officeDocument/2006/relationships/image" Target="../media/image75.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2.wmf"/><Relationship Id="rId1"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90.wmf"/><Relationship Id="rId1" Type="http://schemas.openxmlformats.org/officeDocument/2006/relationships/image" Target="../media/image8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4.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4.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4.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CB3745-6C41-40A4-BEC9-6BEB218A0859}" type="datetimeFigureOut">
              <a:rPr lang="en-US" smtClean="0"/>
              <a:t>10/31/2022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003C43-1C0C-47D7-96F1-DE4B1C87DAE9}" type="slidenum">
              <a:rPr lang="en-US" smtClean="0"/>
              <a:t>‹#›</a:t>
            </a:fld>
            <a:endParaRPr lang="en-US"/>
          </a:p>
        </p:txBody>
      </p:sp>
    </p:spTree>
    <p:extLst>
      <p:ext uri="{BB962C8B-B14F-4D97-AF65-F5344CB8AC3E}">
        <p14:creationId xmlns:p14="http://schemas.microsoft.com/office/powerpoint/2010/main" val="459532810"/>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a:t>
            </a:fld>
            <a:endParaRPr lang="en-US"/>
          </a:p>
        </p:txBody>
      </p:sp>
    </p:spTree>
    <p:extLst>
      <p:ext uri="{BB962C8B-B14F-4D97-AF65-F5344CB8AC3E}">
        <p14:creationId xmlns:p14="http://schemas.microsoft.com/office/powerpoint/2010/main" val="942943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a:t>
            </a:fld>
            <a:endParaRPr lang="en-US"/>
          </a:p>
        </p:txBody>
      </p:sp>
    </p:spTree>
    <p:extLst>
      <p:ext uri="{BB962C8B-B14F-4D97-AF65-F5344CB8AC3E}">
        <p14:creationId xmlns:p14="http://schemas.microsoft.com/office/powerpoint/2010/main" val="29480491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003C43-1C0C-47D7-96F1-DE4B1C87DAE9}" type="slidenum">
              <a:rPr lang="en-US" smtClean="0"/>
              <a:t>100</a:t>
            </a:fld>
            <a:endParaRPr lang="en-US"/>
          </a:p>
        </p:txBody>
      </p:sp>
    </p:spTree>
    <p:extLst>
      <p:ext uri="{BB962C8B-B14F-4D97-AF65-F5344CB8AC3E}">
        <p14:creationId xmlns:p14="http://schemas.microsoft.com/office/powerpoint/2010/main" val="28558677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101</a:t>
            </a:fld>
            <a:endParaRPr lang="en-US"/>
          </a:p>
        </p:txBody>
      </p:sp>
    </p:spTree>
    <p:extLst>
      <p:ext uri="{BB962C8B-B14F-4D97-AF65-F5344CB8AC3E}">
        <p14:creationId xmlns:p14="http://schemas.microsoft.com/office/powerpoint/2010/main" val="30961692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102</a:t>
            </a:fld>
            <a:endParaRPr lang="en-US"/>
          </a:p>
        </p:txBody>
      </p:sp>
    </p:spTree>
    <p:extLst>
      <p:ext uri="{BB962C8B-B14F-4D97-AF65-F5344CB8AC3E}">
        <p14:creationId xmlns:p14="http://schemas.microsoft.com/office/powerpoint/2010/main" val="16928927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103</a:t>
            </a:fld>
            <a:endParaRPr lang="en-US"/>
          </a:p>
        </p:txBody>
      </p:sp>
    </p:spTree>
    <p:extLst>
      <p:ext uri="{BB962C8B-B14F-4D97-AF65-F5344CB8AC3E}">
        <p14:creationId xmlns:p14="http://schemas.microsoft.com/office/powerpoint/2010/main" val="319433327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104</a:t>
            </a:fld>
            <a:endParaRPr lang="en-US"/>
          </a:p>
        </p:txBody>
      </p:sp>
    </p:spTree>
    <p:extLst>
      <p:ext uri="{BB962C8B-B14F-4D97-AF65-F5344CB8AC3E}">
        <p14:creationId xmlns:p14="http://schemas.microsoft.com/office/powerpoint/2010/main" val="246072117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105</a:t>
            </a:fld>
            <a:endParaRPr lang="en-US"/>
          </a:p>
        </p:txBody>
      </p:sp>
    </p:spTree>
    <p:extLst>
      <p:ext uri="{BB962C8B-B14F-4D97-AF65-F5344CB8AC3E}">
        <p14:creationId xmlns:p14="http://schemas.microsoft.com/office/powerpoint/2010/main" val="243743271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106</a:t>
            </a:fld>
            <a:endParaRPr lang="en-US"/>
          </a:p>
        </p:txBody>
      </p:sp>
    </p:spTree>
    <p:extLst>
      <p:ext uri="{BB962C8B-B14F-4D97-AF65-F5344CB8AC3E}">
        <p14:creationId xmlns:p14="http://schemas.microsoft.com/office/powerpoint/2010/main" val="144426072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107</a:t>
            </a:fld>
            <a:endParaRPr lang="en-US"/>
          </a:p>
        </p:txBody>
      </p:sp>
    </p:spTree>
    <p:extLst>
      <p:ext uri="{BB962C8B-B14F-4D97-AF65-F5344CB8AC3E}">
        <p14:creationId xmlns:p14="http://schemas.microsoft.com/office/powerpoint/2010/main" val="216067901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108</a:t>
            </a:fld>
            <a:endParaRPr lang="en-US"/>
          </a:p>
        </p:txBody>
      </p:sp>
    </p:spTree>
    <p:extLst>
      <p:ext uri="{BB962C8B-B14F-4D97-AF65-F5344CB8AC3E}">
        <p14:creationId xmlns:p14="http://schemas.microsoft.com/office/powerpoint/2010/main" val="28850402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109</a:t>
            </a:fld>
            <a:endParaRPr lang="en-US"/>
          </a:p>
        </p:txBody>
      </p:sp>
    </p:spTree>
    <p:extLst>
      <p:ext uri="{BB962C8B-B14F-4D97-AF65-F5344CB8AC3E}">
        <p14:creationId xmlns:p14="http://schemas.microsoft.com/office/powerpoint/2010/main" val="2782431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11</a:t>
            </a:fld>
            <a:endParaRPr lang="en-US"/>
          </a:p>
        </p:txBody>
      </p:sp>
    </p:spTree>
    <p:extLst>
      <p:ext uri="{BB962C8B-B14F-4D97-AF65-F5344CB8AC3E}">
        <p14:creationId xmlns:p14="http://schemas.microsoft.com/office/powerpoint/2010/main" val="14177340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110</a:t>
            </a:fld>
            <a:endParaRPr lang="en-US"/>
          </a:p>
        </p:txBody>
      </p:sp>
    </p:spTree>
    <p:extLst>
      <p:ext uri="{BB962C8B-B14F-4D97-AF65-F5344CB8AC3E}">
        <p14:creationId xmlns:p14="http://schemas.microsoft.com/office/powerpoint/2010/main" val="248725168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111</a:t>
            </a:fld>
            <a:endParaRPr lang="en-US"/>
          </a:p>
        </p:txBody>
      </p:sp>
    </p:spTree>
    <p:extLst>
      <p:ext uri="{BB962C8B-B14F-4D97-AF65-F5344CB8AC3E}">
        <p14:creationId xmlns:p14="http://schemas.microsoft.com/office/powerpoint/2010/main" val="273563483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112</a:t>
            </a:fld>
            <a:endParaRPr lang="en-US"/>
          </a:p>
        </p:txBody>
      </p:sp>
    </p:spTree>
    <p:extLst>
      <p:ext uri="{BB962C8B-B14F-4D97-AF65-F5344CB8AC3E}">
        <p14:creationId xmlns:p14="http://schemas.microsoft.com/office/powerpoint/2010/main" val="38789202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113</a:t>
            </a:fld>
            <a:endParaRPr lang="en-US"/>
          </a:p>
        </p:txBody>
      </p:sp>
    </p:spTree>
    <p:extLst>
      <p:ext uri="{BB962C8B-B14F-4D97-AF65-F5344CB8AC3E}">
        <p14:creationId xmlns:p14="http://schemas.microsoft.com/office/powerpoint/2010/main" val="390963893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114</a:t>
            </a:fld>
            <a:endParaRPr lang="en-US"/>
          </a:p>
        </p:txBody>
      </p:sp>
    </p:spTree>
    <p:extLst>
      <p:ext uri="{BB962C8B-B14F-4D97-AF65-F5344CB8AC3E}">
        <p14:creationId xmlns:p14="http://schemas.microsoft.com/office/powerpoint/2010/main" val="3637248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115</a:t>
            </a:fld>
            <a:endParaRPr lang="en-US"/>
          </a:p>
        </p:txBody>
      </p:sp>
    </p:spTree>
    <p:extLst>
      <p:ext uri="{BB962C8B-B14F-4D97-AF65-F5344CB8AC3E}">
        <p14:creationId xmlns:p14="http://schemas.microsoft.com/office/powerpoint/2010/main" val="162076958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116</a:t>
            </a:fld>
            <a:endParaRPr lang="en-US"/>
          </a:p>
        </p:txBody>
      </p:sp>
    </p:spTree>
    <p:extLst>
      <p:ext uri="{BB962C8B-B14F-4D97-AF65-F5344CB8AC3E}">
        <p14:creationId xmlns:p14="http://schemas.microsoft.com/office/powerpoint/2010/main" val="40207632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123</a:t>
            </a:fld>
            <a:endParaRPr lang="en-US"/>
          </a:p>
        </p:txBody>
      </p:sp>
    </p:spTree>
    <p:extLst>
      <p:ext uri="{BB962C8B-B14F-4D97-AF65-F5344CB8AC3E}">
        <p14:creationId xmlns:p14="http://schemas.microsoft.com/office/powerpoint/2010/main" val="4590963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124</a:t>
            </a:fld>
            <a:endParaRPr lang="en-US"/>
          </a:p>
        </p:txBody>
      </p:sp>
    </p:spTree>
    <p:extLst>
      <p:ext uri="{BB962C8B-B14F-4D97-AF65-F5344CB8AC3E}">
        <p14:creationId xmlns:p14="http://schemas.microsoft.com/office/powerpoint/2010/main" val="3625104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125</a:t>
            </a:fld>
            <a:endParaRPr lang="en-US"/>
          </a:p>
        </p:txBody>
      </p:sp>
    </p:spTree>
    <p:extLst>
      <p:ext uri="{BB962C8B-B14F-4D97-AF65-F5344CB8AC3E}">
        <p14:creationId xmlns:p14="http://schemas.microsoft.com/office/powerpoint/2010/main" val="1248797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12</a:t>
            </a:fld>
            <a:endParaRPr lang="en-US"/>
          </a:p>
        </p:txBody>
      </p:sp>
    </p:spTree>
    <p:extLst>
      <p:ext uri="{BB962C8B-B14F-4D97-AF65-F5344CB8AC3E}">
        <p14:creationId xmlns:p14="http://schemas.microsoft.com/office/powerpoint/2010/main" val="60529758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126</a:t>
            </a:fld>
            <a:endParaRPr lang="en-US"/>
          </a:p>
        </p:txBody>
      </p:sp>
    </p:spTree>
    <p:extLst>
      <p:ext uri="{BB962C8B-B14F-4D97-AF65-F5344CB8AC3E}">
        <p14:creationId xmlns:p14="http://schemas.microsoft.com/office/powerpoint/2010/main" val="4035196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13</a:t>
            </a:fld>
            <a:endParaRPr lang="en-US"/>
          </a:p>
        </p:txBody>
      </p:sp>
    </p:spTree>
    <p:extLst>
      <p:ext uri="{BB962C8B-B14F-4D97-AF65-F5344CB8AC3E}">
        <p14:creationId xmlns:p14="http://schemas.microsoft.com/office/powerpoint/2010/main" val="4126560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14</a:t>
            </a:fld>
            <a:endParaRPr lang="en-US"/>
          </a:p>
        </p:txBody>
      </p:sp>
    </p:spTree>
    <p:extLst>
      <p:ext uri="{BB962C8B-B14F-4D97-AF65-F5344CB8AC3E}">
        <p14:creationId xmlns:p14="http://schemas.microsoft.com/office/powerpoint/2010/main" val="95267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15</a:t>
            </a:fld>
            <a:endParaRPr lang="en-US"/>
          </a:p>
        </p:txBody>
      </p:sp>
    </p:spTree>
    <p:extLst>
      <p:ext uri="{BB962C8B-B14F-4D97-AF65-F5344CB8AC3E}">
        <p14:creationId xmlns:p14="http://schemas.microsoft.com/office/powerpoint/2010/main" val="3859227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16</a:t>
            </a:fld>
            <a:endParaRPr lang="en-US"/>
          </a:p>
        </p:txBody>
      </p:sp>
    </p:spTree>
    <p:extLst>
      <p:ext uri="{BB962C8B-B14F-4D97-AF65-F5344CB8AC3E}">
        <p14:creationId xmlns:p14="http://schemas.microsoft.com/office/powerpoint/2010/main" val="2957289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17</a:t>
            </a:fld>
            <a:endParaRPr lang="en-US"/>
          </a:p>
        </p:txBody>
      </p:sp>
    </p:spTree>
    <p:extLst>
      <p:ext uri="{BB962C8B-B14F-4D97-AF65-F5344CB8AC3E}">
        <p14:creationId xmlns:p14="http://schemas.microsoft.com/office/powerpoint/2010/main" val="2812768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18</a:t>
            </a:fld>
            <a:endParaRPr lang="en-US"/>
          </a:p>
        </p:txBody>
      </p:sp>
    </p:spTree>
    <p:extLst>
      <p:ext uri="{BB962C8B-B14F-4D97-AF65-F5344CB8AC3E}">
        <p14:creationId xmlns:p14="http://schemas.microsoft.com/office/powerpoint/2010/main" val="1964677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19</a:t>
            </a:fld>
            <a:endParaRPr lang="en-US"/>
          </a:p>
        </p:txBody>
      </p:sp>
    </p:spTree>
    <p:extLst>
      <p:ext uri="{BB962C8B-B14F-4D97-AF65-F5344CB8AC3E}">
        <p14:creationId xmlns:p14="http://schemas.microsoft.com/office/powerpoint/2010/main" val="2951323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a:t>
            </a:fld>
            <a:endParaRPr lang="en-US"/>
          </a:p>
        </p:txBody>
      </p:sp>
    </p:spTree>
    <p:extLst>
      <p:ext uri="{BB962C8B-B14F-4D97-AF65-F5344CB8AC3E}">
        <p14:creationId xmlns:p14="http://schemas.microsoft.com/office/powerpoint/2010/main" val="2474805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20</a:t>
            </a:fld>
            <a:endParaRPr lang="en-US"/>
          </a:p>
        </p:txBody>
      </p:sp>
    </p:spTree>
    <p:extLst>
      <p:ext uri="{BB962C8B-B14F-4D97-AF65-F5344CB8AC3E}">
        <p14:creationId xmlns:p14="http://schemas.microsoft.com/office/powerpoint/2010/main" val="3380954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21</a:t>
            </a:fld>
            <a:endParaRPr lang="en-US"/>
          </a:p>
        </p:txBody>
      </p:sp>
    </p:spTree>
    <p:extLst>
      <p:ext uri="{BB962C8B-B14F-4D97-AF65-F5344CB8AC3E}">
        <p14:creationId xmlns:p14="http://schemas.microsoft.com/office/powerpoint/2010/main" val="41878571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E003C43-1C0C-47D7-96F1-DE4B1C87DAE9}" type="slidenum">
              <a:rPr lang="en-US" smtClean="0"/>
              <a:t>22</a:t>
            </a:fld>
            <a:endParaRPr lang="en-US"/>
          </a:p>
        </p:txBody>
      </p:sp>
    </p:spTree>
    <p:extLst>
      <p:ext uri="{BB962C8B-B14F-4D97-AF65-F5344CB8AC3E}">
        <p14:creationId xmlns:p14="http://schemas.microsoft.com/office/powerpoint/2010/main" val="2958272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E003C43-1C0C-47D7-96F1-DE4B1C87DAE9}" type="slidenum">
              <a:rPr lang="en-US" smtClean="0"/>
              <a:t>23</a:t>
            </a:fld>
            <a:endParaRPr lang="en-US"/>
          </a:p>
        </p:txBody>
      </p:sp>
    </p:spTree>
    <p:extLst>
      <p:ext uri="{BB962C8B-B14F-4D97-AF65-F5344CB8AC3E}">
        <p14:creationId xmlns:p14="http://schemas.microsoft.com/office/powerpoint/2010/main" val="2644962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24</a:t>
            </a:fld>
            <a:endParaRPr lang="en-US"/>
          </a:p>
        </p:txBody>
      </p:sp>
    </p:spTree>
    <p:extLst>
      <p:ext uri="{BB962C8B-B14F-4D97-AF65-F5344CB8AC3E}">
        <p14:creationId xmlns:p14="http://schemas.microsoft.com/office/powerpoint/2010/main" val="41310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25</a:t>
            </a:fld>
            <a:endParaRPr lang="en-US"/>
          </a:p>
        </p:txBody>
      </p:sp>
    </p:spTree>
    <p:extLst>
      <p:ext uri="{BB962C8B-B14F-4D97-AF65-F5344CB8AC3E}">
        <p14:creationId xmlns:p14="http://schemas.microsoft.com/office/powerpoint/2010/main" val="1293752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26</a:t>
            </a:fld>
            <a:endParaRPr lang="en-US"/>
          </a:p>
        </p:txBody>
      </p:sp>
    </p:spTree>
    <p:extLst>
      <p:ext uri="{BB962C8B-B14F-4D97-AF65-F5344CB8AC3E}">
        <p14:creationId xmlns:p14="http://schemas.microsoft.com/office/powerpoint/2010/main" val="3708716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27</a:t>
            </a:fld>
            <a:endParaRPr lang="en-US"/>
          </a:p>
        </p:txBody>
      </p:sp>
    </p:spTree>
    <p:extLst>
      <p:ext uri="{BB962C8B-B14F-4D97-AF65-F5344CB8AC3E}">
        <p14:creationId xmlns:p14="http://schemas.microsoft.com/office/powerpoint/2010/main" val="309370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28</a:t>
            </a:fld>
            <a:endParaRPr lang="en-US"/>
          </a:p>
        </p:txBody>
      </p:sp>
    </p:spTree>
    <p:extLst>
      <p:ext uri="{BB962C8B-B14F-4D97-AF65-F5344CB8AC3E}">
        <p14:creationId xmlns:p14="http://schemas.microsoft.com/office/powerpoint/2010/main" val="662194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29</a:t>
            </a:fld>
            <a:endParaRPr lang="en-US"/>
          </a:p>
        </p:txBody>
      </p:sp>
    </p:spTree>
    <p:extLst>
      <p:ext uri="{BB962C8B-B14F-4D97-AF65-F5344CB8AC3E}">
        <p14:creationId xmlns:p14="http://schemas.microsoft.com/office/powerpoint/2010/main" val="2675177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003C43-1C0C-47D7-96F1-DE4B1C87DAE9}" type="slidenum">
              <a:rPr lang="en-US" smtClean="0"/>
              <a:t>3</a:t>
            </a:fld>
            <a:endParaRPr lang="en-US"/>
          </a:p>
        </p:txBody>
      </p:sp>
    </p:spTree>
    <p:extLst>
      <p:ext uri="{BB962C8B-B14F-4D97-AF65-F5344CB8AC3E}">
        <p14:creationId xmlns:p14="http://schemas.microsoft.com/office/powerpoint/2010/main" val="8401263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30</a:t>
            </a:fld>
            <a:endParaRPr lang="en-US"/>
          </a:p>
        </p:txBody>
      </p:sp>
    </p:spTree>
    <p:extLst>
      <p:ext uri="{BB962C8B-B14F-4D97-AF65-F5344CB8AC3E}">
        <p14:creationId xmlns:p14="http://schemas.microsoft.com/office/powerpoint/2010/main" val="34832693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31</a:t>
            </a:fld>
            <a:endParaRPr lang="en-US"/>
          </a:p>
        </p:txBody>
      </p:sp>
    </p:spTree>
    <p:extLst>
      <p:ext uri="{BB962C8B-B14F-4D97-AF65-F5344CB8AC3E}">
        <p14:creationId xmlns:p14="http://schemas.microsoft.com/office/powerpoint/2010/main" val="37939480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32</a:t>
            </a:fld>
            <a:endParaRPr lang="en-US"/>
          </a:p>
        </p:txBody>
      </p:sp>
    </p:spTree>
    <p:extLst>
      <p:ext uri="{BB962C8B-B14F-4D97-AF65-F5344CB8AC3E}">
        <p14:creationId xmlns:p14="http://schemas.microsoft.com/office/powerpoint/2010/main" val="1916184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33</a:t>
            </a:fld>
            <a:endParaRPr lang="en-US"/>
          </a:p>
        </p:txBody>
      </p:sp>
    </p:spTree>
    <p:extLst>
      <p:ext uri="{BB962C8B-B14F-4D97-AF65-F5344CB8AC3E}">
        <p14:creationId xmlns:p14="http://schemas.microsoft.com/office/powerpoint/2010/main" val="2786580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34</a:t>
            </a:fld>
            <a:endParaRPr lang="en-US"/>
          </a:p>
        </p:txBody>
      </p:sp>
    </p:spTree>
    <p:extLst>
      <p:ext uri="{BB962C8B-B14F-4D97-AF65-F5344CB8AC3E}">
        <p14:creationId xmlns:p14="http://schemas.microsoft.com/office/powerpoint/2010/main" val="951860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35</a:t>
            </a:fld>
            <a:endParaRPr lang="en-US"/>
          </a:p>
        </p:txBody>
      </p:sp>
    </p:spTree>
    <p:extLst>
      <p:ext uri="{BB962C8B-B14F-4D97-AF65-F5344CB8AC3E}">
        <p14:creationId xmlns:p14="http://schemas.microsoft.com/office/powerpoint/2010/main" val="3613858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36</a:t>
            </a:fld>
            <a:endParaRPr lang="en-US"/>
          </a:p>
        </p:txBody>
      </p:sp>
    </p:spTree>
    <p:extLst>
      <p:ext uri="{BB962C8B-B14F-4D97-AF65-F5344CB8AC3E}">
        <p14:creationId xmlns:p14="http://schemas.microsoft.com/office/powerpoint/2010/main" val="13178266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37</a:t>
            </a:fld>
            <a:endParaRPr lang="en-US"/>
          </a:p>
        </p:txBody>
      </p:sp>
    </p:spTree>
    <p:extLst>
      <p:ext uri="{BB962C8B-B14F-4D97-AF65-F5344CB8AC3E}">
        <p14:creationId xmlns:p14="http://schemas.microsoft.com/office/powerpoint/2010/main" val="14663817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38</a:t>
            </a:fld>
            <a:endParaRPr lang="en-US"/>
          </a:p>
        </p:txBody>
      </p:sp>
    </p:spTree>
    <p:extLst>
      <p:ext uri="{BB962C8B-B14F-4D97-AF65-F5344CB8AC3E}">
        <p14:creationId xmlns:p14="http://schemas.microsoft.com/office/powerpoint/2010/main" val="3996912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003C43-1C0C-47D7-96F1-DE4B1C87DAE9}" type="slidenum">
              <a:rPr lang="en-US" smtClean="0"/>
              <a:t>39</a:t>
            </a:fld>
            <a:endParaRPr lang="en-US"/>
          </a:p>
        </p:txBody>
      </p:sp>
    </p:spTree>
    <p:extLst>
      <p:ext uri="{BB962C8B-B14F-4D97-AF65-F5344CB8AC3E}">
        <p14:creationId xmlns:p14="http://schemas.microsoft.com/office/powerpoint/2010/main" val="956320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a:t>
            </a:fld>
            <a:endParaRPr lang="en-US"/>
          </a:p>
        </p:txBody>
      </p:sp>
    </p:spTree>
    <p:extLst>
      <p:ext uri="{BB962C8B-B14F-4D97-AF65-F5344CB8AC3E}">
        <p14:creationId xmlns:p14="http://schemas.microsoft.com/office/powerpoint/2010/main" val="1954796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003C43-1C0C-47D7-96F1-DE4B1C87DAE9}" type="slidenum">
              <a:rPr lang="en-US" smtClean="0"/>
              <a:t>40</a:t>
            </a:fld>
            <a:endParaRPr lang="en-US"/>
          </a:p>
        </p:txBody>
      </p:sp>
    </p:spTree>
    <p:extLst>
      <p:ext uri="{BB962C8B-B14F-4D97-AF65-F5344CB8AC3E}">
        <p14:creationId xmlns:p14="http://schemas.microsoft.com/office/powerpoint/2010/main" val="12464685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41</a:t>
            </a:fld>
            <a:endParaRPr lang="en-US"/>
          </a:p>
        </p:txBody>
      </p:sp>
    </p:spTree>
    <p:extLst>
      <p:ext uri="{BB962C8B-B14F-4D97-AF65-F5344CB8AC3E}">
        <p14:creationId xmlns:p14="http://schemas.microsoft.com/office/powerpoint/2010/main" val="2831696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42</a:t>
            </a:fld>
            <a:endParaRPr lang="en-US"/>
          </a:p>
        </p:txBody>
      </p:sp>
    </p:spTree>
    <p:extLst>
      <p:ext uri="{BB962C8B-B14F-4D97-AF65-F5344CB8AC3E}">
        <p14:creationId xmlns:p14="http://schemas.microsoft.com/office/powerpoint/2010/main" val="2490893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43</a:t>
            </a:fld>
            <a:endParaRPr lang="en-US"/>
          </a:p>
        </p:txBody>
      </p:sp>
    </p:spTree>
    <p:extLst>
      <p:ext uri="{BB962C8B-B14F-4D97-AF65-F5344CB8AC3E}">
        <p14:creationId xmlns:p14="http://schemas.microsoft.com/office/powerpoint/2010/main" val="10202213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44</a:t>
            </a:fld>
            <a:endParaRPr lang="en-US"/>
          </a:p>
        </p:txBody>
      </p:sp>
    </p:spTree>
    <p:extLst>
      <p:ext uri="{BB962C8B-B14F-4D97-AF65-F5344CB8AC3E}">
        <p14:creationId xmlns:p14="http://schemas.microsoft.com/office/powerpoint/2010/main" val="4082240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45</a:t>
            </a:fld>
            <a:endParaRPr lang="en-US"/>
          </a:p>
        </p:txBody>
      </p:sp>
    </p:spTree>
    <p:extLst>
      <p:ext uri="{BB962C8B-B14F-4D97-AF65-F5344CB8AC3E}">
        <p14:creationId xmlns:p14="http://schemas.microsoft.com/office/powerpoint/2010/main" val="27738587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46</a:t>
            </a:fld>
            <a:endParaRPr lang="en-US"/>
          </a:p>
        </p:txBody>
      </p:sp>
    </p:spTree>
    <p:extLst>
      <p:ext uri="{BB962C8B-B14F-4D97-AF65-F5344CB8AC3E}">
        <p14:creationId xmlns:p14="http://schemas.microsoft.com/office/powerpoint/2010/main" val="3445357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47</a:t>
            </a:fld>
            <a:endParaRPr lang="en-US"/>
          </a:p>
        </p:txBody>
      </p:sp>
    </p:spTree>
    <p:extLst>
      <p:ext uri="{BB962C8B-B14F-4D97-AF65-F5344CB8AC3E}">
        <p14:creationId xmlns:p14="http://schemas.microsoft.com/office/powerpoint/2010/main" val="27664276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48</a:t>
            </a:fld>
            <a:endParaRPr lang="en-US"/>
          </a:p>
        </p:txBody>
      </p:sp>
    </p:spTree>
    <p:extLst>
      <p:ext uri="{BB962C8B-B14F-4D97-AF65-F5344CB8AC3E}">
        <p14:creationId xmlns:p14="http://schemas.microsoft.com/office/powerpoint/2010/main" val="6309610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49</a:t>
            </a:fld>
            <a:endParaRPr lang="en-US"/>
          </a:p>
        </p:txBody>
      </p:sp>
    </p:spTree>
    <p:extLst>
      <p:ext uri="{BB962C8B-B14F-4D97-AF65-F5344CB8AC3E}">
        <p14:creationId xmlns:p14="http://schemas.microsoft.com/office/powerpoint/2010/main" val="1527278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a:t>
            </a:fld>
            <a:endParaRPr lang="en-US"/>
          </a:p>
        </p:txBody>
      </p:sp>
    </p:spTree>
    <p:extLst>
      <p:ext uri="{BB962C8B-B14F-4D97-AF65-F5344CB8AC3E}">
        <p14:creationId xmlns:p14="http://schemas.microsoft.com/office/powerpoint/2010/main" val="12117857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50</a:t>
            </a:fld>
            <a:endParaRPr lang="en-US"/>
          </a:p>
        </p:txBody>
      </p:sp>
    </p:spTree>
    <p:extLst>
      <p:ext uri="{BB962C8B-B14F-4D97-AF65-F5344CB8AC3E}">
        <p14:creationId xmlns:p14="http://schemas.microsoft.com/office/powerpoint/2010/main" val="9642755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51</a:t>
            </a:fld>
            <a:endParaRPr lang="en-US"/>
          </a:p>
        </p:txBody>
      </p:sp>
    </p:spTree>
    <p:extLst>
      <p:ext uri="{BB962C8B-B14F-4D97-AF65-F5344CB8AC3E}">
        <p14:creationId xmlns:p14="http://schemas.microsoft.com/office/powerpoint/2010/main" val="3730664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52</a:t>
            </a:fld>
            <a:endParaRPr lang="en-US"/>
          </a:p>
        </p:txBody>
      </p:sp>
    </p:spTree>
    <p:extLst>
      <p:ext uri="{BB962C8B-B14F-4D97-AF65-F5344CB8AC3E}">
        <p14:creationId xmlns:p14="http://schemas.microsoft.com/office/powerpoint/2010/main" val="14395853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53</a:t>
            </a:fld>
            <a:endParaRPr lang="en-US"/>
          </a:p>
        </p:txBody>
      </p:sp>
    </p:spTree>
    <p:extLst>
      <p:ext uri="{BB962C8B-B14F-4D97-AF65-F5344CB8AC3E}">
        <p14:creationId xmlns:p14="http://schemas.microsoft.com/office/powerpoint/2010/main" val="36531559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54</a:t>
            </a:fld>
            <a:endParaRPr lang="en-US"/>
          </a:p>
        </p:txBody>
      </p:sp>
    </p:spTree>
    <p:extLst>
      <p:ext uri="{BB962C8B-B14F-4D97-AF65-F5344CB8AC3E}">
        <p14:creationId xmlns:p14="http://schemas.microsoft.com/office/powerpoint/2010/main" val="40059555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55</a:t>
            </a:fld>
            <a:endParaRPr lang="en-US"/>
          </a:p>
        </p:txBody>
      </p:sp>
    </p:spTree>
    <p:extLst>
      <p:ext uri="{BB962C8B-B14F-4D97-AF65-F5344CB8AC3E}">
        <p14:creationId xmlns:p14="http://schemas.microsoft.com/office/powerpoint/2010/main" val="37801809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56</a:t>
            </a:fld>
            <a:endParaRPr lang="en-US"/>
          </a:p>
        </p:txBody>
      </p:sp>
    </p:spTree>
    <p:extLst>
      <p:ext uri="{BB962C8B-B14F-4D97-AF65-F5344CB8AC3E}">
        <p14:creationId xmlns:p14="http://schemas.microsoft.com/office/powerpoint/2010/main" val="3622828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57</a:t>
            </a:fld>
            <a:endParaRPr lang="en-US"/>
          </a:p>
        </p:txBody>
      </p:sp>
    </p:spTree>
    <p:extLst>
      <p:ext uri="{BB962C8B-B14F-4D97-AF65-F5344CB8AC3E}">
        <p14:creationId xmlns:p14="http://schemas.microsoft.com/office/powerpoint/2010/main" val="7347735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58</a:t>
            </a:fld>
            <a:endParaRPr lang="en-US"/>
          </a:p>
        </p:txBody>
      </p:sp>
    </p:spTree>
    <p:extLst>
      <p:ext uri="{BB962C8B-B14F-4D97-AF65-F5344CB8AC3E}">
        <p14:creationId xmlns:p14="http://schemas.microsoft.com/office/powerpoint/2010/main" val="15187387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59</a:t>
            </a:fld>
            <a:endParaRPr lang="en-US"/>
          </a:p>
        </p:txBody>
      </p:sp>
    </p:spTree>
    <p:extLst>
      <p:ext uri="{BB962C8B-B14F-4D97-AF65-F5344CB8AC3E}">
        <p14:creationId xmlns:p14="http://schemas.microsoft.com/office/powerpoint/2010/main" val="65356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a:t>
            </a:fld>
            <a:endParaRPr lang="en-US"/>
          </a:p>
        </p:txBody>
      </p:sp>
    </p:spTree>
    <p:extLst>
      <p:ext uri="{BB962C8B-B14F-4D97-AF65-F5344CB8AC3E}">
        <p14:creationId xmlns:p14="http://schemas.microsoft.com/office/powerpoint/2010/main" val="3703151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60</a:t>
            </a:fld>
            <a:endParaRPr lang="en-US"/>
          </a:p>
        </p:txBody>
      </p:sp>
    </p:spTree>
    <p:extLst>
      <p:ext uri="{BB962C8B-B14F-4D97-AF65-F5344CB8AC3E}">
        <p14:creationId xmlns:p14="http://schemas.microsoft.com/office/powerpoint/2010/main" val="417038584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61</a:t>
            </a:fld>
            <a:endParaRPr lang="en-US"/>
          </a:p>
        </p:txBody>
      </p:sp>
    </p:spTree>
    <p:extLst>
      <p:ext uri="{BB962C8B-B14F-4D97-AF65-F5344CB8AC3E}">
        <p14:creationId xmlns:p14="http://schemas.microsoft.com/office/powerpoint/2010/main" val="36698640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62</a:t>
            </a:fld>
            <a:endParaRPr lang="en-US"/>
          </a:p>
        </p:txBody>
      </p:sp>
    </p:spTree>
    <p:extLst>
      <p:ext uri="{BB962C8B-B14F-4D97-AF65-F5344CB8AC3E}">
        <p14:creationId xmlns:p14="http://schemas.microsoft.com/office/powerpoint/2010/main" val="13603057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63</a:t>
            </a:fld>
            <a:endParaRPr lang="en-US"/>
          </a:p>
        </p:txBody>
      </p:sp>
    </p:spTree>
    <p:extLst>
      <p:ext uri="{BB962C8B-B14F-4D97-AF65-F5344CB8AC3E}">
        <p14:creationId xmlns:p14="http://schemas.microsoft.com/office/powerpoint/2010/main" val="15238096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64</a:t>
            </a:fld>
            <a:endParaRPr lang="en-US"/>
          </a:p>
        </p:txBody>
      </p:sp>
    </p:spTree>
    <p:extLst>
      <p:ext uri="{BB962C8B-B14F-4D97-AF65-F5344CB8AC3E}">
        <p14:creationId xmlns:p14="http://schemas.microsoft.com/office/powerpoint/2010/main" val="34632703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65</a:t>
            </a:fld>
            <a:endParaRPr lang="en-US"/>
          </a:p>
        </p:txBody>
      </p:sp>
    </p:spTree>
    <p:extLst>
      <p:ext uri="{BB962C8B-B14F-4D97-AF65-F5344CB8AC3E}">
        <p14:creationId xmlns:p14="http://schemas.microsoft.com/office/powerpoint/2010/main" val="2847145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66</a:t>
            </a:fld>
            <a:endParaRPr lang="en-US"/>
          </a:p>
        </p:txBody>
      </p:sp>
    </p:spTree>
    <p:extLst>
      <p:ext uri="{BB962C8B-B14F-4D97-AF65-F5344CB8AC3E}">
        <p14:creationId xmlns:p14="http://schemas.microsoft.com/office/powerpoint/2010/main" val="3743238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67</a:t>
            </a:fld>
            <a:endParaRPr lang="en-US"/>
          </a:p>
        </p:txBody>
      </p:sp>
    </p:spTree>
    <p:extLst>
      <p:ext uri="{BB962C8B-B14F-4D97-AF65-F5344CB8AC3E}">
        <p14:creationId xmlns:p14="http://schemas.microsoft.com/office/powerpoint/2010/main" val="15239264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68</a:t>
            </a:fld>
            <a:endParaRPr lang="en-US"/>
          </a:p>
        </p:txBody>
      </p:sp>
    </p:spTree>
    <p:extLst>
      <p:ext uri="{BB962C8B-B14F-4D97-AF65-F5344CB8AC3E}">
        <p14:creationId xmlns:p14="http://schemas.microsoft.com/office/powerpoint/2010/main" val="31586035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69</a:t>
            </a:fld>
            <a:endParaRPr lang="en-US"/>
          </a:p>
        </p:txBody>
      </p:sp>
    </p:spTree>
    <p:extLst>
      <p:ext uri="{BB962C8B-B14F-4D97-AF65-F5344CB8AC3E}">
        <p14:creationId xmlns:p14="http://schemas.microsoft.com/office/powerpoint/2010/main" val="2633959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a:t>
            </a:fld>
            <a:endParaRPr lang="en-US"/>
          </a:p>
        </p:txBody>
      </p:sp>
    </p:spTree>
    <p:extLst>
      <p:ext uri="{BB962C8B-B14F-4D97-AF65-F5344CB8AC3E}">
        <p14:creationId xmlns:p14="http://schemas.microsoft.com/office/powerpoint/2010/main" val="89215714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70</a:t>
            </a:fld>
            <a:endParaRPr lang="en-US"/>
          </a:p>
        </p:txBody>
      </p:sp>
    </p:spTree>
    <p:extLst>
      <p:ext uri="{BB962C8B-B14F-4D97-AF65-F5344CB8AC3E}">
        <p14:creationId xmlns:p14="http://schemas.microsoft.com/office/powerpoint/2010/main" val="10577715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E003C43-1C0C-47D7-96F1-DE4B1C87DAE9}" type="slidenum">
              <a:rPr lang="en-US" smtClean="0"/>
              <a:t>71</a:t>
            </a:fld>
            <a:endParaRPr lang="en-US"/>
          </a:p>
        </p:txBody>
      </p:sp>
    </p:spTree>
    <p:extLst>
      <p:ext uri="{BB962C8B-B14F-4D97-AF65-F5344CB8AC3E}">
        <p14:creationId xmlns:p14="http://schemas.microsoft.com/office/powerpoint/2010/main" val="941801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72</a:t>
            </a:fld>
            <a:endParaRPr lang="en-US"/>
          </a:p>
        </p:txBody>
      </p:sp>
    </p:spTree>
    <p:extLst>
      <p:ext uri="{BB962C8B-B14F-4D97-AF65-F5344CB8AC3E}">
        <p14:creationId xmlns:p14="http://schemas.microsoft.com/office/powerpoint/2010/main" val="21804385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73</a:t>
            </a:fld>
            <a:endParaRPr lang="en-US"/>
          </a:p>
        </p:txBody>
      </p:sp>
    </p:spTree>
    <p:extLst>
      <p:ext uri="{BB962C8B-B14F-4D97-AF65-F5344CB8AC3E}">
        <p14:creationId xmlns:p14="http://schemas.microsoft.com/office/powerpoint/2010/main" val="42323339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74</a:t>
            </a:fld>
            <a:endParaRPr lang="en-US"/>
          </a:p>
        </p:txBody>
      </p:sp>
    </p:spTree>
    <p:extLst>
      <p:ext uri="{BB962C8B-B14F-4D97-AF65-F5344CB8AC3E}">
        <p14:creationId xmlns:p14="http://schemas.microsoft.com/office/powerpoint/2010/main" val="4585347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75</a:t>
            </a:fld>
            <a:endParaRPr lang="en-US"/>
          </a:p>
        </p:txBody>
      </p:sp>
    </p:spTree>
    <p:extLst>
      <p:ext uri="{BB962C8B-B14F-4D97-AF65-F5344CB8AC3E}">
        <p14:creationId xmlns:p14="http://schemas.microsoft.com/office/powerpoint/2010/main" val="168235493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76</a:t>
            </a:fld>
            <a:endParaRPr lang="en-US"/>
          </a:p>
        </p:txBody>
      </p:sp>
    </p:spTree>
    <p:extLst>
      <p:ext uri="{BB962C8B-B14F-4D97-AF65-F5344CB8AC3E}">
        <p14:creationId xmlns:p14="http://schemas.microsoft.com/office/powerpoint/2010/main" val="15884183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77</a:t>
            </a:fld>
            <a:endParaRPr lang="en-US"/>
          </a:p>
        </p:txBody>
      </p:sp>
    </p:spTree>
    <p:extLst>
      <p:ext uri="{BB962C8B-B14F-4D97-AF65-F5344CB8AC3E}">
        <p14:creationId xmlns:p14="http://schemas.microsoft.com/office/powerpoint/2010/main" val="39160407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78</a:t>
            </a:fld>
            <a:endParaRPr lang="en-US" dirty="0"/>
          </a:p>
        </p:txBody>
      </p:sp>
    </p:spTree>
    <p:extLst>
      <p:ext uri="{BB962C8B-B14F-4D97-AF65-F5344CB8AC3E}">
        <p14:creationId xmlns:p14="http://schemas.microsoft.com/office/powerpoint/2010/main" val="13920464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79</a:t>
            </a:fld>
            <a:endParaRPr lang="en-US" dirty="0"/>
          </a:p>
        </p:txBody>
      </p:sp>
    </p:spTree>
    <p:extLst>
      <p:ext uri="{BB962C8B-B14F-4D97-AF65-F5344CB8AC3E}">
        <p14:creationId xmlns:p14="http://schemas.microsoft.com/office/powerpoint/2010/main" val="4064148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a:t>
            </a:fld>
            <a:endParaRPr lang="en-US"/>
          </a:p>
        </p:txBody>
      </p:sp>
    </p:spTree>
    <p:extLst>
      <p:ext uri="{BB962C8B-B14F-4D97-AF65-F5344CB8AC3E}">
        <p14:creationId xmlns:p14="http://schemas.microsoft.com/office/powerpoint/2010/main" val="14979751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80</a:t>
            </a:fld>
            <a:endParaRPr lang="en-US" dirty="0"/>
          </a:p>
        </p:txBody>
      </p:sp>
    </p:spTree>
    <p:extLst>
      <p:ext uri="{BB962C8B-B14F-4D97-AF65-F5344CB8AC3E}">
        <p14:creationId xmlns:p14="http://schemas.microsoft.com/office/powerpoint/2010/main" val="32986875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81</a:t>
            </a:fld>
            <a:endParaRPr lang="en-US" dirty="0"/>
          </a:p>
        </p:txBody>
      </p:sp>
    </p:spTree>
    <p:extLst>
      <p:ext uri="{BB962C8B-B14F-4D97-AF65-F5344CB8AC3E}">
        <p14:creationId xmlns:p14="http://schemas.microsoft.com/office/powerpoint/2010/main" val="3725295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82</a:t>
            </a:fld>
            <a:endParaRPr lang="en-US"/>
          </a:p>
        </p:txBody>
      </p:sp>
    </p:spTree>
    <p:extLst>
      <p:ext uri="{BB962C8B-B14F-4D97-AF65-F5344CB8AC3E}">
        <p14:creationId xmlns:p14="http://schemas.microsoft.com/office/powerpoint/2010/main" val="21073783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83</a:t>
            </a:fld>
            <a:endParaRPr lang="en-US" dirty="0"/>
          </a:p>
        </p:txBody>
      </p:sp>
    </p:spTree>
    <p:extLst>
      <p:ext uri="{BB962C8B-B14F-4D97-AF65-F5344CB8AC3E}">
        <p14:creationId xmlns:p14="http://schemas.microsoft.com/office/powerpoint/2010/main" val="314698596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84</a:t>
            </a:fld>
            <a:endParaRPr lang="en-US" dirty="0"/>
          </a:p>
        </p:txBody>
      </p:sp>
    </p:spTree>
    <p:extLst>
      <p:ext uri="{BB962C8B-B14F-4D97-AF65-F5344CB8AC3E}">
        <p14:creationId xmlns:p14="http://schemas.microsoft.com/office/powerpoint/2010/main" val="35903746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85</a:t>
            </a:fld>
            <a:endParaRPr lang="en-US" dirty="0"/>
          </a:p>
        </p:txBody>
      </p:sp>
    </p:spTree>
    <p:extLst>
      <p:ext uri="{BB962C8B-B14F-4D97-AF65-F5344CB8AC3E}">
        <p14:creationId xmlns:p14="http://schemas.microsoft.com/office/powerpoint/2010/main" val="6775170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86</a:t>
            </a:fld>
            <a:endParaRPr lang="en-US" dirty="0"/>
          </a:p>
        </p:txBody>
      </p:sp>
    </p:spTree>
    <p:extLst>
      <p:ext uri="{BB962C8B-B14F-4D97-AF65-F5344CB8AC3E}">
        <p14:creationId xmlns:p14="http://schemas.microsoft.com/office/powerpoint/2010/main" val="39131364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87</a:t>
            </a:fld>
            <a:endParaRPr lang="en-US" dirty="0"/>
          </a:p>
        </p:txBody>
      </p:sp>
    </p:spTree>
    <p:extLst>
      <p:ext uri="{BB962C8B-B14F-4D97-AF65-F5344CB8AC3E}">
        <p14:creationId xmlns:p14="http://schemas.microsoft.com/office/powerpoint/2010/main" val="7636463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003C43-1C0C-47D7-96F1-DE4B1C87DAE9}" type="slidenum">
              <a:rPr lang="en-US" smtClean="0"/>
              <a:t>88</a:t>
            </a:fld>
            <a:endParaRPr lang="en-US" dirty="0"/>
          </a:p>
        </p:txBody>
      </p:sp>
    </p:spTree>
    <p:extLst>
      <p:ext uri="{BB962C8B-B14F-4D97-AF65-F5344CB8AC3E}">
        <p14:creationId xmlns:p14="http://schemas.microsoft.com/office/powerpoint/2010/main" val="39144136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Overfitting: low bias, high variance</a:t>
            </a:r>
          </a:p>
          <a:p>
            <a:r>
              <a:rPr lang="en-CA" dirty="0"/>
              <a:t>Underfitting: high bias, low variance</a:t>
            </a:r>
          </a:p>
          <a:p>
            <a:r>
              <a:rPr lang="en-CA" dirty="0"/>
              <a:t>Good balanced curve: low bias, low variance</a:t>
            </a:r>
          </a:p>
          <a:p>
            <a:endParaRPr lang="en-US" dirty="0"/>
          </a:p>
        </p:txBody>
      </p:sp>
      <p:sp>
        <p:nvSpPr>
          <p:cNvPr id="4" name="Slide Number Placeholder 3"/>
          <p:cNvSpPr>
            <a:spLocks noGrp="1"/>
          </p:cNvSpPr>
          <p:nvPr>
            <p:ph type="sldNum" sz="quarter" idx="10"/>
          </p:nvPr>
        </p:nvSpPr>
        <p:spPr/>
        <p:txBody>
          <a:bodyPr/>
          <a:lstStyle/>
          <a:p>
            <a:fld id="{1E003C43-1C0C-47D7-96F1-DE4B1C87DAE9}" type="slidenum">
              <a:rPr lang="en-US" smtClean="0"/>
              <a:t>89</a:t>
            </a:fld>
            <a:endParaRPr lang="en-US" dirty="0"/>
          </a:p>
        </p:txBody>
      </p:sp>
    </p:spTree>
    <p:extLst>
      <p:ext uri="{BB962C8B-B14F-4D97-AF65-F5344CB8AC3E}">
        <p14:creationId xmlns:p14="http://schemas.microsoft.com/office/powerpoint/2010/main" val="3808802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a:t>
            </a:fld>
            <a:endParaRPr lang="en-US"/>
          </a:p>
        </p:txBody>
      </p:sp>
    </p:spTree>
    <p:extLst>
      <p:ext uri="{BB962C8B-B14F-4D97-AF65-F5344CB8AC3E}">
        <p14:creationId xmlns:p14="http://schemas.microsoft.com/office/powerpoint/2010/main" val="416249027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90</a:t>
            </a:fld>
            <a:endParaRPr lang="en-US"/>
          </a:p>
        </p:txBody>
      </p:sp>
    </p:spTree>
    <p:extLst>
      <p:ext uri="{BB962C8B-B14F-4D97-AF65-F5344CB8AC3E}">
        <p14:creationId xmlns:p14="http://schemas.microsoft.com/office/powerpoint/2010/main" val="148560975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91</a:t>
            </a:fld>
            <a:endParaRPr lang="en-US"/>
          </a:p>
        </p:txBody>
      </p:sp>
    </p:spTree>
    <p:extLst>
      <p:ext uri="{BB962C8B-B14F-4D97-AF65-F5344CB8AC3E}">
        <p14:creationId xmlns:p14="http://schemas.microsoft.com/office/powerpoint/2010/main" val="25909242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92</a:t>
            </a:fld>
            <a:endParaRPr lang="en-US"/>
          </a:p>
        </p:txBody>
      </p:sp>
    </p:spTree>
    <p:extLst>
      <p:ext uri="{BB962C8B-B14F-4D97-AF65-F5344CB8AC3E}">
        <p14:creationId xmlns:p14="http://schemas.microsoft.com/office/powerpoint/2010/main" val="161826237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93</a:t>
            </a:fld>
            <a:endParaRPr lang="en-US"/>
          </a:p>
        </p:txBody>
      </p:sp>
    </p:spTree>
    <p:extLst>
      <p:ext uri="{BB962C8B-B14F-4D97-AF65-F5344CB8AC3E}">
        <p14:creationId xmlns:p14="http://schemas.microsoft.com/office/powerpoint/2010/main" val="404956713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94</a:t>
            </a:fld>
            <a:endParaRPr lang="en-US"/>
          </a:p>
        </p:txBody>
      </p:sp>
    </p:spTree>
    <p:extLst>
      <p:ext uri="{BB962C8B-B14F-4D97-AF65-F5344CB8AC3E}">
        <p14:creationId xmlns:p14="http://schemas.microsoft.com/office/powerpoint/2010/main" val="319810976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95</a:t>
            </a:fld>
            <a:endParaRPr lang="en-US"/>
          </a:p>
        </p:txBody>
      </p:sp>
    </p:spTree>
    <p:extLst>
      <p:ext uri="{BB962C8B-B14F-4D97-AF65-F5344CB8AC3E}">
        <p14:creationId xmlns:p14="http://schemas.microsoft.com/office/powerpoint/2010/main" val="135411867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96</a:t>
            </a:fld>
            <a:endParaRPr lang="en-US"/>
          </a:p>
        </p:txBody>
      </p:sp>
    </p:spTree>
    <p:extLst>
      <p:ext uri="{BB962C8B-B14F-4D97-AF65-F5344CB8AC3E}">
        <p14:creationId xmlns:p14="http://schemas.microsoft.com/office/powerpoint/2010/main" val="42259179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97</a:t>
            </a:fld>
            <a:endParaRPr lang="en-US"/>
          </a:p>
        </p:txBody>
      </p:sp>
    </p:spTree>
    <p:extLst>
      <p:ext uri="{BB962C8B-B14F-4D97-AF65-F5344CB8AC3E}">
        <p14:creationId xmlns:p14="http://schemas.microsoft.com/office/powerpoint/2010/main" val="36066354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98</a:t>
            </a:fld>
            <a:endParaRPr lang="en-US"/>
          </a:p>
        </p:txBody>
      </p:sp>
    </p:spTree>
    <p:extLst>
      <p:ext uri="{BB962C8B-B14F-4D97-AF65-F5344CB8AC3E}">
        <p14:creationId xmlns:p14="http://schemas.microsoft.com/office/powerpoint/2010/main" val="70241657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1E003C43-1C0C-47D7-96F1-DE4B1C87DAE9}" type="slidenum">
              <a:rPr lang="en-US" smtClean="0"/>
              <a:t>99</a:t>
            </a:fld>
            <a:endParaRPr lang="en-US"/>
          </a:p>
        </p:txBody>
      </p:sp>
    </p:spTree>
    <p:extLst>
      <p:ext uri="{BB962C8B-B14F-4D97-AF65-F5344CB8AC3E}">
        <p14:creationId xmlns:p14="http://schemas.microsoft.com/office/powerpoint/2010/main" val="41660513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rgbClr val="006600">
              <a:alpha val="70588"/>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Date Placeholder 3"/>
          <p:cNvSpPr>
            <a:spLocks noGrp="1"/>
          </p:cNvSpPr>
          <p:nvPr>
            <p:ph type="dt" sz="half" idx="10"/>
          </p:nvPr>
        </p:nvSpPr>
        <p:spPr/>
        <p:txBody>
          <a:bodyPr/>
          <a:lstStyle>
            <a:lvl1pPr>
              <a:defRPr sz="1600">
                <a:solidFill>
                  <a:schemeClr val="bg1"/>
                </a:solidFill>
              </a:defRPr>
            </a:lvl1pPr>
          </a:lstStyle>
          <a:p>
            <a:fld id="{03CF5333-2322-4177-90E4-C56CB20452E3}" type="datetime1">
              <a:rPr lang="en-US" smtClean="0"/>
              <a:t>10/31/2022</a:t>
            </a:fld>
            <a:endParaRPr lang="en-US" dirty="0"/>
          </a:p>
        </p:txBody>
      </p:sp>
      <p:sp>
        <p:nvSpPr>
          <p:cNvPr id="5" name="Footer Placeholder 4"/>
          <p:cNvSpPr>
            <a:spLocks noGrp="1"/>
          </p:cNvSpPr>
          <p:nvPr>
            <p:ph type="ftr" sz="quarter" idx="11"/>
          </p:nvPr>
        </p:nvSpPr>
        <p:spPr/>
        <p:txBody>
          <a:bodyPr/>
          <a:lstStyle>
            <a:lvl1pPr>
              <a:defRPr sz="1600">
                <a:solidFill>
                  <a:schemeClr val="bg1"/>
                </a:solidFill>
              </a:defRPr>
            </a:lvl1pPr>
          </a:lstStyle>
          <a:p>
            <a:r>
              <a:rPr lang="en-US"/>
              <a:t>Introduction to AI</a:t>
            </a:r>
            <a:endParaRPr lang="en-US" dirty="0"/>
          </a:p>
        </p:txBody>
      </p:sp>
      <p:sp>
        <p:nvSpPr>
          <p:cNvPr id="6" name="Slide Number Placeholder 5"/>
          <p:cNvSpPr>
            <a:spLocks noGrp="1"/>
          </p:cNvSpPr>
          <p:nvPr>
            <p:ph type="sldNum" sz="quarter" idx="12"/>
          </p:nvPr>
        </p:nvSpPr>
        <p:spPr/>
        <p:txBody>
          <a:bodyPr/>
          <a:lstStyle>
            <a:lvl1pPr>
              <a:defRPr sz="1600">
                <a:solidFill>
                  <a:schemeClr val="bg1"/>
                </a:solidFill>
              </a:defRPr>
            </a:lvl1pPr>
          </a:lstStyle>
          <a:p>
            <a:fld id="{B7884E68-CE57-44C0-BE0F-84C629DF22D5}" type="slidenum">
              <a:rPr lang="en-US" smtClean="0"/>
              <a:t>‹#›</a:t>
            </a:fld>
            <a:endParaRPr lang="en-US"/>
          </a:p>
        </p:txBody>
      </p:sp>
      <p:sp>
        <p:nvSpPr>
          <p:cNvPr id="15" name="Text Placeholder 14"/>
          <p:cNvSpPr>
            <a:spLocks noGrp="1"/>
          </p:cNvSpPr>
          <p:nvPr>
            <p:ph type="body" sz="quarter" idx="13"/>
          </p:nvPr>
        </p:nvSpPr>
        <p:spPr>
          <a:xfrm>
            <a:off x="624572" y="4749800"/>
            <a:ext cx="11277600" cy="914400"/>
          </a:xfrm>
        </p:spPr>
        <p:txBody>
          <a:bodyPr>
            <a:noAutofit/>
          </a:bodyPr>
          <a:lstStyle>
            <a:lvl4pPr marL="156629" indent="0" algn="ctr">
              <a:buNone/>
              <a:defRPr sz="4267" baseline="0"/>
            </a:lvl4pPr>
          </a:lstStyle>
          <a:p>
            <a:pPr lvl="0"/>
            <a:r>
              <a:rPr lang="en-US"/>
              <a:t>Edit Master text styles</a:t>
            </a:r>
          </a:p>
        </p:txBody>
      </p:sp>
      <p:sp>
        <p:nvSpPr>
          <p:cNvPr id="17" name="TextBox 16"/>
          <p:cNvSpPr txBox="1"/>
          <p:nvPr/>
        </p:nvSpPr>
        <p:spPr>
          <a:xfrm>
            <a:off x="609600" y="548799"/>
            <a:ext cx="11277600" cy="1528752"/>
          </a:xfrm>
          <a:prstGeom prst="rect">
            <a:avLst/>
          </a:prstGeom>
          <a:noFill/>
        </p:spPr>
        <p:txBody>
          <a:bodyPr wrap="square" lIns="0" rIns="0" rtlCol="0">
            <a:spAutoFit/>
          </a:bodyPr>
          <a:lstStyle/>
          <a:p>
            <a:pPr algn="ctr"/>
            <a:r>
              <a:rPr lang="en-US" sz="4667" dirty="0">
                <a:solidFill>
                  <a:srgbClr val="008000"/>
                </a:solidFill>
              </a:rPr>
              <a:t>COE 292</a:t>
            </a:r>
          </a:p>
          <a:p>
            <a:pPr algn="ctr"/>
            <a:r>
              <a:rPr lang="en-US" sz="4667" dirty="0">
                <a:solidFill>
                  <a:srgbClr val="008000"/>
                </a:solidFill>
              </a:rPr>
              <a:t> Introduction to Artificial Intelligence</a:t>
            </a:r>
          </a:p>
        </p:txBody>
      </p:sp>
      <p:grpSp>
        <p:nvGrpSpPr>
          <p:cNvPr id="13" name="Group 12">
            <a:extLst>
              <a:ext uri="{FF2B5EF4-FFF2-40B4-BE49-F238E27FC236}">
                <a16:creationId xmlns:a16="http://schemas.microsoft.com/office/drawing/2014/main" id="{FBBAFCE8-2EF7-4D77-AE15-DC2F91554DC0}"/>
              </a:ext>
            </a:extLst>
          </p:cNvPr>
          <p:cNvGrpSpPr/>
          <p:nvPr/>
        </p:nvGrpSpPr>
        <p:grpSpPr>
          <a:xfrm>
            <a:off x="4106513" y="2173992"/>
            <a:ext cx="4313719" cy="2474208"/>
            <a:chOff x="1" y="1"/>
            <a:chExt cx="9155896" cy="5173261"/>
          </a:xfrm>
        </p:grpSpPr>
        <p:sp>
          <p:nvSpPr>
            <p:cNvPr id="14" name="Rectangle 13">
              <a:extLst>
                <a:ext uri="{FF2B5EF4-FFF2-40B4-BE49-F238E27FC236}">
                  <a16:creationId xmlns:a16="http://schemas.microsoft.com/office/drawing/2014/main" id="{965C01A5-4EF1-4D2D-931F-790FAC34A3DC}"/>
                </a:ext>
              </a:extLst>
            </p:cNvPr>
            <p:cNvSpPr>
              <a:spLocks noChangeArrowheads="1"/>
            </p:cNvSpPr>
            <p:nvPr/>
          </p:nvSpPr>
          <p:spPr bwMode="auto">
            <a:xfrm>
              <a:off x="2756297" y="1479947"/>
              <a:ext cx="3649266" cy="2215754"/>
            </a:xfrm>
            <a:prstGeom prst="rect">
              <a:avLst/>
            </a:prstGeom>
            <a:noFill/>
            <a:ln w="60325" cap="flat">
              <a:solidFill>
                <a:srgbClr val="00A64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nvGrpSpPr>
            <p:cNvPr id="18" name="Group 17"/>
            <p:cNvGrpSpPr/>
            <p:nvPr/>
          </p:nvGrpSpPr>
          <p:grpSpPr>
            <a:xfrm>
              <a:off x="1" y="1"/>
              <a:ext cx="9155896" cy="5173261"/>
              <a:chOff x="0" y="0"/>
              <a:chExt cx="12207875" cy="6897688"/>
            </a:xfrm>
          </p:grpSpPr>
          <p:sp>
            <p:nvSpPr>
              <p:cNvPr id="21" name="Freeform 20">
                <a:extLst>
                  <a:ext uri="{FF2B5EF4-FFF2-40B4-BE49-F238E27FC236}">
                    <a16:creationId xmlns:a16="http://schemas.microsoft.com/office/drawing/2014/main" id="{B0E1781B-2A28-4946-82E3-F0738AF0F2DA}"/>
                  </a:ext>
                </a:extLst>
              </p:cNvPr>
              <p:cNvSpPr>
                <a:spLocks noEditPoints="1"/>
              </p:cNvSpPr>
              <p:nvPr/>
            </p:nvSpPr>
            <p:spPr bwMode="auto">
              <a:xfrm>
                <a:off x="330200" y="234473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2" name="Freeform 21">
                <a:extLst>
                  <a:ext uri="{FF2B5EF4-FFF2-40B4-BE49-F238E27FC236}">
                    <a16:creationId xmlns:a16="http://schemas.microsoft.com/office/drawing/2014/main" id="{FF33298A-962D-4868-9F85-4F813DCFD817}"/>
                  </a:ext>
                </a:extLst>
              </p:cNvPr>
              <p:cNvSpPr>
                <a:spLocks/>
              </p:cNvSpPr>
              <p:nvPr/>
            </p:nvSpPr>
            <p:spPr bwMode="auto">
              <a:xfrm>
                <a:off x="5611813" y="5299075"/>
                <a:ext cx="514350" cy="461963"/>
              </a:xfrm>
              <a:custGeom>
                <a:avLst/>
                <a:gdLst>
                  <a:gd name="T0" fmla="*/ 324 w 324"/>
                  <a:gd name="T1" fmla="*/ 291 h 291"/>
                  <a:gd name="T2" fmla="*/ 0 w 324"/>
                  <a:gd name="T3" fmla="*/ 291 h 291"/>
                  <a:gd name="T4" fmla="*/ 0 w 324"/>
                  <a:gd name="T5" fmla="*/ 0 h 291"/>
                  <a:gd name="T6" fmla="*/ 57 w 324"/>
                  <a:gd name="T7" fmla="*/ 0 h 291"/>
                  <a:gd name="T8" fmla="*/ 57 w 324"/>
                  <a:gd name="T9" fmla="*/ 233 h 291"/>
                  <a:gd name="T10" fmla="*/ 267 w 324"/>
                  <a:gd name="T11" fmla="*/ 233 h 291"/>
                  <a:gd name="T12" fmla="*/ 267 w 324"/>
                  <a:gd name="T13" fmla="*/ 0 h 291"/>
                  <a:gd name="T14" fmla="*/ 324 w 324"/>
                  <a:gd name="T15" fmla="*/ 0 h 291"/>
                  <a:gd name="T16" fmla="*/ 324 w 324"/>
                  <a:gd name="T17" fmla="*/ 291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291">
                    <a:moveTo>
                      <a:pt x="324" y="291"/>
                    </a:moveTo>
                    <a:lnTo>
                      <a:pt x="0" y="291"/>
                    </a:lnTo>
                    <a:lnTo>
                      <a:pt x="0" y="0"/>
                    </a:lnTo>
                    <a:lnTo>
                      <a:pt x="57" y="0"/>
                    </a:lnTo>
                    <a:lnTo>
                      <a:pt x="57" y="233"/>
                    </a:lnTo>
                    <a:lnTo>
                      <a:pt x="267" y="233"/>
                    </a:lnTo>
                    <a:lnTo>
                      <a:pt x="267" y="0"/>
                    </a:lnTo>
                    <a:lnTo>
                      <a:pt x="324" y="0"/>
                    </a:lnTo>
                    <a:lnTo>
                      <a:pt x="324" y="29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3" name="Freeform 22">
                <a:extLst>
                  <a:ext uri="{FF2B5EF4-FFF2-40B4-BE49-F238E27FC236}">
                    <a16:creationId xmlns:a16="http://schemas.microsoft.com/office/drawing/2014/main" id="{60D3C279-BB5B-4DAC-A416-F7E9D5EFD71F}"/>
                  </a:ext>
                </a:extLst>
              </p:cNvPr>
              <p:cNvSpPr>
                <a:spLocks/>
              </p:cNvSpPr>
              <p:nvPr/>
            </p:nvSpPr>
            <p:spPr bwMode="auto">
              <a:xfrm>
                <a:off x="3890963" y="5299074"/>
                <a:ext cx="1395413" cy="1558925"/>
              </a:xfrm>
              <a:custGeom>
                <a:avLst/>
                <a:gdLst>
                  <a:gd name="T0" fmla="*/ 58 w 879"/>
                  <a:gd name="T1" fmla="*/ 877 h 877"/>
                  <a:gd name="T2" fmla="*/ 0 w 879"/>
                  <a:gd name="T3" fmla="*/ 877 h 877"/>
                  <a:gd name="T4" fmla="*/ 0 w 879"/>
                  <a:gd name="T5" fmla="*/ 615 h 877"/>
                  <a:gd name="T6" fmla="*/ 821 w 879"/>
                  <a:gd name="T7" fmla="*/ 615 h 877"/>
                  <a:gd name="T8" fmla="*/ 821 w 879"/>
                  <a:gd name="T9" fmla="*/ 0 h 877"/>
                  <a:gd name="T10" fmla="*/ 879 w 879"/>
                  <a:gd name="T11" fmla="*/ 0 h 877"/>
                  <a:gd name="T12" fmla="*/ 879 w 879"/>
                  <a:gd name="T13" fmla="*/ 672 h 877"/>
                  <a:gd name="T14" fmla="*/ 58 w 879"/>
                  <a:gd name="T15" fmla="*/ 672 h 877"/>
                  <a:gd name="T16" fmla="*/ 58 w 879"/>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9" h="877">
                    <a:moveTo>
                      <a:pt x="58" y="877"/>
                    </a:moveTo>
                    <a:lnTo>
                      <a:pt x="0" y="877"/>
                    </a:lnTo>
                    <a:lnTo>
                      <a:pt x="0" y="615"/>
                    </a:lnTo>
                    <a:lnTo>
                      <a:pt x="821" y="615"/>
                    </a:lnTo>
                    <a:lnTo>
                      <a:pt x="821" y="0"/>
                    </a:lnTo>
                    <a:lnTo>
                      <a:pt x="879" y="0"/>
                    </a:lnTo>
                    <a:lnTo>
                      <a:pt x="879" y="672"/>
                    </a:lnTo>
                    <a:lnTo>
                      <a:pt x="58" y="672"/>
                    </a:lnTo>
                    <a:lnTo>
                      <a:pt x="58"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4" name="Freeform 23">
                <a:extLst>
                  <a:ext uri="{FF2B5EF4-FFF2-40B4-BE49-F238E27FC236}">
                    <a16:creationId xmlns:a16="http://schemas.microsoft.com/office/drawing/2014/main" id="{9ABD3A90-6B58-459F-9E4F-9BF49BDA97CA}"/>
                  </a:ext>
                </a:extLst>
              </p:cNvPr>
              <p:cNvSpPr>
                <a:spLocks/>
              </p:cNvSpPr>
              <p:nvPr/>
            </p:nvSpPr>
            <p:spPr bwMode="auto">
              <a:xfrm>
                <a:off x="1363663" y="5253038"/>
                <a:ext cx="3057525" cy="803275"/>
              </a:xfrm>
              <a:custGeom>
                <a:avLst/>
                <a:gdLst>
                  <a:gd name="T0" fmla="*/ 1270 w 1926"/>
                  <a:gd name="T1" fmla="*/ 506 h 506"/>
                  <a:gd name="T2" fmla="*/ 0 w 1926"/>
                  <a:gd name="T3" fmla="*/ 506 h 506"/>
                  <a:gd name="T4" fmla="*/ 0 w 1926"/>
                  <a:gd name="T5" fmla="*/ 448 h 506"/>
                  <a:gd name="T6" fmla="*/ 1251 w 1926"/>
                  <a:gd name="T7" fmla="*/ 448 h 506"/>
                  <a:gd name="T8" fmla="*/ 1893 w 1926"/>
                  <a:gd name="T9" fmla="*/ 0 h 506"/>
                  <a:gd name="T10" fmla="*/ 1926 w 1926"/>
                  <a:gd name="T11" fmla="*/ 45 h 506"/>
                  <a:gd name="T12" fmla="*/ 1270 w 1926"/>
                  <a:gd name="T13" fmla="*/ 506 h 506"/>
                </a:gdLst>
                <a:ahLst/>
                <a:cxnLst>
                  <a:cxn ang="0">
                    <a:pos x="T0" y="T1"/>
                  </a:cxn>
                  <a:cxn ang="0">
                    <a:pos x="T2" y="T3"/>
                  </a:cxn>
                  <a:cxn ang="0">
                    <a:pos x="T4" y="T5"/>
                  </a:cxn>
                  <a:cxn ang="0">
                    <a:pos x="T6" y="T7"/>
                  </a:cxn>
                  <a:cxn ang="0">
                    <a:pos x="T8" y="T9"/>
                  </a:cxn>
                  <a:cxn ang="0">
                    <a:pos x="T10" y="T11"/>
                  </a:cxn>
                  <a:cxn ang="0">
                    <a:pos x="T12" y="T13"/>
                  </a:cxn>
                </a:cxnLst>
                <a:rect l="0" t="0" r="r" b="b"/>
                <a:pathLst>
                  <a:path w="1926" h="506">
                    <a:moveTo>
                      <a:pt x="1270" y="506"/>
                    </a:moveTo>
                    <a:lnTo>
                      <a:pt x="0" y="506"/>
                    </a:lnTo>
                    <a:lnTo>
                      <a:pt x="0" y="448"/>
                    </a:lnTo>
                    <a:lnTo>
                      <a:pt x="1251" y="448"/>
                    </a:lnTo>
                    <a:lnTo>
                      <a:pt x="1893" y="0"/>
                    </a:lnTo>
                    <a:lnTo>
                      <a:pt x="1926" y="45"/>
                    </a:lnTo>
                    <a:lnTo>
                      <a:pt x="1270" y="50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5" name="Freeform 24">
                <a:extLst>
                  <a:ext uri="{FF2B5EF4-FFF2-40B4-BE49-F238E27FC236}">
                    <a16:creationId xmlns:a16="http://schemas.microsoft.com/office/drawing/2014/main" id="{49882A93-2455-4BE3-A203-B5A7C2A1C477}"/>
                  </a:ext>
                </a:extLst>
              </p:cNvPr>
              <p:cNvSpPr>
                <a:spLocks noEditPoints="1"/>
              </p:cNvSpPr>
              <p:nvPr/>
            </p:nvSpPr>
            <p:spPr bwMode="auto">
              <a:xfrm>
                <a:off x="947738" y="531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6" name="Freeform 25">
                <a:extLst>
                  <a:ext uri="{FF2B5EF4-FFF2-40B4-BE49-F238E27FC236}">
                    <a16:creationId xmlns:a16="http://schemas.microsoft.com/office/drawing/2014/main" id="{35DFB328-1E5F-418E-A936-CB01C3AA709B}"/>
                  </a:ext>
                </a:extLst>
              </p:cNvPr>
              <p:cNvSpPr>
                <a:spLocks noEditPoints="1"/>
              </p:cNvSpPr>
              <p:nvPr/>
            </p:nvSpPr>
            <p:spPr bwMode="auto">
              <a:xfrm>
                <a:off x="1106488" y="58435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7" name="Freeform 26">
                <a:extLst>
                  <a:ext uri="{FF2B5EF4-FFF2-40B4-BE49-F238E27FC236}">
                    <a16:creationId xmlns:a16="http://schemas.microsoft.com/office/drawing/2014/main" id="{95D8B28B-BCAA-44F1-AD44-3672123F35E0}"/>
                  </a:ext>
                </a:extLst>
              </p:cNvPr>
              <p:cNvSpPr>
                <a:spLocks noEditPoints="1"/>
              </p:cNvSpPr>
              <p:nvPr/>
            </p:nvSpPr>
            <p:spPr bwMode="auto">
              <a:xfrm>
                <a:off x="488950" y="58435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8" name="Freeform 27">
                <a:extLst>
                  <a:ext uri="{FF2B5EF4-FFF2-40B4-BE49-F238E27FC236}">
                    <a16:creationId xmlns:a16="http://schemas.microsoft.com/office/drawing/2014/main" id="{1F6A1139-BE1A-4B03-AA8C-7F2B97B761A2}"/>
                  </a:ext>
                </a:extLst>
              </p:cNvPr>
              <p:cNvSpPr>
                <a:spLocks noEditPoints="1"/>
              </p:cNvSpPr>
              <p:nvPr/>
            </p:nvSpPr>
            <p:spPr bwMode="auto">
              <a:xfrm>
                <a:off x="207963" y="531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29" name="Freeform 28">
                <a:extLst>
                  <a:ext uri="{FF2B5EF4-FFF2-40B4-BE49-F238E27FC236}">
                    <a16:creationId xmlns:a16="http://schemas.microsoft.com/office/drawing/2014/main" id="{4E287759-C4C4-4DEE-98A8-665AF5456666}"/>
                  </a:ext>
                </a:extLst>
              </p:cNvPr>
              <p:cNvSpPr>
                <a:spLocks noEditPoints="1"/>
              </p:cNvSpPr>
              <p:nvPr/>
            </p:nvSpPr>
            <p:spPr bwMode="auto">
              <a:xfrm>
                <a:off x="795338" y="40608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0" name="Freeform 29">
                <a:extLst>
                  <a:ext uri="{FF2B5EF4-FFF2-40B4-BE49-F238E27FC236}">
                    <a16:creationId xmlns:a16="http://schemas.microsoft.com/office/drawing/2014/main" id="{2A155A82-29DD-449B-AD04-F49B115E905C}"/>
                  </a:ext>
                </a:extLst>
              </p:cNvPr>
              <p:cNvSpPr>
                <a:spLocks noEditPoints="1"/>
              </p:cNvSpPr>
              <p:nvPr/>
            </p:nvSpPr>
            <p:spPr bwMode="auto">
              <a:xfrm>
                <a:off x="215900"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1" name="Freeform 30">
                <a:extLst>
                  <a:ext uri="{FF2B5EF4-FFF2-40B4-BE49-F238E27FC236}">
                    <a16:creationId xmlns:a16="http://schemas.microsoft.com/office/drawing/2014/main" id="{F2D8B5A2-0D89-4949-97BC-3DE1F189530B}"/>
                  </a:ext>
                </a:extLst>
              </p:cNvPr>
              <p:cNvSpPr>
                <a:spLocks noEditPoints="1"/>
              </p:cNvSpPr>
              <p:nvPr/>
            </p:nvSpPr>
            <p:spPr bwMode="auto">
              <a:xfrm>
                <a:off x="5702300" y="58848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2" name="Freeform 31">
                <a:extLst>
                  <a:ext uri="{FF2B5EF4-FFF2-40B4-BE49-F238E27FC236}">
                    <a16:creationId xmlns:a16="http://schemas.microsoft.com/office/drawing/2014/main" id="{2CBAABB5-83DD-4C08-B1E9-A2BB23824662}"/>
                  </a:ext>
                </a:extLst>
              </p:cNvPr>
              <p:cNvSpPr>
                <a:spLocks noEditPoints="1"/>
              </p:cNvSpPr>
              <p:nvPr/>
            </p:nvSpPr>
            <p:spPr bwMode="auto">
              <a:xfrm>
                <a:off x="4641850" y="57642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3" name="Rectangle 32">
                <a:extLst>
                  <a:ext uri="{FF2B5EF4-FFF2-40B4-BE49-F238E27FC236}">
                    <a16:creationId xmlns:a16="http://schemas.microsoft.com/office/drawing/2014/main" id="{43FF8BDC-3425-4474-AFB3-B276B1798C37}"/>
                  </a:ext>
                </a:extLst>
              </p:cNvPr>
              <p:cNvSpPr>
                <a:spLocks noChangeArrowheads="1"/>
              </p:cNvSpPr>
              <p:nvPr/>
            </p:nvSpPr>
            <p:spPr bwMode="auto">
              <a:xfrm>
                <a:off x="6461125" y="5299074"/>
                <a:ext cx="90488" cy="155892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4" name="Freeform 33">
                <a:extLst>
                  <a:ext uri="{FF2B5EF4-FFF2-40B4-BE49-F238E27FC236}">
                    <a16:creationId xmlns:a16="http://schemas.microsoft.com/office/drawing/2014/main" id="{C2E6FEB6-D1EE-4D9E-B90D-68B902C4B803}"/>
                  </a:ext>
                </a:extLst>
              </p:cNvPr>
              <p:cNvSpPr>
                <a:spLocks/>
              </p:cNvSpPr>
              <p:nvPr/>
            </p:nvSpPr>
            <p:spPr bwMode="auto">
              <a:xfrm>
                <a:off x="6884988" y="5299074"/>
                <a:ext cx="1481138" cy="1558925"/>
              </a:xfrm>
              <a:custGeom>
                <a:avLst/>
                <a:gdLst>
                  <a:gd name="T0" fmla="*/ 933 w 933"/>
                  <a:gd name="T1" fmla="*/ 877 h 877"/>
                  <a:gd name="T2" fmla="*/ 876 w 933"/>
                  <a:gd name="T3" fmla="*/ 877 h 877"/>
                  <a:gd name="T4" fmla="*/ 876 w 933"/>
                  <a:gd name="T5" fmla="*/ 467 h 877"/>
                  <a:gd name="T6" fmla="*/ 0 w 933"/>
                  <a:gd name="T7" fmla="*/ 467 h 877"/>
                  <a:gd name="T8" fmla="*/ 0 w 933"/>
                  <a:gd name="T9" fmla="*/ 0 h 877"/>
                  <a:gd name="T10" fmla="*/ 57 w 933"/>
                  <a:gd name="T11" fmla="*/ 0 h 877"/>
                  <a:gd name="T12" fmla="*/ 57 w 933"/>
                  <a:gd name="T13" fmla="*/ 410 h 877"/>
                  <a:gd name="T14" fmla="*/ 933 w 933"/>
                  <a:gd name="T15" fmla="*/ 410 h 877"/>
                  <a:gd name="T16" fmla="*/ 933 w 933"/>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877">
                    <a:moveTo>
                      <a:pt x="933" y="877"/>
                    </a:moveTo>
                    <a:lnTo>
                      <a:pt x="876" y="877"/>
                    </a:lnTo>
                    <a:lnTo>
                      <a:pt x="876" y="467"/>
                    </a:lnTo>
                    <a:lnTo>
                      <a:pt x="0" y="467"/>
                    </a:lnTo>
                    <a:lnTo>
                      <a:pt x="0" y="0"/>
                    </a:lnTo>
                    <a:lnTo>
                      <a:pt x="57" y="0"/>
                    </a:lnTo>
                    <a:lnTo>
                      <a:pt x="57" y="410"/>
                    </a:lnTo>
                    <a:lnTo>
                      <a:pt x="933" y="410"/>
                    </a:lnTo>
                    <a:lnTo>
                      <a:pt x="933"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5" name="Freeform 34">
                <a:extLst>
                  <a:ext uri="{FF2B5EF4-FFF2-40B4-BE49-F238E27FC236}">
                    <a16:creationId xmlns:a16="http://schemas.microsoft.com/office/drawing/2014/main" id="{7E7AFE70-76AA-46DB-A091-97BB05C35744}"/>
                  </a:ext>
                </a:extLst>
              </p:cNvPr>
              <p:cNvSpPr>
                <a:spLocks/>
              </p:cNvSpPr>
              <p:nvPr/>
            </p:nvSpPr>
            <p:spPr bwMode="auto">
              <a:xfrm>
                <a:off x="7308850" y="5299074"/>
                <a:ext cx="1481138" cy="1558925"/>
              </a:xfrm>
              <a:custGeom>
                <a:avLst/>
                <a:gdLst>
                  <a:gd name="T0" fmla="*/ 933 w 933"/>
                  <a:gd name="T1" fmla="*/ 877 h 877"/>
                  <a:gd name="T2" fmla="*/ 876 w 933"/>
                  <a:gd name="T3" fmla="*/ 877 h 877"/>
                  <a:gd name="T4" fmla="*/ 876 w 933"/>
                  <a:gd name="T5" fmla="*/ 314 h 877"/>
                  <a:gd name="T6" fmla="*/ 0 w 933"/>
                  <a:gd name="T7" fmla="*/ 314 h 877"/>
                  <a:gd name="T8" fmla="*/ 0 w 933"/>
                  <a:gd name="T9" fmla="*/ 0 h 877"/>
                  <a:gd name="T10" fmla="*/ 57 w 933"/>
                  <a:gd name="T11" fmla="*/ 0 h 877"/>
                  <a:gd name="T12" fmla="*/ 57 w 933"/>
                  <a:gd name="T13" fmla="*/ 257 h 877"/>
                  <a:gd name="T14" fmla="*/ 933 w 933"/>
                  <a:gd name="T15" fmla="*/ 257 h 877"/>
                  <a:gd name="T16" fmla="*/ 933 w 933"/>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877">
                    <a:moveTo>
                      <a:pt x="933" y="877"/>
                    </a:moveTo>
                    <a:lnTo>
                      <a:pt x="876" y="877"/>
                    </a:lnTo>
                    <a:lnTo>
                      <a:pt x="876" y="314"/>
                    </a:lnTo>
                    <a:lnTo>
                      <a:pt x="0" y="314"/>
                    </a:lnTo>
                    <a:lnTo>
                      <a:pt x="0" y="0"/>
                    </a:lnTo>
                    <a:lnTo>
                      <a:pt x="57" y="0"/>
                    </a:lnTo>
                    <a:lnTo>
                      <a:pt x="57" y="257"/>
                    </a:lnTo>
                    <a:lnTo>
                      <a:pt x="933" y="257"/>
                    </a:lnTo>
                    <a:lnTo>
                      <a:pt x="933" y="8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6" name="Rectangle 35">
                <a:extLst>
                  <a:ext uri="{FF2B5EF4-FFF2-40B4-BE49-F238E27FC236}">
                    <a16:creationId xmlns:a16="http://schemas.microsoft.com/office/drawing/2014/main" id="{EF39BA17-4B01-4639-9BCF-7638759CA2C9}"/>
                  </a:ext>
                </a:extLst>
              </p:cNvPr>
              <p:cNvSpPr>
                <a:spLocks noChangeArrowheads="1"/>
              </p:cNvSpPr>
              <p:nvPr/>
            </p:nvSpPr>
            <p:spPr bwMode="auto">
              <a:xfrm>
                <a:off x="5824538" y="6173788"/>
                <a:ext cx="90488" cy="684212"/>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7" name="Freeform 36">
                <a:extLst>
                  <a:ext uri="{FF2B5EF4-FFF2-40B4-BE49-F238E27FC236}">
                    <a16:creationId xmlns:a16="http://schemas.microsoft.com/office/drawing/2014/main" id="{E1BAEDAA-B346-4E93-859E-74FEDB940F9C}"/>
                  </a:ext>
                </a:extLst>
              </p:cNvPr>
              <p:cNvSpPr>
                <a:spLocks noEditPoints="1"/>
              </p:cNvSpPr>
              <p:nvPr/>
            </p:nvSpPr>
            <p:spPr bwMode="auto">
              <a:xfrm>
                <a:off x="10150475" y="6049963"/>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8" name="Freeform 37">
                <a:extLst>
                  <a:ext uri="{FF2B5EF4-FFF2-40B4-BE49-F238E27FC236}">
                    <a16:creationId xmlns:a16="http://schemas.microsoft.com/office/drawing/2014/main" id="{4496FB95-FF48-44C5-8A84-EA25F0DE2BAE}"/>
                  </a:ext>
                </a:extLst>
              </p:cNvPr>
              <p:cNvSpPr>
                <a:spLocks noEditPoints="1"/>
              </p:cNvSpPr>
              <p:nvPr/>
            </p:nvSpPr>
            <p:spPr bwMode="auto">
              <a:xfrm>
                <a:off x="10150475" y="42195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39" name="Freeform 38">
                <a:extLst>
                  <a:ext uri="{FF2B5EF4-FFF2-40B4-BE49-F238E27FC236}">
                    <a16:creationId xmlns:a16="http://schemas.microsoft.com/office/drawing/2014/main" id="{276B9B64-9131-4AAE-B9FF-E412E55817B0}"/>
                  </a:ext>
                </a:extLst>
              </p:cNvPr>
              <p:cNvSpPr>
                <a:spLocks noEditPoints="1"/>
              </p:cNvSpPr>
              <p:nvPr/>
            </p:nvSpPr>
            <p:spPr bwMode="auto">
              <a:xfrm>
                <a:off x="10150475" y="48863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0" name="Freeform 39">
                <a:extLst>
                  <a:ext uri="{FF2B5EF4-FFF2-40B4-BE49-F238E27FC236}">
                    <a16:creationId xmlns:a16="http://schemas.microsoft.com/office/drawing/2014/main" id="{7581C431-7708-454E-A880-F28093B6CF47}"/>
                  </a:ext>
                </a:extLst>
              </p:cNvPr>
              <p:cNvSpPr>
                <a:spLocks noEditPoints="1"/>
              </p:cNvSpPr>
              <p:nvPr/>
            </p:nvSpPr>
            <p:spPr bwMode="auto">
              <a:xfrm>
                <a:off x="10150475" y="31480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1" name="Rectangle 40">
                <a:extLst>
                  <a:ext uri="{FF2B5EF4-FFF2-40B4-BE49-F238E27FC236}">
                    <a16:creationId xmlns:a16="http://schemas.microsoft.com/office/drawing/2014/main" id="{D2E8318B-BB50-4792-855D-70AAF9E01B88}"/>
                  </a:ext>
                </a:extLst>
              </p:cNvPr>
              <p:cNvSpPr>
                <a:spLocks noChangeArrowheads="1"/>
              </p:cNvSpPr>
              <p:nvPr/>
            </p:nvSpPr>
            <p:spPr bwMode="auto">
              <a:xfrm>
                <a:off x="10272713" y="6337300"/>
                <a:ext cx="90488" cy="520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2" name="Freeform 41">
                <a:extLst>
                  <a:ext uri="{FF2B5EF4-FFF2-40B4-BE49-F238E27FC236}">
                    <a16:creationId xmlns:a16="http://schemas.microsoft.com/office/drawing/2014/main" id="{A6E29741-B7FB-4378-9F65-6B22B6393FD8}"/>
                  </a:ext>
                </a:extLst>
              </p:cNvPr>
              <p:cNvSpPr>
                <a:spLocks noEditPoints="1"/>
              </p:cNvSpPr>
              <p:nvPr/>
            </p:nvSpPr>
            <p:spPr bwMode="auto">
              <a:xfrm>
                <a:off x="10533063" y="65643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3" name="Rectangle 42">
                <a:extLst>
                  <a:ext uri="{FF2B5EF4-FFF2-40B4-BE49-F238E27FC236}">
                    <a16:creationId xmlns:a16="http://schemas.microsoft.com/office/drawing/2014/main" id="{C5CF7F24-F480-4687-9E3F-9F527758D8AD}"/>
                  </a:ext>
                </a:extLst>
              </p:cNvPr>
              <p:cNvSpPr>
                <a:spLocks noChangeArrowheads="1"/>
              </p:cNvSpPr>
              <p:nvPr/>
            </p:nvSpPr>
            <p:spPr bwMode="auto">
              <a:xfrm>
                <a:off x="10655300" y="5784850"/>
                <a:ext cx="90488" cy="8255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4" name="Rectangle 43">
                <a:extLst>
                  <a:ext uri="{FF2B5EF4-FFF2-40B4-BE49-F238E27FC236}">
                    <a16:creationId xmlns:a16="http://schemas.microsoft.com/office/drawing/2014/main" id="{5301977F-C754-47C5-AA24-960811674C8A}"/>
                  </a:ext>
                </a:extLst>
              </p:cNvPr>
              <p:cNvSpPr>
                <a:spLocks noChangeArrowheads="1"/>
              </p:cNvSpPr>
              <p:nvPr/>
            </p:nvSpPr>
            <p:spPr bwMode="auto">
              <a:xfrm>
                <a:off x="4762500" y="5299075"/>
                <a:ext cx="90488" cy="5365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5" name="Rectangle 44">
                <a:extLst>
                  <a:ext uri="{FF2B5EF4-FFF2-40B4-BE49-F238E27FC236}">
                    <a16:creationId xmlns:a16="http://schemas.microsoft.com/office/drawing/2014/main" id="{D00554FD-DAB0-46D1-A428-30427AF02EEE}"/>
                  </a:ext>
                </a:extLst>
              </p:cNvPr>
              <p:cNvSpPr>
                <a:spLocks noChangeArrowheads="1"/>
              </p:cNvSpPr>
              <p:nvPr/>
            </p:nvSpPr>
            <p:spPr bwMode="auto">
              <a:xfrm>
                <a:off x="10272713" y="3386138"/>
                <a:ext cx="90488" cy="8778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6" name="Freeform 45">
                <a:extLst>
                  <a:ext uri="{FF2B5EF4-FFF2-40B4-BE49-F238E27FC236}">
                    <a16:creationId xmlns:a16="http://schemas.microsoft.com/office/drawing/2014/main" id="{ED93F65E-E922-4B58-9CCF-C7BABEDDAEA9}"/>
                  </a:ext>
                </a:extLst>
              </p:cNvPr>
              <p:cNvSpPr>
                <a:spLocks noEditPoints="1"/>
              </p:cNvSpPr>
              <p:nvPr/>
            </p:nvSpPr>
            <p:spPr bwMode="auto">
              <a:xfrm>
                <a:off x="10150475" y="25717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7" name="Freeform 46">
                <a:extLst>
                  <a:ext uri="{FF2B5EF4-FFF2-40B4-BE49-F238E27FC236}">
                    <a16:creationId xmlns:a16="http://schemas.microsoft.com/office/drawing/2014/main" id="{8D7DC1AB-0DE0-4711-88EB-94F03254755D}"/>
                  </a:ext>
                </a:extLst>
              </p:cNvPr>
              <p:cNvSpPr>
                <a:spLocks noEditPoints="1"/>
              </p:cNvSpPr>
              <p:nvPr/>
            </p:nvSpPr>
            <p:spPr bwMode="auto">
              <a:xfrm>
                <a:off x="10150475" y="15001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8" name="Freeform 47">
                <a:extLst>
                  <a:ext uri="{FF2B5EF4-FFF2-40B4-BE49-F238E27FC236}">
                    <a16:creationId xmlns:a16="http://schemas.microsoft.com/office/drawing/2014/main" id="{059E3498-692E-4B0D-A35B-ACFF56981E00}"/>
                  </a:ext>
                </a:extLst>
              </p:cNvPr>
              <p:cNvSpPr>
                <a:spLocks noEditPoints="1"/>
              </p:cNvSpPr>
              <p:nvPr/>
            </p:nvSpPr>
            <p:spPr bwMode="auto">
              <a:xfrm>
                <a:off x="4217988" y="4937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9" y="0"/>
                      <a:pt x="88" y="19"/>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49" name="Freeform 48">
                <a:extLst>
                  <a:ext uri="{FF2B5EF4-FFF2-40B4-BE49-F238E27FC236}">
                    <a16:creationId xmlns:a16="http://schemas.microsoft.com/office/drawing/2014/main" id="{78E17970-4FF5-4BF7-8202-CAFF63919C45}"/>
                  </a:ext>
                </a:extLst>
              </p:cNvPr>
              <p:cNvSpPr>
                <a:spLocks noEditPoints="1"/>
              </p:cNvSpPr>
              <p:nvPr/>
            </p:nvSpPr>
            <p:spPr bwMode="auto">
              <a:xfrm>
                <a:off x="1489075" y="19288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2" y="24"/>
                      <a:pt x="24" y="33"/>
                      <a:pt x="24" y="44"/>
                    </a:cubicBezTo>
                    <a:cubicBezTo>
                      <a:pt x="24" y="55"/>
                      <a:pt x="32"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0" name="Freeform 49">
                <a:extLst>
                  <a:ext uri="{FF2B5EF4-FFF2-40B4-BE49-F238E27FC236}">
                    <a16:creationId xmlns:a16="http://schemas.microsoft.com/office/drawing/2014/main" id="{249D29B8-38D6-4376-B97F-22469EB14898}"/>
                  </a:ext>
                </a:extLst>
              </p:cNvPr>
              <p:cNvSpPr>
                <a:spLocks noEditPoints="1"/>
              </p:cNvSpPr>
              <p:nvPr/>
            </p:nvSpPr>
            <p:spPr bwMode="auto">
              <a:xfrm>
                <a:off x="10393363" y="5080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1" name="Rectangle 50">
                <a:extLst>
                  <a:ext uri="{FF2B5EF4-FFF2-40B4-BE49-F238E27FC236}">
                    <a16:creationId xmlns:a16="http://schemas.microsoft.com/office/drawing/2014/main" id="{08DA4A68-B020-46A0-9DAC-0026F78A529F}"/>
                  </a:ext>
                </a:extLst>
              </p:cNvPr>
              <p:cNvSpPr>
                <a:spLocks noChangeArrowheads="1"/>
              </p:cNvSpPr>
              <p:nvPr/>
            </p:nvSpPr>
            <p:spPr bwMode="auto">
              <a:xfrm>
                <a:off x="10272713" y="1743075"/>
                <a:ext cx="90488" cy="8747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2" name="Freeform 51">
                <a:extLst>
                  <a:ext uri="{FF2B5EF4-FFF2-40B4-BE49-F238E27FC236}">
                    <a16:creationId xmlns:a16="http://schemas.microsoft.com/office/drawing/2014/main" id="{D38154DF-11ED-44D4-97EC-5F1C2DE7876D}"/>
                  </a:ext>
                </a:extLst>
              </p:cNvPr>
              <p:cNvSpPr>
                <a:spLocks noEditPoints="1"/>
              </p:cNvSpPr>
              <p:nvPr/>
            </p:nvSpPr>
            <p:spPr bwMode="auto">
              <a:xfrm>
                <a:off x="3508375" y="7810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3" name="Rectangle 52">
                <a:extLst>
                  <a:ext uri="{FF2B5EF4-FFF2-40B4-BE49-F238E27FC236}">
                    <a16:creationId xmlns:a16="http://schemas.microsoft.com/office/drawing/2014/main" id="{15B6BD74-0BD5-463F-B5FA-E61B17F97C3C}"/>
                  </a:ext>
                </a:extLst>
              </p:cNvPr>
              <p:cNvSpPr>
                <a:spLocks noChangeArrowheads="1"/>
              </p:cNvSpPr>
              <p:nvPr/>
            </p:nvSpPr>
            <p:spPr bwMode="auto">
              <a:xfrm>
                <a:off x="3630613" y="0"/>
                <a:ext cx="90488" cy="827087"/>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4" name="Freeform 53">
                <a:extLst>
                  <a:ext uri="{FF2B5EF4-FFF2-40B4-BE49-F238E27FC236}">
                    <a16:creationId xmlns:a16="http://schemas.microsoft.com/office/drawing/2014/main" id="{C8347EAE-1694-4A39-947E-57064CC46AB2}"/>
                  </a:ext>
                </a:extLst>
              </p:cNvPr>
              <p:cNvSpPr>
                <a:spLocks noEditPoints="1"/>
              </p:cNvSpPr>
              <p:nvPr/>
            </p:nvSpPr>
            <p:spPr bwMode="auto">
              <a:xfrm>
                <a:off x="330200" y="234473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5" name="Freeform 54">
                <a:extLst>
                  <a:ext uri="{FF2B5EF4-FFF2-40B4-BE49-F238E27FC236}">
                    <a16:creationId xmlns:a16="http://schemas.microsoft.com/office/drawing/2014/main" id="{175C7674-BCFC-4CEA-928B-19E69913E7A0}"/>
                  </a:ext>
                </a:extLst>
              </p:cNvPr>
              <p:cNvSpPr>
                <a:spLocks noEditPoints="1"/>
              </p:cNvSpPr>
              <p:nvPr/>
            </p:nvSpPr>
            <p:spPr bwMode="auto">
              <a:xfrm>
                <a:off x="330200" y="12700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6" name="Rectangle 55">
                <a:extLst>
                  <a:ext uri="{FF2B5EF4-FFF2-40B4-BE49-F238E27FC236}">
                    <a16:creationId xmlns:a16="http://schemas.microsoft.com/office/drawing/2014/main" id="{62024AD6-50A7-4F40-AEEB-08E26FBE666A}"/>
                  </a:ext>
                </a:extLst>
              </p:cNvPr>
              <p:cNvSpPr>
                <a:spLocks noChangeArrowheads="1"/>
              </p:cNvSpPr>
              <p:nvPr/>
            </p:nvSpPr>
            <p:spPr bwMode="auto">
              <a:xfrm>
                <a:off x="450850" y="1511300"/>
                <a:ext cx="90488" cy="8794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7" name="Freeform 56">
                <a:extLst>
                  <a:ext uri="{FF2B5EF4-FFF2-40B4-BE49-F238E27FC236}">
                    <a16:creationId xmlns:a16="http://schemas.microsoft.com/office/drawing/2014/main" id="{DB4EF13E-DBD0-4744-9529-B52EBFCF454A}"/>
                  </a:ext>
                </a:extLst>
              </p:cNvPr>
              <p:cNvSpPr>
                <a:spLocks noEditPoints="1"/>
              </p:cNvSpPr>
              <p:nvPr/>
            </p:nvSpPr>
            <p:spPr bwMode="auto">
              <a:xfrm>
                <a:off x="330200" y="5762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8" name="Rectangle 57">
                <a:extLst>
                  <a:ext uri="{FF2B5EF4-FFF2-40B4-BE49-F238E27FC236}">
                    <a16:creationId xmlns:a16="http://schemas.microsoft.com/office/drawing/2014/main" id="{696600C0-B38A-45E4-87AA-35E515E14E26}"/>
                  </a:ext>
                </a:extLst>
              </p:cNvPr>
              <p:cNvSpPr>
                <a:spLocks noChangeArrowheads="1"/>
              </p:cNvSpPr>
              <p:nvPr/>
            </p:nvSpPr>
            <p:spPr bwMode="auto">
              <a:xfrm>
                <a:off x="450850" y="0"/>
                <a:ext cx="90488" cy="6223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59" name="Freeform 58">
                <a:extLst>
                  <a:ext uri="{FF2B5EF4-FFF2-40B4-BE49-F238E27FC236}">
                    <a16:creationId xmlns:a16="http://schemas.microsoft.com/office/drawing/2014/main" id="{D1363D1B-4325-437A-9EA4-AD21040F329A}"/>
                  </a:ext>
                </a:extLst>
              </p:cNvPr>
              <p:cNvSpPr>
                <a:spLocks noEditPoints="1"/>
              </p:cNvSpPr>
              <p:nvPr/>
            </p:nvSpPr>
            <p:spPr bwMode="auto">
              <a:xfrm>
                <a:off x="11199813" y="251936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0" name="Rectangle 59">
                <a:extLst>
                  <a:ext uri="{FF2B5EF4-FFF2-40B4-BE49-F238E27FC236}">
                    <a16:creationId xmlns:a16="http://schemas.microsoft.com/office/drawing/2014/main" id="{EA069C20-9137-45BC-8E8B-76DE88571DAD}"/>
                  </a:ext>
                </a:extLst>
              </p:cNvPr>
              <p:cNvSpPr>
                <a:spLocks noChangeArrowheads="1"/>
              </p:cNvSpPr>
              <p:nvPr/>
            </p:nvSpPr>
            <p:spPr bwMode="auto">
              <a:xfrm>
                <a:off x="11322050" y="2806700"/>
                <a:ext cx="90488" cy="18669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1" name="Freeform 60">
                <a:extLst>
                  <a:ext uri="{FF2B5EF4-FFF2-40B4-BE49-F238E27FC236}">
                    <a16:creationId xmlns:a16="http://schemas.microsoft.com/office/drawing/2014/main" id="{0BD43229-65BD-4B2F-A95A-558BA028993B}"/>
                  </a:ext>
                </a:extLst>
              </p:cNvPr>
              <p:cNvSpPr>
                <a:spLocks/>
              </p:cNvSpPr>
              <p:nvPr/>
            </p:nvSpPr>
            <p:spPr bwMode="auto">
              <a:xfrm>
                <a:off x="10612438" y="679450"/>
                <a:ext cx="1579562" cy="415925"/>
              </a:xfrm>
              <a:custGeom>
                <a:avLst/>
                <a:gdLst>
                  <a:gd name="T0" fmla="*/ 934 w 934"/>
                  <a:gd name="T1" fmla="*/ 262 h 262"/>
                  <a:gd name="T2" fmla="*/ 308 w 934"/>
                  <a:gd name="T3" fmla="*/ 262 h 262"/>
                  <a:gd name="T4" fmla="*/ 0 w 934"/>
                  <a:gd name="T5" fmla="*/ 47 h 262"/>
                  <a:gd name="T6" fmla="*/ 34 w 934"/>
                  <a:gd name="T7" fmla="*/ 0 h 262"/>
                  <a:gd name="T8" fmla="*/ 325 w 934"/>
                  <a:gd name="T9" fmla="*/ 205 h 262"/>
                  <a:gd name="T10" fmla="*/ 934 w 934"/>
                  <a:gd name="T11" fmla="*/ 205 h 262"/>
                  <a:gd name="T12" fmla="*/ 934 w 934"/>
                  <a:gd name="T13" fmla="*/ 262 h 262"/>
                </a:gdLst>
                <a:ahLst/>
                <a:cxnLst>
                  <a:cxn ang="0">
                    <a:pos x="T0" y="T1"/>
                  </a:cxn>
                  <a:cxn ang="0">
                    <a:pos x="T2" y="T3"/>
                  </a:cxn>
                  <a:cxn ang="0">
                    <a:pos x="T4" y="T5"/>
                  </a:cxn>
                  <a:cxn ang="0">
                    <a:pos x="T6" y="T7"/>
                  </a:cxn>
                  <a:cxn ang="0">
                    <a:pos x="T8" y="T9"/>
                  </a:cxn>
                  <a:cxn ang="0">
                    <a:pos x="T10" y="T11"/>
                  </a:cxn>
                  <a:cxn ang="0">
                    <a:pos x="T12" y="T13"/>
                  </a:cxn>
                </a:cxnLst>
                <a:rect l="0" t="0" r="r" b="b"/>
                <a:pathLst>
                  <a:path w="934" h="262">
                    <a:moveTo>
                      <a:pt x="934" y="262"/>
                    </a:moveTo>
                    <a:lnTo>
                      <a:pt x="308" y="262"/>
                    </a:lnTo>
                    <a:lnTo>
                      <a:pt x="0" y="47"/>
                    </a:lnTo>
                    <a:lnTo>
                      <a:pt x="34" y="0"/>
                    </a:lnTo>
                    <a:lnTo>
                      <a:pt x="325" y="205"/>
                    </a:lnTo>
                    <a:lnTo>
                      <a:pt x="934" y="205"/>
                    </a:lnTo>
                    <a:lnTo>
                      <a:pt x="934" y="26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2" name="Freeform 61">
                <a:extLst>
                  <a:ext uri="{FF2B5EF4-FFF2-40B4-BE49-F238E27FC236}">
                    <a16:creationId xmlns:a16="http://schemas.microsoft.com/office/drawing/2014/main" id="{95146E0B-94B0-4131-99A1-E3B0B1C70388}"/>
                  </a:ext>
                </a:extLst>
              </p:cNvPr>
              <p:cNvSpPr>
                <a:spLocks noEditPoints="1"/>
              </p:cNvSpPr>
              <p:nvPr/>
            </p:nvSpPr>
            <p:spPr bwMode="auto">
              <a:xfrm>
                <a:off x="10988675" y="18859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3" name="Freeform 62">
                <a:extLst>
                  <a:ext uri="{FF2B5EF4-FFF2-40B4-BE49-F238E27FC236}">
                    <a16:creationId xmlns:a16="http://schemas.microsoft.com/office/drawing/2014/main" id="{3948B8C7-6DAE-4078-AF75-A61FB92A022F}"/>
                  </a:ext>
                </a:extLst>
              </p:cNvPr>
              <p:cNvSpPr>
                <a:spLocks/>
              </p:cNvSpPr>
              <p:nvPr/>
            </p:nvSpPr>
            <p:spPr bwMode="auto">
              <a:xfrm>
                <a:off x="11207750" y="2057400"/>
                <a:ext cx="1000125" cy="2082800"/>
              </a:xfrm>
              <a:custGeom>
                <a:avLst/>
                <a:gdLst>
                  <a:gd name="T0" fmla="*/ 599 w 630"/>
                  <a:gd name="T1" fmla="*/ 1312 h 1312"/>
                  <a:gd name="T2" fmla="*/ 287 w 630"/>
                  <a:gd name="T3" fmla="*/ 1092 h 1312"/>
                  <a:gd name="T4" fmla="*/ 287 w 630"/>
                  <a:gd name="T5" fmla="*/ 627 h 1312"/>
                  <a:gd name="T6" fmla="*/ 289 w 630"/>
                  <a:gd name="T7" fmla="*/ 627 h 1312"/>
                  <a:gd name="T8" fmla="*/ 289 w 630"/>
                  <a:gd name="T9" fmla="*/ 248 h 1312"/>
                  <a:gd name="T10" fmla="*/ 0 w 630"/>
                  <a:gd name="T11" fmla="*/ 47 h 1312"/>
                  <a:gd name="T12" fmla="*/ 34 w 630"/>
                  <a:gd name="T13" fmla="*/ 0 h 1312"/>
                  <a:gd name="T14" fmla="*/ 346 w 630"/>
                  <a:gd name="T15" fmla="*/ 219 h 1312"/>
                  <a:gd name="T16" fmla="*/ 346 w 630"/>
                  <a:gd name="T17" fmla="*/ 684 h 1312"/>
                  <a:gd name="T18" fmla="*/ 344 w 630"/>
                  <a:gd name="T19" fmla="*/ 684 h 1312"/>
                  <a:gd name="T20" fmla="*/ 344 w 630"/>
                  <a:gd name="T21" fmla="*/ 1064 h 1312"/>
                  <a:gd name="T22" fmla="*/ 630 w 630"/>
                  <a:gd name="T23" fmla="*/ 1264 h 1312"/>
                  <a:gd name="T24" fmla="*/ 599 w 630"/>
                  <a:gd name="T25"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0" h="1312">
                    <a:moveTo>
                      <a:pt x="599" y="1312"/>
                    </a:moveTo>
                    <a:lnTo>
                      <a:pt x="287" y="1092"/>
                    </a:lnTo>
                    <a:lnTo>
                      <a:pt x="287" y="627"/>
                    </a:lnTo>
                    <a:lnTo>
                      <a:pt x="289" y="627"/>
                    </a:lnTo>
                    <a:lnTo>
                      <a:pt x="289" y="248"/>
                    </a:lnTo>
                    <a:lnTo>
                      <a:pt x="0" y="47"/>
                    </a:lnTo>
                    <a:lnTo>
                      <a:pt x="34" y="0"/>
                    </a:lnTo>
                    <a:lnTo>
                      <a:pt x="346" y="219"/>
                    </a:lnTo>
                    <a:lnTo>
                      <a:pt x="346" y="684"/>
                    </a:lnTo>
                    <a:lnTo>
                      <a:pt x="344" y="684"/>
                    </a:lnTo>
                    <a:lnTo>
                      <a:pt x="344" y="1064"/>
                    </a:lnTo>
                    <a:lnTo>
                      <a:pt x="630" y="1264"/>
                    </a:lnTo>
                    <a:lnTo>
                      <a:pt x="599" y="131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4" name="Freeform 63">
                <a:extLst>
                  <a:ext uri="{FF2B5EF4-FFF2-40B4-BE49-F238E27FC236}">
                    <a16:creationId xmlns:a16="http://schemas.microsoft.com/office/drawing/2014/main" id="{C37C1290-C35E-4FF3-8738-2A5095FBE7FF}"/>
                  </a:ext>
                </a:extLst>
              </p:cNvPr>
              <p:cNvSpPr>
                <a:spLocks noEditPoints="1"/>
              </p:cNvSpPr>
              <p:nvPr/>
            </p:nvSpPr>
            <p:spPr bwMode="auto">
              <a:xfrm>
                <a:off x="11322050" y="488632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5" name="Freeform 64">
                <a:extLst>
                  <a:ext uri="{FF2B5EF4-FFF2-40B4-BE49-F238E27FC236}">
                    <a16:creationId xmlns:a16="http://schemas.microsoft.com/office/drawing/2014/main" id="{7129FBFD-E0AF-47A6-A6AC-4E4EC37889DA}"/>
                  </a:ext>
                </a:extLst>
              </p:cNvPr>
              <p:cNvSpPr>
                <a:spLocks noEditPoints="1"/>
              </p:cNvSpPr>
              <p:nvPr/>
            </p:nvSpPr>
            <p:spPr bwMode="auto">
              <a:xfrm>
                <a:off x="10814050" y="41656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6" name="Freeform 65">
                <a:extLst>
                  <a:ext uri="{FF2B5EF4-FFF2-40B4-BE49-F238E27FC236}">
                    <a16:creationId xmlns:a16="http://schemas.microsoft.com/office/drawing/2014/main" id="{98139BEA-E093-4187-9E74-ED925AA442BA}"/>
                  </a:ext>
                </a:extLst>
              </p:cNvPr>
              <p:cNvSpPr>
                <a:spLocks/>
              </p:cNvSpPr>
              <p:nvPr/>
            </p:nvSpPr>
            <p:spPr bwMode="auto">
              <a:xfrm>
                <a:off x="10674350" y="4102100"/>
                <a:ext cx="265113" cy="223838"/>
              </a:xfrm>
              <a:custGeom>
                <a:avLst/>
                <a:gdLst>
                  <a:gd name="T0" fmla="*/ 133 w 167"/>
                  <a:gd name="T1" fmla="*/ 141 h 141"/>
                  <a:gd name="T2" fmla="*/ 0 w 167"/>
                  <a:gd name="T3" fmla="*/ 47 h 141"/>
                  <a:gd name="T4" fmla="*/ 33 w 167"/>
                  <a:gd name="T5" fmla="*/ 0 h 141"/>
                  <a:gd name="T6" fmla="*/ 167 w 167"/>
                  <a:gd name="T7" fmla="*/ 93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7"/>
                    </a:lnTo>
                    <a:lnTo>
                      <a:pt x="33" y="0"/>
                    </a:lnTo>
                    <a:lnTo>
                      <a:pt x="167" y="93"/>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7" name="Freeform 66">
                <a:extLst>
                  <a:ext uri="{FF2B5EF4-FFF2-40B4-BE49-F238E27FC236}">
                    <a16:creationId xmlns:a16="http://schemas.microsoft.com/office/drawing/2014/main" id="{CAB512FA-1838-4739-840F-40D14B9B5790}"/>
                  </a:ext>
                </a:extLst>
              </p:cNvPr>
              <p:cNvSpPr>
                <a:spLocks noEditPoints="1"/>
              </p:cNvSpPr>
              <p:nvPr/>
            </p:nvSpPr>
            <p:spPr bwMode="auto">
              <a:xfrm>
                <a:off x="10814050" y="3648075"/>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19"/>
                      <a:pt x="20"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8" name="Freeform 67">
                <a:extLst>
                  <a:ext uri="{FF2B5EF4-FFF2-40B4-BE49-F238E27FC236}">
                    <a16:creationId xmlns:a16="http://schemas.microsoft.com/office/drawing/2014/main" id="{1130BD22-E335-4968-8533-6D3BF3CB6D35}"/>
                  </a:ext>
                </a:extLst>
              </p:cNvPr>
              <p:cNvSpPr>
                <a:spLocks/>
              </p:cNvSpPr>
              <p:nvPr/>
            </p:nvSpPr>
            <p:spPr bwMode="auto">
              <a:xfrm>
                <a:off x="10674350" y="3582988"/>
                <a:ext cx="265113" cy="223838"/>
              </a:xfrm>
              <a:custGeom>
                <a:avLst/>
                <a:gdLst>
                  <a:gd name="T0" fmla="*/ 133 w 167"/>
                  <a:gd name="T1" fmla="*/ 141 h 141"/>
                  <a:gd name="T2" fmla="*/ 0 w 167"/>
                  <a:gd name="T3" fmla="*/ 45 h 141"/>
                  <a:gd name="T4" fmla="*/ 33 w 167"/>
                  <a:gd name="T5" fmla="*/ 0 h 141"/>
                  <a:gd name="T6" fmla="*/ 167 w 167"/>
                  <a:gd name="T7" fmla="*/ 93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5"/>
                    </a:lnTo>
                    <a:lnTo>
                      <a:pt x="33" y="0"/>
                    </a:lnTo>
                    <a:lnTo>
                      <a:pt x="167" y="93"/>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69" name="Freeform 68">
                <a:extLst>
                  <a:ext uri="{FF2B5EF4-FFF2-40B4-BE49-F238E27FC236}">
                    <a16:creationId xmlns:a16="http://schemas.microsoft.com/office/drawing/2014/main" id="{9F96E7DA-7B79-473D-BDC5-E43145ECF4B1}"/>
                  </a:ext>
                </a:extLst>
              </p:cNvPr>
              <p:cNvSpPr>
                <a:spLocks noEditPoints="1"/>
              </p:cNvSpPr>
              <p:nvPr/>
            </p:nvSpPr>
            <p:spPr bwMode="auto">
              <a:xfrm>
                <a:off x="10814050" y="31242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9"/>
                      <a:pt x="0" y="44"/>
                    </a:cubicBezTo>
                    <a:cubicBezTo>
                      <a:pt x="0" y="20"/>
                      <a:pt x="20"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0" name="Freeform 69">
                <a:extLst>
                  <a:ext uri="{FF2B5EF4-FFF2-40B4-BE49-F238E27FC236}">
                    <a16:creationId xmlns:a16="http://schemas.microsoft.com/office/drawing/2014/main" id="{2D9491AE-5070-4E5C-91CF-8A07DAB1D84B}"/>
                  </a:ext>
                </a:extLst>
              </p:cNvPr>
              <p:cNvSpPr>
                <a:spLocks/>
              </p:cNvSpPr>
              <p:nvPr/>
            </p:nvSpPr>
            <p:spPr bwMode="auto">
              <a:xfrm>
                <a:off x="10674350" y="3060700"/>
                <a:ext cx="265113" cy="223838"/>
              </a:xfrm>
              <a:custGeom>
                <a:avLst/>
                <a:gdLst>
                  <a:gd name="T0" fmla="*/ 133 w 167"/>
                  <a:gd name="T1" fmla="*/ 141 h 141"/>
                  <a:gd name="T2" fmla="*/ 0 w 167"/>
                  <a:gd name="T3" fmla="*/ 48 h 141"/>
                  <a:gd name="T4" fmla="*/ 33 w 167"/>
                  <a:gd name="T5" fmla="*/ 0 h 141"/>
                  <a:gd name="T6" fmla="*/ 167 w 167"/>
                  <a:gd name="T7" fmla="*/ 95 h 141"/>
                  <a:gd name="T8" fmla="*/ 133 w 167"/>
                  <a:gd name="T9" fmla="*/ 141 h 141"/>
                </a:gdLst>
                <a:ahLst/>
                <a:cxnLst>
                  <a:cxn ang="0">
                    <a:pos x="T0" y="T1"/>
                  </a:cxn>
                  <a:cxn ang="0">
                    <a:pos x="T2" y="T3"/>
                  </a:cxn>
                  <a:cxn ang="0">
                    <a:pos x="T4" y="T5"/>
                  </a:cxn>
                  <a:cxn ang="0">
                    <a:pos x="T6" y="T7"/>
                  </a:cxn>
                  <a:cxn ang="0">
                    <a:pos x="T8" y="T9"/>
                  </a:cxn>
                </a:cxnLst>
                <a:rect l="0" t="0" r="r" b="b"/>
                <a:pathLst>
                  <a:path w="167" h="141">
                    <a:moveTo>
                      <a:pt x="133" y="141"/>
                    </a:moveTo>
                    <a:lnTo>
                      <a:pt x="0" y="48"/>
                    </a:lnTo>
                    <a:lnTo>
                      <a:pt x="33" y="0"/>
                    </a:lnTo>
                    <a:lnTo>
                      <a:pt x="167" y="95"/>
                    </a:lnTo>
                    <a:lnTo>
                      <a:pt x="133" y="14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1" name="Rectangle 70">
                <a:extLst>
                  <a:ext uri="{FF2B5EF4-FFF2-40B4-BE49-F238E27FC236}">
                    <a16:creationId xmlns:a16="http://schemas.microsoft.com/office/drawing/2014/main" id="{FC01A0C4-7879-49F5-B60C-13671494649D}"/>
                  </a:ext>
                </a:extLst>
              </p:cNvPr>
              <p:cNvSpPr>
                <a:spLocks noChangeArrowheads="1"/>
              </p:cNvSpPr>
              <p:nvPr/>
            </p:nvSpPr>
            <p:spPr bwMode="auto">
              <a:xfrm>
                <a:off x="10680700" y="1620838"/>
                <a:ext cx="1511300" cy="920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2" name="Freeform 71">
                <a:extLst>
                  <a:ext uri="{FF2B5EF4-FFF2-40B4-BE49-F238E27FC236}">
                    <a16:creationId xmlns:a16="http://schemas.microsoft.com/office/drawing/2014/main" id="{64729636-3E26-4AB5-90A6-184E2D5D9FB4}"/>
                  </a:ext>
                </a:extLst>
              </p:cNvPr>
              <p:cNvSpPr>
                <a:spLocks/>
              </p:cNvSpPr>
              <p:nvPr/>
            </p:nvSpPr>
            <p:spPr bwMode="auto">
              <a:xfrm>
                <a:off x="1273175" y="4249738"/>
                <a:ext cx="2024063" cy="1271588"/>
              </a:xfrm>
              <a:custGeom>
                <a:avLst/>
                <a:gdLst>
                  <a:gd name="T0" fmla="*/ 850 w 1275"/>
                  <a:gd name="T1" fmla="*/ 801 h 801"/>
                  <a:gd name="T2" fmla="*/ 0 w 1275"/>
                  <a:gd name="T3" fmla="*/ 801 h 801"/>
                  <a:gd name="T4" fmla="*/ 0 w 1275"/>
                  <a:gd name="T5" fmla="*/ 744 h 801"/>
                  <a:gd name="T6" fmla="*/ 792 w 1275"/>
                  <a:gd name="T7" fmla="*/ 744 h 801"/>
                  <a:gd name="T8" fmla="*/ 792 w 1275"/>
                  <a:gd name="T9" fmla="*/ 0 h 801"/>
                  <a:gd name="T10" fmla="*/ 1275 w 1275"/>
                  <a:gd name="T11" fmla="*/ 0 h 801"/>
                  <a:gd name="T12" fmla="*/ 1275 w 1275"/>
                  <a:gd name="T13" fmla="*/ 57 h 801"/>
                  <a:gd name="T14" fmla="*/ 850 w 1275"/>
                  <a:gd name="T15" fmla="*/ 57 h 801"/>
                  <a:gd name="T16" fmla="*/ 850 w 1275"/>
                  <a:gd name="T17" fmla="*/ 801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5" h="801">
                    <a:moveTo>
                      <a:pt x="850" y="801"/>
                    </a:moveTo>
                    <a:lnTo>
                      <a:pt x="0" y="801"/>
                    </a:lnTo>
                    <a:lnTo>
                      <a:pt x="0" y="744"/>
                    </a:lnTo>
                    <a:lnTo>
                      <a:pt x="792" y="744"/>
                    </a:lnTo>
                    <a:lnTo>
                      <a:pt x="792" y="0"/>
                    </a:lnTo>
                    <a:lnTo>
                      <a:pt x="1275" y="0"/>
                    </a:lnTo>
                    <a:lnTo>
                      <a:pt x="1275" y="57"/>
                    </a:lnTo>
                    <a:lnTo>
                      <a:pt x="850" y="57"/>
                    </a:lnTo>
                    <a:lnTo>
                      <a:pt x="850" y="801"/>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3" name="Freeform 72">
                <a:extLst>
                  <a:ext uri="{FF2B5EF4-FFF2-40B4-BE49-F238E27FC236}">
                    <a16:creationId xmlns:a16="http://schemas.microsoft.com/office/drawing/2014/main" id="{ED6BF77E-38FC-44B3-B9ED-55E9BBAB2324}"/>
                  </a:ext>
                </a:extLst>
              </p:cNvPr>
              <p:cNvSpPr>
                <a:spLocks/>
              </p:cNvSpPr>
              <p:nvPr/>
            </p:nvSpPr>
            <p:spPr bwMode="auto">
              <a:xfrm>
                <a:off x="2724150" y="0"/>
                <a:ext cx="573088" cy="2647950"/>
              </a:xfrm>
              <a:custGeom>
                <a:avLst/>
                <a:gdLst>
                  <a:gd name="T0" fmla="*/ 0 w 361"/>
                  <a:gd name="T1" fmla="*/ 1689 h 1689"/>
                  <a:gd name="T2" fmla="*/ 0 w 361"/>
                  <a:gd name="T3" fmla="*/ 0 h 1689"/>
                  <a:gd name="T4" fmla="*/ 57 w 361"/>
                  <a:gd name="T5" fmla="*/ 0 h 1689"/>
                  <a:gd name="T6" fmla="*/ 57 w 361"/>
                  <a:gd name="T7" fmla="*/ 1632 h 1689"/>
                  <a:gd name="T8" fmla="*/ 361 w 361"/>
                  <a:gd name="T9" fmla="*/ 1632 h 1689"/>
                  <a:gd name="T10" fmla="*/ 361 w 361"/>
                  <a:gd name="T11" fmla="*/ 1689 h 1689"/>
                  <a:gd name="T12" fmla="*/ 0 w 361"/>
                  <a:gd name="T13" fmla="*/ 1689 h 1689"/>
                </a:gdLst>
                <a:ahLst/>
                <a:cxnLst>
                  <a:cxn ang="0">
                    <a:pos x="T0" y="T1"/>
                  </a:cxn>
                  <a:cxn ang="0">
                    <a:pos x="T2" y="T3"/>
                  </a:cxn>
                  <a:cxn ang="0">
                    <a:pos x="T4" y="T5"/>
                  </a:cxn>
                  <a:cxn ang="0">
                    <a:pos x="T6" y="T7"/>
                  </a:cxn>
                  <a:cxn ang="0">
                    <a:pos x="T8" y="T9"/>
                  </a:cxn>
                  <a:cxn ang="0">
                    <a:pos x="T10" y="T11"/>
                  </a:cxn>
                  <a:cxn ang="0">
                    <a:pos x="T12" y="T13"/>
                  </a:cxn>
                </a:cxnLst>
                <a:rect l="0" t="0" r="r" b="b"/>
                <a:pathLst>
                  <a:path w="361" h="1689">
                    <a:moveTo>
                      <a:pt x="0" y="1689"/>
                    </a:moveTo>
                    <a:lnTo>
                      <a:pt x="0" y="0"/>
                    </a:lnTo>
                    <a:lnTo>
                      <a:pt x="57" y="0"/>
                    </a:lnTo>
                    <a:lnTo>
                      <a:pt x="57" y="1632"/>
                    </a:lnTo>
                    <a:lnTo>
                      <a:pt x="361" y="1632"/>
                    </a:lnTo>
                    <a:lnTo>
                      <a:pt x="361" y="1689"/>
                    </a:lnTo>
                    <a:lnTo>
                      <a:pt x="0" y="1689"/>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4" name="Freeform 73">
                <a:extLst>
                  <a:ext uri="{FF2B5EF4-FFF2-40B4-BE49-F238E27FC236}">
                    <a16:creationId xmlns:a16="http://schemas.microsoft.com/office/drawing/2014/main" id="{B473B3F3-47F1-4AB3-8017-BCBA74E03F81}"/>
                  </a:ext>
                </a:extLst>
              </p:cNvPr>
              <p:cNvSpPr>
                <a:spLocks/>
              </p:cNvSpPr>
              <p:nvPr/>
            </p:nvSpPr>
            <p:spPr bwMode="auto">
              <a:xfrm>
                <a:off x="0" y="3829050"/>
                <a:ext cx="3297238" cy="1273175"/>
              </a:xfrm>
              <a:custGeom>
                <a:avLst/>
                <a:gdLst>
                  <a:gd name="T0" fmla="*/ 1387 w 1996"/>
                  <a:gd name="T1" fmla="*/ 802 h 802"/>
                  <a:gd name="T2" fmla="*/ 0 w 1996"/>
                  <a:gd name="T3" fmla="*/ 802 h 802"/>
                  <a:gd name="T4" fmla="*/ 0 w 1996"/>
                  <a:gd name="T5" fmla="*/ 744 h 802"/>
                  <a:gd name="T6" fmla="*/ 1330 w 1996"/>
                  <a:gd name="T7" fmla="*/ 744 h 802"/>
                  <a:gd name="T8" fmla="*/ 1330 w 1996"/>
                  <a:gd name="T9" fmla="*/ 0 h 802"/>
                  <a:gd name="T10" fmla="*/ 1996 w 1996"/>
                  <a:gd name="T11" fmla="*/ 0 h 802"/>
                  <a:gd name="T12" fmla="*/ 1996 w 1996"/>
                  <a:gd name="T13" fmla="*/ 57 h 802"/>
                  <a:gd name="T14" fmla="*/ 1387 w 1996"/>
                  <a:gd name="T15" fmla="*/ 57 h 802"/>
                  <a:gd name="T16" fmla="*/ 1387 w 1996"/>
                  <a:gd name="T17" fmla="*/ 802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6" h="802">
                    <a:moveTo>
                      <a:pt x="1387" y="802"/>
                    </a:moveTo>
                    <a:lnTo>
                      <a:pt x="0" y="802"/>
                    </a:lnTo>
                    <a:lnTo>
                      <a:pt x="0" y="744"/>
                    </a:lnTo>
                    <a:lnTo>
                      <a:pt x="1330" y="744"/>
                    </a:lnTo>
                    <a:lnTo>
                      <a:pt x="1330" y="0"/>
                    </a:lnTo>
                    <a:lnTo>
                      <a:pt x="1996" y="0"/>
                    </a:lnTo>
                    <a:lnTo>
                      <a:pt x="1996" y="57"/>
                    </a:lnTo>
                    <a:lnTo>
                      <a:pt x="1387" y="57"/>
                    </a:lnTo>
                    <a:lnTo>
                      <a:pt x="1387" y="802"/>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5" name="Freeform 74">
                <a:extLst>
                  <a:ext uri="{FF2B5EF4-FFF2-40B4-BE49-F238E27FC236}">
                    <a16:creationId xmlns:a16="http://schemas.microsoft.com/office/drawing/2014/main" id="{7CE66EF3-289C-4950-9DB0-9219D54E8205}"/>
                  </a:ext>
                </a:extLst>
              </p:cNvPr>
              <p:cNvSpPr>
                <a:spLocks/>
              </p:cNvSpPr>
              <p:nvPr/>
            </p:nvSpPr>
            <p:spPr bwMode="auto">
              <a:xfrm>
                <a:off x="457200" y="3905250"/>
                <a:ext cx="417513" cy="309563"/>
              </a:xfrm>
              <a:custGeom>
                <a:avLst/>
                <a:gdLst>
                  <a:gd name="T0" fmla="*/ 234 w 263"/>
                  <a:gd name="T1" fmla="*/ 195 h 195"/>
                  <a:gd name="T2" fmla="*/ 0 w 263"/>
                  <a:gd name="T3" fmla="*/ 47 h 195"/>
                  <a:gd name="T4" fmla="*/ 29 w 263"/>
                  <a:gd name="T5" fmla="*/ 0 h 195"/>
                  <a:gd name="T6" fmla="*/ 263 w 263"/>
                  <a:gd name="T7" fmla="*/ 145 h 195"/>
                  <a:gd name="T8" fmla="*/ 234 w 263"/>
                  <a:gd name="T9" fmla="*/ 195 h 195"/>
                </a:gdLst>
                <a:ahLst/>
                <a:cxnLst>
                  <a:cxn ang="0">
                    <a:pos x="T0" y="T1"/>
                  </a:cxn>
                  <a:cxn ang="0">
                    <a:pos x="T2" y="T3"/>
                  </a:cxn>
                  <a:cxn ang="0">
                    <a:pos x="T4" y="T5"/>
                  </a:cxn>
                  <a:cxn ang="0">
                    <a:pos x="T6" y="T7"/>
                  </a:cxn>
                  <a:cxn ang="0">
                    <a:pos x="T8" y="T9"/>
                  </a:cxn>
                </a:cxnLst>
                <a:rect l="0" t="0" r="r" b="b"/>
                <a:pathLst>
                  <a:path w="263" h="195">
                    <a:moveTo>
                      <a:pt x="234" y="195"/>
                    </a:moveTo>
                    <a:lnTo>
                      <a:pt x="0" y="47"/>
                    </a:lnTo>
                    <a:lnTo>
                      <a:pt x="29" y="0"/>
                    </a:lnTo>
                    <a:lnTo>
                      <a:pt x="263" y="145"/>
                    </a:lnTo>
                    <a:lnTo>
                      <a:pt x="234" y="19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6" name="Freeform 75">
                <a:extLst>
                  <a:ext uri="{FF2B5EF4-FFF2-40B4-BE49-F238E27FC236}">
                    <a16:creationId xmlns:a16="http://schemas.microsoft.com/office/drawing/2014/main" id="{317682EF-F710-44C2-BF31-73747B56BA7A}"/>
                  </a:ext>
                </a:extLst>
              </p:cNvPr>
              <p:cNvSpPr>
                <a:spLocks/>
              </p:cNvSpPr>
              <p:nvPr/>
            </p:nvSpPr>
            <p:spPr bwMode="auto">
              <a:xfrm>
                <a:off x="1227138" y="2692400"/>
                <a:ext cx="2070100" cy="803275"/>
              </a:xfrm>
              <a:custGeom>
                <a:avLst/>
                <a:gdLst>
                  <a:gd name="T0" fmla="*/ 1304 w 1304"/>
                  <a:gd name="T1" fmla="*/ 506 h 506"/>
                  <a:gd name="T2" fmla="*/ 275 w 1304"/>
                  <a:gd name="T3" fmla="*/ 506 h 506"/>
                  <a:gd name="T4" fmla="*/ 0 w 1304"/>
                  <a:gd name="T5" fmla="*/ 353 h 506"/>
                  <a:gd name="T6" fmla="*/ 0 w 1304"/>
                  <a:gd name="T7" fmla="*/ 0 h 506"/>
                  <a:gd name="T8" fmla="*/ 58 w 1304"/>
                  <a:gd name="T9" fmla="*/ 0 h 506"/>
                  <a:gd name="T10" fmla="*/ 58 w 1304"/>
                  <a:gd name="T11" fmla="*/ 320 h 506"/>
                  <a:gd name="T12" fmla="*/ 289 w 1304"/>
                  <a:gd name="T13" fmla="*/ 449 h 506"/>
                  <a:gd name="T14" fmla="*/ 1304 w 1304"/>
                  <a:gd name="T15" fmla="*/ 449 h 506"/>
                  <a:gd name="T16" fmla="*/ 1304 w 1304"/>
                  <a:gd name="T17"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4" h="506">
                    <a:moveTo>
                      <a:pt x="1304" y="506"/>
                    </a:moveTo>
                    <a:lnTo>
                      <a:pt x="275" y="506"/>
                    </a:lnTo>
                    <a:lnTo>
                      <a:pt x="0" y="353"/>
                    </a:lnTo>
                    <a:lnTo>
                      <a:pt x="0" y="0"/>
                    </a:lnTo>
                    <a:lnTo>
                      <a:pt x="58" y="0"/>
                    </a:lnTo>
                    <a:lnTo>
                      <a:pt x="58" y="320"/>
                    </a:lnTo>
                    <a:lnTo>
                      <a:pt x="289" y="449"/>
                    </a:lnTo>
                    <a:lnTo>
                      <a:pt x="1304" y="449"/>
                    </a:lnTo>
                    <a:lnTo>
                      <a:pt x="1304" y="50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7" name="Rectangle 76">
                <a:extLst>
                  <a:ext uri="{FF2B5EF4-FFF2-40B4-BE49-F238E27FC236}">
                    <a16:creationId xmlns:a16="http://schemas.microsoft.com/office/drawing/2014/main" id="{84A00AF0-E731-446B-8322-61A5AE0FF6AE}"/>
                  </a:ext>
                </a:extLst>
              </p:cNvPr>
              <p:cNvSpPr>
                <a:spLocks noChangeArrowheads="1"/>
              </p:cNvSpPr>
              <p:nvPr/>
            </p:nvSpPr>
            <p:spPr bwMode="auto">
              <a:xfrm>
                <a:off x="4338638" y="781050"/>
                <a:ext cx="90488" cy="8286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8" name="Rectangle 77">
                <a:extLst>
                  <a:ext uri="{FF2B5EF4-FFF2-40B4-BE49-F238E27FC236}">
                    <a16:creationId xmlns:a16="http://schemas.microsoft.com/office/drawing/2014/main" id="{52EC7BA4-1633-4F98-A2A3-AE097EAE157E}"/>
                  </a:ext>
                </a:extLst>
              </p:cNvPr>
              <p:cNvSpPr>
                <a:spLocks noChangeArrowheads="1"/>
              </p:cNvSpPr>
              <p:nvPr/>
            </p:nvSpPr>
            <p:spPr bwMode="auto">
              <a:xfrm>
                <a:off x="4762500" y="0"/>
                <a:ext cx="90488" cy="160972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79" name="Rectangle 78">
                <a:extLst>
                  <a:ext uri="{FF2B5EF4-FFF2-40B4-BE49-F238E27FC236}">
                    <a16:creationId xmlns:a16="http://schemas.microsoft.com/office/drawing/2014/main" id="{F61A0D3A-8CB9-42A7-89E3-BCE78260260E}"/>
                  </a:ext>
                </a:extLst>
              </p:cNvPr>
              <p:cNvSpPr>
                <a:spLocks noChangeArrowheads="1"/>
              </p:cNvSpPr>
              <p:nvPr/>
            </p:nvSpPr>
            <p:spPr bwMode="auto">
              <a:xfrm>
                <a:off x="5187950" y="1"/>
                <a:ext cx="90488" cy="1609726"/>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0" name="Freeform 79">
                <a:extLst>
                  <a:ext uri="{FF2B5EF4-FFF2-40B4-BE49-F238E27FC236}">
                    <a16:creationId xmlns:a16="http://schemas.microsoft.com/office/drawing/2014/main" id="{19411E09-7A62-4C1A-AD96-6A81A55090B8}"/>
                  </a:ext>
                </a:extLst>
              </p:cNvPr>
              <p:cNvSpPr>
                <a:spLocks/>
              </p:cNvSpPr>
              <p:nvPr/>
            </p:nvSpPr>
            <p:spPr bwMode="auto">
              <a:xfrm>
                <a:off x="6461125" y="0"/>
                <a:ext cx="284163" cy="1609725"/>
              </a:xfrm>
              <a:custGeom>
                <a:avLst/>
                <a:gdLst>
                  <a:gd name="T0" fmla="*/ 57 w 179"/>
                  <a:gd name="T1" fmla="*/ 1035 h 1035"/>
                  <a:gd name="T2" fmla="*/ 0 w 179"/>
                  <a:gd name="T3" fmla="*/ 1035 h 1035"/>
                  <a:gd name="T4" fmla="*/ 0 w 179"/>
                  <a:gd name="T5" fmla="*/ 725 h 1035"/>
                  <a:gd name="T6" fmla="*/ 121 w 179"/>
                  <a:gd name="T7" fmla="*/ 506 h 1035"/>
                  <a:gd name="T8" fmla="*/ 121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1" y="506"/>
                    </a:lnTo>
                    <a:lnTo>
                      <a:pt x="121"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1" name="Freeform 80">
                <a:extLst>
                  <a:ext uri="{FF2B5EF4-FFF2-40B4-BE49-F238E27FC236}">
                    <a16:creationId xmlns:a16="http://schemas.microsoft.com/office/drawing/2014/main" id="{F1BC7555-0A88-4B84-AB35-D78FAFC66220}"/>
                  </a:ext>
                </a:extLst>
              </p:cNvPr>
              <p:cNvSpPr>
                <a:spLocks/>
              </p:cNvSpPr>
              <p:nvPr/>
            </p:nvSpPr>
            <p:spPr bwMode="auto">
              <a:xfrm>
                <a:off x="5842000" y="0"/>
                <a:ext cx="284163" cy="1609725"/>
              </a:xfrm>
              <a:custGeom>
                <a:avLst/>
                <a:gdLst>
                  <a:gd name="T0" fmla="*/ 179 w 179"/>
                  <a:gd name="T1" fmla="*/ 1035 h 1035"/>
                  <a:gd name="T2" fmla="*/ 122 w 179"/>
                  <a:gd name="T3" fmla="*/ 1035 h 1035"/>
                  <a:gd name="T4" fmla="*/ 122 w 179"/>
                  <a:gd name="T5" fmla="*/ 740 h 1035"/>
                  <a:gd name="T6" fmla="*/ 0 w 179"/>
                  <a:gd name="T7" fmla="*/ 520 h 1035"/>
                  <a:gd name="T8" fmla="*/ 0 w 179"/>
                  <a:gd name="T9" fmla="*/ 0 h 1035"/>
                  <a:gd name="T10" fmla="*/ 58 w 179"/>
                  <a:gd name="T11" fmla="*/ 0 h 1035"/>
                  <a:gd name="T12" fmla="*/ 58 w 179"/>
                  <a:gd name="T13" fmla="*/ 506 h 1035"/>
                  <a:gd name="T14" fmla="*/ 179 w 179"/>
                  <a:gd name="T15" fmla="*/ 725 h 1035"/>
                  <a:gd name="T16" fmla="*/ 179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179" y="1035"/>
                    </a:moveTo>
                    <a:lnTo>
                      <a:pt x="122" y="1035"/>
                    </a:lnTo>
                    <a:lnTo>
                      <a:pt x="122" y="740"/>
                    </a:lnTo>
                    <a:lnTo>
                      <a:pt x="0" y="520"/>
                    </a:lnTo>
                    <a:lnTo>
                      <a:pt x="0" y="0"/>
                    </a:lnTo>
                    <a:lnTo>
                      <a:pt x="58" y="0"/>
                    </a:lnTo>
                    <a:lnTo>
                      <a:pt x="58" y="506"/>
                    </a:lnTo>
                    <a:lnTo>
                      <a:pt x="179" y="725"/>
                    </a:lnTo>
                    <a:lnTo>
                      <a:pt x="179"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2" name="Freeform 81">
                <a:extLst>
                  <a:ext uri="{FF2B5EF4-FFF2-40B4-BE49-F238E27FC236}">
                    <a16:creationId xmlns:a16="http://schemas.microsoft.com/office/drawing/2014/main" id="{DBA56DF2-9C0C-48DA-A2C8-C1973B265D36}"/>
                  </a:ext>
                </a:extLst>
              </p:cNvPr>
              <p:cNvSpPr>
                <a:spLocks/>
              </p:cNvSpPr>
              <p:nvPr/>
            </p:nvSpPr>
            <p:spPr bwMode="auto">
              <a:xfrm>
                <a:off x="5418138" y="0"/>
                <a:ext cx="284163" cy="1609725"/>
              </a:xfrm>
              <a:custGeom>
                <a:avLst/>
                <a:gdLst>
                  <a:gd name="T0" fmla="*/ 179 w 179"/>
                  <a:gd name="T1" fmla="*/ 1035 h 1035"/>
                  <a:gd name="T2" fmla="*/ 122 w 179"/>
                  <a:gd name="T3" fmla="*/ 1035 h 1035"/>
                  <a:gd name="T4" fmla="*/ 122 w 179"/>
                  <a:gd name="T5" fmla="*/ 740 h 1035"/>
                  <a:gd name="T6" fmla="*/ 0 w 179"/>
                  <a:gd name="T7" fmla="*/ 520 h 1035"/>
                  <a:gd name="T8" fmla="*/ 0 w 179"/>
                  <a:gd name="T9" fmla="*/ 0 h 1035"/>
                  <a:gd name="T10" fmla="*/ 57 w 179"/>
                  <a:gd name="T11" fmla="*/ 0 h 1035"/>
                  <a:gd name="T12" fmla="*/ 57 w 179"/>
                  <a:gd name="T13" fmla="*/ 506 h 1035"/>
                  <a:gd name="T14" fmla="*/ 179 w 179"/>
                  <a:gd name="T15" fmla="*/ 725 h 1035"/>
                  <a:gd name="T16" fmla="*/ 179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179" y="1035"/>
                    </a:moveTo>
                    <a:lnTo>
                      <a:pt x="122" y="1035"/>
                    </a:lnTo>
                    <a:lnTo>
                      <a:pt x="122" y="740"/>
                    </a:lnTo>
                    <a:lnTo>
                      <a:pt x="0" y="520"/>
                    </a:lnTo>
                    <a:lnTo>
                      <a:pt x="0" y="0"/>
                    </a:lnTo>
                    <a:lnTo>
                      <a:pt x="57" y="0"/>
                    </a:lnTo>
                    <a:lnTo>
                      <a:pt x="57" y="506"/>
                    </a:lnTo>
                    <a:lnTo>
                      <a:pt x="179" y="725"/>
                    </a:lnTo>
                    <a:lnTo>
                      <a:pt x="179"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3" name="Freeform 82">
                <a:extLst>
                  <a:ext uri="{FF2B5EF4-FFF2-40B4-BE49-F238E27FC236}">
                    <a16:creationId xmlns:a16="http://schemas.microsoft.com/office/drawing/2014/main" id="{61897DC2-F356-407A-8F30-C047E7DA8621}"/>
                  </a:ext>
                </a:extLst>
              </p:cNvPr>
              <p:cNvSpPr>
                <a:spLocks/>
              </p:cNvSpPr>
              <p:nvPr/>
            </p:nvSpPr>
            <p:spPr bwMode="auto">
              <a:xfrm>
                <a:off x="6884988" y="0"/>
                <a:ext cx="284163" cy="1609725"/>
              </a:xfrm>
              <a:custGeom>
                <a:avLst/>
                <a:gdLst>
                  <a:gd name="T0" fmla="*/ 57 w 179"/>
                  <a:gd name="T1" fmla="*/ 1035 h 1035"/>
                  <a:gd name="T2" fmla="*/ 0 w 179"/>
                  <a:gd name="T3" fmla="*/ 1035 h 1035"/>
                  <a:gd name="T4" fmla="*/ 0 w 179"/>
                  <a:gd name="T5" fmla="*/ 725 h 1035"/>
                  <a:gd name="T6" fmla="*/ 122 w 179"/>
                  <a:gd name="T7" fmla="*/ 506 h 1035"/>
                  <a:gd name="T8" fmla="*/ 122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2" y="506"/>
                    </a:lnTo>
                    <a:lnTo>
                      <a:pt x="122"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4" name="Freeform 83">
                <a:extLst>
                  <a:ext uri="{FF2B5EF4-FFF2-40B4-BE49-F238E27FC236}">
                    <a16:creationId xmlns:a16="http://schemas.microsoft.com/office/drawing/2014/main" id="{5FDBBE59-ED6B-409D-B74A-71A9BB19DE79}"/>
                  </a:ext>
                </a:extLst>
              </p:cNvPr>
              <p:cNvSpPr>
                <a:spLocks/>
              </p:cNvSpPr>
              <p:nvPr/>
            </p:nvSpPr>
            <p:spPr bwMode="auto">
              <a:xfrm>
                <a:off x="7308850" y="0"/>
                <a:ext cx="284163" cy="1609725"/>
              </a:xfrm>
              <a:custGeom>
                <a:avLst/>
                <a:gdLst>
                  <a:gd name="T0" fmla="*/ 57 w 179"/>
                  <a:gd name="T1" fmla="*/ 1035 h 1035"/>
                  <a:gd name="T2" fmla="*/ 0 w 179"/>
                  <a:gd name="T3" fmla="*/ 1035 h 1035"/>
                  <a:gd name="T4" fmla="*/ 0 w 179"/>
                  <a:gd name="T5" fmla="*/ 725 h 1035"/>
                  <a:gd name="T6" fmla="*/ 122 w 179"/>
                  <a:gd name="T7" fmla="*/ 506 h 1035"/>
                  <a:gd name="T8" fmla="*/ 122 w 179"/>
                  <a:gd name="T9" fmla="*/ 0 h 1035"/>
                  <a:gd name="T10" fmla="*/ 179 w 179"/>
                  <a:gd name="T11" fmla="*/ 0 h 1035"/>
                  <a:gd name="T12" fmla="*/ 179 w 179"/>
                  <a:gd name="T13" fmla="*/ 520 h 1035"/>
                  <a:gd name="T14" fmla="*/ 57 w 179"/>
                  <a:gd name="T15" fmla="*/ 740 h 1035"/>
                  <a:gd name="T16" fmla="*/ 57 w 179"/>
                  <a:gd name="T17" fmla="*/ 1035 h 10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1035">
                    <a:moveTo>
                      <a:pt x="57" y="1035"/>
                    </a:moveTo>
                    <a:lnTo>
                      <a:pt x="0" y="1035"/>
                    </a:lnTo>
                    <a:lnTo>
                      <a:pt x="0" y="725"/>
                    </a:lnTo>
                    <a:lnTo>
                      <a:pt x="122" y="506"/>
                    </a:lnTo>
                    <a:lnTo>
                      <a:pt x="122" y="0"/>
                    </a:lnTo>
                    <a:lnTo>
                      <a:pt x="179" y="0"/>
                    </a:lnTo>
                    <a:lnTo>
                      <a:pt x="179" y="520"/>
                    </a:lnTo>
                    <a:lnTo>
                      <a:pt x="57" y="740"/>
                    </a:lnTo>
                    <a:lnTo>
                      <a:pt x="57" y="1035"/>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5" name="Freeform 84">
                <a:extLst>
                  <a:ext uri="{FF2B5EF4-FFF2-40B4-BE49-F238E27FC236}">
                    <a16:creationId xmlns:a16="http://schemas.microsoft.com/office/drawing/2014/main" id="{0EE0B35A-A3D0-4C9B-B565-8CD90AE9A2E5}"/>
                  </a:ext>
                </a:extLst>
              </p:cNvPr>
              <p:cNvSpPr>
                <a:spLocks/>
              </p:cNvSpPr>
              <p:nvPr/>
            </p:nvSpPr>
            <p:spPr bwMode="auto">
              <a:xfrm>
                <a:off x="7732713" y="76200"/>
                <a:ext cx="2854325" cy="1544638"/>
              </a:xfrm>
              <a:custGeom>
                <a:avLst/>
                <a:gdLst>
                  <a:gd name="T0" fmla="*/ 55 w 1798"/>
                  <a:gd name="T1" fmla="*/ 973 h 973"/>
                  <a:gd name="T2" fmla="*/ 0 w 1798"/>
                  <a:gd name="T3" fmla="*/ 959 h 973"/>
                  <a:gd name="T4" fmla="*/ 134 w 1798"/>
                  <a:gd name="T5" fmla="*/ 415 h 973"/>
                  <a:gd name="T6" fmla="*/ 1132 w 1798"/>
                  <a:gd name="T7" fmla="*/ 415 h 973"/>
                  <a:gd name="T8" fmla="*/ 1767 w 1798"/>
                  <a:gd name="T9" fmla="*/ 0 h 973"/>
                  <a:gd name="T10" fmla="*/ 1798 w 1798"/>
                  <a:gd name="T11" fmla="*/ 48 h 973"/>
                  <a:gd name="T12" fmla="*/ 1149 w 1798"/>
                  <a:gd name="T13" fmla="*/ 473 h 973"/>
                  <a:gd name="T14" fmla="*/ 177 w 1798"/>
                  <a:gd name="T15" fmla="*/ 473 h 973"/>
                  <a:gd name="T16" fmla="*/ 55 w 1798"/>
                  <a:gd name="T17" fmla="*/ 973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8" h="973">
                    <a:moveTo>
                      <a:pt x="55" y="973"/>
                    </a:moveTo>
                    <a:lnTo>
                      <a:pt x="0" y="959"/>
                    </a:lnTo>
                    <a:lnTo>
                      <a:pt x="134" y="415"/>
                    </a:lnTo>
                    <a:lnTo>
                      <a:pt x="1132" y="415"/>
                    </a:lnTo>
                    <a:lnTo>
                      <a:pt x="1767" y="0"/>
                    </a:lnTo>
                    <a:lnTo>
                      <a:pt x="1798" y="48"/>
                    </a:lnTo>
                    <a:lnTo>
                      <a:pt x="1149" y="473"/>
                    </a:lnTo>
                    <a:lnTo>
                      <a:pt x="177" y="473"/>
                    </a:lnTo>
                    <a:lnTo>
                      <a:pt x="55" y="973"/>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6" name="Freeform 85">
                <a:extLst>
                  <a:ext uri="{FF2B5EF4-FFF2-40B4-BE49-F238E27FC236}">
                    <a16:creationId xmlns:a16="http://schemas.microsoft.com/office/drawing/2014/main" id="{E8A56942-BBA2-4937-B475-87644034E554}"/>
                  </a:ext>
                </a:extLst>
              </p:cNvPr>
              <p:cNvSpPr>
                <a:spLocks/>
              </p:cNvSpPr>
              <p:nvPr/>
            </p:nvSpPr>
            <p:spPr bwMode="auto">
              <a:xfrm>
                <a:off x="1281113" y="280988"/>
                <a:ext cx="704850" cy="1768475"/>
              </a:xfrm>
              <a:custGeom>
                <a:avLst/>
                <a:gdLst>
                  <a:gd name="T0" fmla="*/ 174 w 444"/>
                  <a:gd name="T1" fmla="*/ 1114 h 1114"/>
                  <a:gd name="T2" fmla="*/ 0 w 444"/>
                  <a:gd name="T3" fmla="*/ 895 h 1114"/>
                  <a:gd name="T4" fmla="*/ 0 w 444"/>
                  <a:gd name="T5" fmla="*/ 432 h 1114"/>
                  <a:gd name="T6" fmla="*/ 401 w 444"/>
                  <a:gd name="T7" fmla="*/ 0 h 1114"/>
                  <a:gd name="T8" fmla="*/ 444 w 444"/>
                  <a:gd name="T9" fmla="*/ 38 h 1114"/>
                  <a:gd name="T10" fmla="*/ 57 w 444"/>
                  <a:gd name="T11" fmla="*/ 456 h 1114"/>
                  <a:gd name="T12" fmla="*/ 57 w 444"/>
                  <a:gd name="T13" fmla="*/ 875 h 1114"/>
                  <a:gd name="T14" fmla="*/ 219 w 444"/>
                  <a:gd name="T15" fmla="*/ 1078 h 1114"/>
                  <a:gd name="T16" fmla="*/ 174 w 444"/>
                  <a:gd name="T17" fmla="*/ 1114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1114">
                    <a:moveTo>
                      <a:pt x="174" y="1114"/>
                    </a:moveTo>
                    <a:lnTo>
                      <a:pt x="0" y="895"/>
                    </a:lnTo>
                    <a:lnTo>
                      <a:pt x="0" y="432"/>
                    </a:lnTo>
                    <a:lnTo>
                      <a:pt x="401" y="0"/>
                    </a:lnTo>
                    <a:lnTo>
                      <a:pt x="444" y="38"/>
                    </a:lnTo>
                    <a:lnTo>
                      <a:pt x="57" y="456"/>
                    </a:lnTo>
                    <a:lnTo>
                      <a:pt x="57" y="875"/>
                    </a:lnTo>
                    <a:lnTo>
                      <a:pt x="219" y="1078"/>
                    </a:lnTo>
                    <a:lnTo>
                      <a:pt x="174" y="1114"/>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7" name="Freeform 86">
                <a:extLst>
                  <a:ext uri="{FF2B5EF4-FFF2-40B4-BE49-F238E27FC236}">
                    <a16:creationId xmlns:a16="http://schemas.microsoft.com/office/drawing/2014/main" id="{F0513F09-28E8-4A3F-BECB-5757BE2D8065}"/>
                  </a:ext>
                </a:extLst>
              </p:cNvPr>
              <p:cNvSpPr>
                <a:spLocks noEditPoints="1"/>
              </p:cNvSpPr>
              <p:nvPr/>
            </p:nvSpPr>
            <p:spPr bwMode="auto">
              <a:xfrm>
                <a:off x="2109788" y="1928813"/>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8" name="Freeform 87">
                <a:extLst>
                  <a:ext uri="{FF2B5EF4-FFF2-40B4-BE49-F238E27FC236}">
                    <a16:creationId xmlns:a16="http://schemas.microsoft.com/office/drawing/2014/main" id="{A6A31E92-08B8-420C-9187-E022BA8D1FFF}"/>
                  </a:ext>
                </a:extLst>
              </p:cNvPr>
              <p:cNvSpPr>
                <a:spLocks/>
              </p:cNvSpPr>
              <p:nvPr/>
            </p:nvSpPr>
            <p:spPr bwMode="auto">
              <a:xfrm>
                <a:off x="1906588" y="114300"/>
                <a:ext cx="347663" cy="1935163"/>
              </a:xfrm>
              <a:custGeom>
                <a:avLst/>
                <a:gdLst>
                  <a:gd name="T0" fmla="*/ 174 w 219"/>
                  <a:gd name="T1" fmla="*/ 1219 h 1219"/>
                  <a:gd name="T2" fmla="*/ 0 w 219"/>
                  <a:gd name="T3" fmla="*/ 1000 h 1219"/>
                  <a:gd name="T4" fmla="*/ 0 w 219"/>
                  <a:gd name="T5" fmla="*/ 0 h 1219"/>
                  <a:gd name="T6" fmla="*/ 57 w 219"/>
                  <a:gd name="T7" fmla="*/ 0 h 1219"/>
                  <a:gd name="T8" fmla="*/ 57 w 219"/>
                  <a:gd name="T9" fmla="*/ 980 h 1219"/>
                  <a:gd name="T10" fmla="*/ 219 w 219"/>
                  <a:gd name="T11" fmla="*/ 1183 h 1219"/>
                  <a:gd name="T12" fmla="*/ 174 w 219"/>
                  <a:gd name="T13" fmla="*/ 1219 h 1219"/>
                </a:gdLst>
                <a:ahLst/>
                <a:cxnLst>
                  <a:cxn ang="0">
                    <a:pos x="T0" y="T1"/>
                  </a:cxn>
                  <a:cxn ang="0">
                    <a:pos x="T2" y="T3"/>
                  </a:cxn>
                  <a:cxn ang="0">
                    <a:pos x="T4" y="T5"/>
                  </a:cxn>
                  <a:cxn ang="0">
                    <a:pos x="T6" y="T7"/>
                  </a:cxn>
                  <a:cxn ang="0">
                    <a:pos x="T8" y="T9"/>
                  </a:cxn>
                  <a:cxn ang="0">
                    <a:pos x="T10" y="T11"/>
                  </a:cxn>
                  <a:cxn ang="0">
                    <a:pos x="T12" y="T13"/>
                  </a:cxn>
                </a:cxnLst>
                <a:rect l="0" t="0" r="r" b="b"/>
                <a:pathLst>
                  <a:path w="219" h="1219">
                    <a:moveTo>
                      <a:pt x="174" y="1219"/>
                    </a:moveTo>
                    <a:lnTo>
                      <a:pt x="0" y="1000"/>
                    </a:lnTo>
                    <a:lnTo>
                      <a:pt x="0" y="0"/>
                    </a:lnTo>
                    <a:lnTo>
                      <a:pt x="57" y="0"/>
                    </a:lnTo>
                    <a:lnTo>
                      <a:pt x="57" y="980"/>
                    </a:lnTo>
                    <a:lnTo>
                      <a:pt x="219" y="1183"/>
                    </a:lnTo>
                    <a:lnTo>
                      <a:pt x="174" y="1219"/>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89" name="Rectangle 88">
                <a:extLst>
                  <a:ext uri="{FF2B5EF4-FFF2-40B4-BE49-F238E27FC236}">
                    <a16:creationId xmlns:a16="http://schemas.microsoft.com/office/drawing/2014/main" id="{CF2EC49A-C36C-41E7-B26C-315C78D77761}"/>
                  </a:ext>
                </a:extLst>
              </p:cNvPr>
              <p:cNvSpPr>
                <a:spLocks noChangeArrowheads="1"/>
              </p:cNvSpPr>
              <p:nvPr/>
            </p:nvSpPr>
            <p:spPr bwMode="auto">
              <a:xfrm>
                <a:off x="609600" y="6130925"/>
                <a:ext cx="92075" cy="727075"/>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0" name="Freeform 89">
                <a:extLst>
                  <a:ext uri="{FF2B5EF4-FFF2-40B4-BE49-F238E27FC236}">
                    <a16:creationId xmlns:a16="http://schemas.microsoft.com/office/drawing/2014/main" id="{85F30256-9B8F-4F7A-832E-90CF2AF7E3C4}"/>
                  </a:ext>
                </a:extLst>
              </p:cNvPr>
              <p:cNvSpPr>
                <a:spLocks/>
              </p:cNvSpPr>
              <p:nvPr/>
            </p:nvSpPr>
            <p:spPr bwMode="auto">
              <a:xfrm>
                <a:off x="1106488" y="6354763"/>
                <a:ext cx="1693863" cy="503237"/>
              </a:xfrm>
              <a:custGeom>
                <a:avLst/>
                <a:gdLst>
                  <a:gd name="T0" fmla="*/ 1067 w 1067"/>
                  <a:gd name="T1" fmla="*/ 250 h 250"/>
                  <a:gd name="T2" fmla="*/ 1010 w 1067"/>
                  <a:gd name="T3" fmla="*/ 250 h 250"/>
                  <a:gd name="T4" fmla="*/ 1010 w 1067"/>
                  <a:gd name="T5" fmla="*/ 57 h 250"/>
                  <a:gd name="T6" fmla="*/ 57 w 1067"/>
                  <a:gd name="T7" fmla="*/ 57 h 250"/>
                  <a:gd name="T8" fmla="*/ 57 w 1067"/>
                  <a:gd name="T9" fmla="*/ 250 h 250"/>
                  <a:gd name="T10" fmla="*/ 0 w 1067"/>
                  <a:gd name="T11" fmla="*/ 250 h 250"/>
                  <a:gd name="T12" fmla="*/ 0 w 1067"/>
                  <a:gd name="T13" fmla="*/ 0 h 250"/>
                  <a:gd name="T14" fmla="*/ 1067 w 1067"/>
                  <a:gd name="T15" fmla="*/ 0 h 250"/>
                  <a:gd name="T16" fmla="*/ 1067 w 1067"/>
                  <a:gd name="T17"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7" h="250">
                    <a:moveTo>
                      <a:pt x="1067" y="250"/>
                    </a:moveTo>
                    <a:lnTo>
                      <a:pt x="1010" y="250"/>
                    </a:lnTo>
                    <a:lnTo>
                      <a:pt x="1010" y="57"/>
                    </a:lnTo>
                    <a:lnTo>
                      <a:pt x="57" y="57"/>
                    </a:lnTo>
                    <a:lnTo>
                      <a:pt x="57" y="250"/>
                    </a:lnTo>
                    <a:lnTo>
                      <a:pt x="0" y="250"/>
                    </a:lnTo>
                    <a:lnTo>
                      <a:pt x="0" y="0"/>
                    </a:lnTo>
                    <a:lnTo>
                      <a:pt x="1067" y="0"/>
                    </a:lnTo>
                    <a:lnTo>
                      <a:pt x="1067" y="250"/>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1" name="Freeform 90">
                <a:extLst>
                  <a:ext uri="{FF2B5EF4-FFF2-40B4-BE49-F238E27FC236}">
                    <a16:creationId xmlns:a16="http://schemas.microsoft.com/office/drawing/2014/main" id="{56238CC1-186F-4F1B-9AEB-EDE4654E00FB}"/>
                  </a:ext>
                </a:extLst>
              </p:cNvPr>
              <p:cNvSpPr>
                <a:spLocks/>
              </p:cNvSpPr>
              <p:nvPr/>
            </p:nvSpPr>
            <p:spPr bwMode="auto">
              <a:xfrm>
                <a:off x="8961438" y="1193800"/>
                <a:ext cx="1401763" cy="1454150"/>
              </a:xfrm>
              <a:custGeom>
                <a:avLst/>
                <a:gdLst>
                  <a:gd name="T0" fmla="*/ 258 w 883"/>
                  <a:gd name="T1" fmla="*/ 916 h 916"/>
                  <a:gd name="T2" fmla="*/ 0 w 883"/>
                  <a:gd name="T3" fmla="*/ 916 h 916"/>
                  <a:gd name="T4" fmla="*/ 0 w 883"/>
                  <a:gd name="T5" fmla="*/ 859 h 916"/>
                  <a:gd name="T6" fmla="*/ 200 w 883"/>
                  <a:gd name="T7" fmla="*/ 859 h 916"/>
                  <a:gd name="T8" fmla="*/ 200 w 883"/>
                  <a:gd name="T9" fmla="*/ 0 h 916"/>
                  <a:gd name="T10" fmla="*/ 883 w 883"/>
                  <a:gd name="T11" fmla="*/ 0 h 916"/>
                  <a:gd name="T12" fmla="*/ 883 w 883"/>
                  <a:gd name="T13" fmla="*/ 222 h 916"/>
                  <a:gd name="T14" fmla="*/ 826 w 883"/>
                  <a:gd name="T15" fmla="*/ 222 h 916"/>
                  <a:gd name="T16" fmla="*/ 826 w 883"/>
                  <a:gd name="T17" fmla="*/ 57 h 916"/>
                  <a:gd name="T18" fmla="*/ 258 w 883"/>
                  <a:gd name="T19" fmla="*/ 57 h 916"/>
                  <a:gd name="T20" fmla="*/ 258 w 883"/>
                  <a:gd name="T21"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3" h="916">
                    <a:moveTo>
                      <a:pt x="258" y="916"/>
                    </a:moveTo>
                    <a:lnTo>
                      <a:pt x="0" y="916"/>
                    </a:lnTo>
                    <a:lnTo>
                      <a:pt x="0" y="859"/>
                    </a:lnTo>
                    <a:lnTo>
                      <a:pt x="200" y="859"/>
                    </a:lnTo>
                    <a:lnTo>
                      <a:pt x="200" y="0"/>
                    </a:lnTo>
                    <a:lnTo>
                      <a:pt x="883" y="0"/>
                    </a:lnTo>
                    <a:lnTo>
                      <a:pt x="883" y="222"/>
                    </a:lnTo>
                    <a:lnTo>
                      <a:pt x="826" y="222"/>
                    </a:lnTo>
                    <a:lnTo>
                      <a:pt x="826" y="57"/>
                    </a:lnTo>
                    <a:lnTo>
                      <a:pt x="258" y="57"/>
                    </a:lnTo>
                    <a:lnTo>
                      <a:pt x="258" y="916"/>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2" name="Freeform 91">
                <a:extLst>
                  <a:ext uri="{FF2B5EF4-FFF2-40B4-BE49-F238E27FC236}">
                    <a16:creationId xmlns:a16="http://schemas.microsoft.com/office/drawing/2014/main" id="{B55ACEAB-87BD-4173-BFFE-3149F1A900C0}"/>
                  </a:ext>
                </a:extLst>
              </p:cNvPr>
              <p:cNvSpPr>
                <a:spLocks/>
              </p:cNvSpPr>
              <p:nvPr/>
            </p:nvSpPr>
            <p:spPr bwMode="auto">
              <a:xfrm>
                <a:off x="8961438" y="2344738"/>
                <a:ext cx="1284288" cy="727075"/>
              </a:xfrm>
              <a:custGeom>
                <a:avLst/>
                <a:gdLst>
                  <a:gd name="T0" fmla="*/ 406 w 809"/>
                  <a:gd name="T1" fmla="*/ 458 h 458"/>
                  <a:gd name="T2" fmla="*/ 0 w 809"/>
                  <a:gd name="T3" fmla="*/ 458 h 458"/>
                  <a:gd name="T4" fmla="*/ 0 w 809"/>
                  <a:gd name="T5" fmla="*/ 401 h 458"/>
                  <a:gd name="T6" fmla="*/ 348 w 809"/>
                  <a:gd name="T7" fmla="*/ 401 h 458"/>
                  <a:gd name="T8" fmla="*/ 348 w 809"/>
                  <a:gd name="T9" fmla="*/ 0 h 458"/>
                  <a:gd name="T10" fmla="*/ 577 w 809"/>
                  <a:gd name="T11" fmla="*/ 0 h 458"/>
                  <a:gd name="T12" fmla="*/ 809 w 809"/>
                  <a:gd name="T13" fmla="*/ 184 h 458"/>
                  <a:gd name="T14" fmla="*/ 773 w 809"/>
                  <a:gd name="T15" fmla="*/ 229 h 458"/>
                  <a:gd name="T16" fmla="*/ 556 w 809"/>
                  <a:gd name="T17" fmla="*/ 57 h 458"/>
                  <a:gd name="T18" fmla="*/ 406 w 809"/>
                  <a:gd name="T19" fmla="*/ 57 h 458"/>
                  <a:gd name="T20" fmla="*/ 406 w 809"/>
                  <a:gd name="T21"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 h="458">
                    <a:moveTo>
                      <a:pt x="406" y="458"/>
                    </a:moveTo>
                    <a:lnTo>
                      <a:pt x="0" y="458"/>
                    </a:lnTo>
                    <a:lnTo>
                      <a:pt x="0" y="401"/>
                    </a:lnTo>
                    <a:lnTo>
                      <a:pt x="348" y="401"/>
                    </a:lnTo>
                    <a:lnTo>
                      <a:pt x="348" y="0"/>
                    </a:lnTo>
                    <a:lnTo>
                      <a:pt x="577" y="0"/>
                    </a:lnTo>
                    <a:lnTo>
                      <a:pt x="809" y="184"/>
                    </a:lnTo>
                    <a:lnTo>
                      <a:pt x="773" y="229"/>
                    </a:lnTo>
                    <a:lnTo>
                      <a:pt x="556" y="57"/>
                    </a:lnTo>
                    <a:lnTo>
                      <a:pt x="406" y="57"/>
                    </a:lnTo>
                    <a:lnTo>
                      <a:pt x="406" y="458"/>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3" name="Freeform 92">
                <a:extLst>
                  <a:ext uri="{FF2B5EF4-FFF2-40B4-BE49-F238E27FC236}">
                    <a16:creationId xmlns:a16="http://schemas.microsoft.com/office/drawing/2014/main" id="{ED91C094-261C-422A-A2E9-F20835E9D782}"/>
                  </a:ext>
                </a:extLst>
              </p:cNvPr>
              <p:cNvSpPr>
                <a:spLocks/>
              </p:cNvSpPr>
              <p:nvPr/>
            </p:nvSpPr>
            <p:spPr bwMode="auto">
              <a:xfrm>
                <a:off x="8961438" y="3405188"/>
                <a:ext cx="631825" cy="514350"/>
              </a:xfrm>
              <a:custGeom>
                <a:avLst/>
                <a:gdLst>
                  <a:gd name="T0" fmla="*/ 398 w 398"/>
                  <a:gd name="T1" fmla="*/ 324 h 324"/>
                  <a:gd name="T2" fmla="*/ 0 w 398"/>
                  <a:gd name="T3" fmla="*/ 324 h 324"/>
                  <a:gd name="T4" fmla="*/ 0 w 398"/>
                  <a:gd name="T5" fmla="*/ 267 h 324"/>
                  <a:gd name="T6" fmla="*/ 341 w 398"/>
                  <a:gd name="T7" fmla="*/ 267 h 324"/>
                  <a:gd name="T8" fmla="*/ 341 w 398"/>
                  <a:gd name="T9" fmla="*/ 57 h 324"/>
                  <a:gd name="T10" fmla="*/ 0 w 398"/>
                  <a:gd name="T11" fmla="*/ 57 h 324"/>
                  <a:gd name="T12" fmla="*/ 0 w 398"/>
                  <a:gd name="T13" fmla="*/ 0 h 324"/>
                  <a:gd name="T14" fmla="*/ 398 w 398"/>
                  <a:gd name="T15" fmla="*/ 0 h 324"/>
                  <a:gd name="T16" fmla="*/ 398 w 398"/>
                  <a:gd name="T17"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8" h="324">
                    <a:moveTo>
                      <a:pt x="398" y="324"/>
                    </a:moveTo>
                    <a:lnTo>
                      <a:pt x="0" y="324"/>
                    </a:lnTo>
                    <a:lnTo>
                      <a:pt x="0" y="267"/>
                    </a:lnTo>
                    <a:lnTo>
                      <a:pt x="341" y="267"/>
                    </a:lnTo>
                    <a:lnTo>
                      <a:pt x="341" y="57"/>
                    </a:lnTo>
                    <a:lnTo>
                      <a:pt x="0" y="57"/>
                    </a:lnTo>
                    <a:lnTo>
                      <a:pt x="0" y="0"/>
                    </a:lnTo>
                    <a:lnTo>
                      <a:pt x="398" y="0"/>
                    </a:lnTo>
                    <a:lnTo>
                      <a:pt x="398" y="324"/>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94" name="Freeform 93">
                <a:extLst>
                  <a:ext uri="{FF2B5EF4-FFF2-40B4-BE49-F238E27FC236}">
                    <a16:creationId xmlns:a16="http://schemas.microsoft.com/office/drawing/2014/main" id="{993BE429-C939-4562-83C0-C1C34996BB13}"/>
                  </a:ext>
                </a:extLst>
              </p:cNvPr>
              <p:cNvSpPr>
                <a:spLocks/>
              </p:cNvSpPr>
              <p:nvPr/>
            </p:nvSpPr>
            <p:spPr bwMode="auto">
              <a:xfrm>
                <a:off x="9737725" y="4340225"/>
                <a:ext cx="458788" cy="757238"/>
              </a:xfrm>
              <a:custGeom>
                <a:avLst/>
                <a:gdLst>
                  <a:gd name="T0" fmla="*/ 289 w 289"/>
                  <a:gd name="T1" fmla="*/ 477 h 477"/>
                  <a:gd name="T2" fmla="*/ 0 w 289"/>
                  <a:gd name="T3" fmla="*/ 477 h 477"/>
                  <a:gd name="T4" fmla="*/ 0 w 289"/>
                  <a:gd name="T5" fmla="*/ 0 h 477"/>
                  <a:gd name="T6" fmla="*/ 289 w 289"/>
                  <a:gd name="T7" fmla="*/ 0 h 477"/>
                  <a:gd name="T8" fmla="*/ 289 w 289"/>
                  <a:gd name="T9" fmla="*/ 57 h 477"/>
                  <a:gd name="T10" fmla="*/ 57 w 289"/>
                  <a:gd name="T11" fmla="*/ 57 h 477"/>
                  <a:gd name="T12" fmla="*/ 57 w 289"/>
                  <a:gd name="T13" fmla="*/ 420 h 477"/>
                  <a:gd name="T14" fmla="*/ 289 w 289"/>
                  <a:gd name="T15" fmla="*/ 420 h 477"/>
                  <a:gd name="T16" fmla="*/ 289 w 289"/>
                  <a:gd name="T1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477">
                    <a:moveTo>
                      <a:pt x="289" y="477"/>
                    </a:moveTo>
                    <a:lnTo>
                      <a:pt x="0" y="477"/>
                    </a:lnTo>
                    <a:lnTo>
                      <a:pt x="0" y="0"/>
                    </a:lnTo>
                    <a:lnTo>
                      <a:pt x="289" y="0"/>
                    </a:lnTo>
                    <a:lnTo>
                      <a:pt x="289" y="57"/>
                    </a:lnTo>
                    <a:lnTo>
                      <a:pt x="57" y="57"/>
                    </a:lnTo>
                    <a:lnTo>
                      <a:pt x="57" y="420"/>
                    </a:lnTo>
                    <a:lnTo>
                      <a:pt x="289" y="420"/>
                    </a:lnTo>
                    <a:lnTo>
                      <a:pt x="289" y="477"/>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nvGrpSpPr>
              <p:cNvPr id="95" name="Group 94">
                <a:extLst>
                  <a:ext uri="{FF2B5EF4-FFF2-40B4-BE49-F238E27FC236}">
                    <a16:creationId xmlns:a16="http://schemas.microsoft.com/office/drawing/2014/main" id="{38CED6A1-0675-433A-9689-BA0027F0031F}"/>
                  </a:ext>
                </a:extLst>
              </p:cNvPr>
              <p:cNvGrpSpPr/>
              <p:nvPr/>
            </p:nvGrpSpPr>
            <p:grpSpPr>
              <a:xfrm>
                <a:off x="4217988" y="4643438"/>
                <a:ext cx="3727450" cy="700087"/>
                <a:chOff x="4217988" y="4643438"/>
                <a:chExt cx="3727450" cy="700087"/>
              </a:xfrm>
            </p:grpSpPr>
            <p:sp>
              <p:nvSpPr>
                <p:cNvPr id="149" name="Freeform 148">
                  <a:extLst>
                    <a:ext uri="{FF2B5EF4-FFF2-40B4-BE49-F238E27FC236}">
                      <a16:creationId xmlns:a16="http://schemas.microsoft.com/office/drawing/2014/main" id="{F6E7FA45-567C-437F-8FAF-2829058B0E0B}"/>
                    </a:ext>
                  </a:extLst>
                </p:cNvPr>
                <p:cNvSpPr>
                  <a:spLocks noEditPoints="1"/>
                </p:cNvSpPr>
                <p:nvPr/>
              </p:nvSpPr>
              <p:spPr bwMode="auto">
                <a:xfrm>
                  <a:off x="4217988"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0" name="Freeform 149">
                  <a:extLst>
                    <a:ext uri="{FF2B5EF4-FFF2-40B4-BE49-F238E27FC236}">
                      <a16:creationId xmlns:a16="http://schemas.microsoft.com/office/drawing/2014/main" id="{F9C509A5-F4D0-4A3E-8F1D-042DDF2C09C7}"/>
                    </a:ext>
                  </a:extLst>
                </p:cNvPr>
                <p:cNvSpPr>
                  <a:spLocks noEditPoints="1"/>
                </p:cNvSpPr>
                <p:nvPr/>
              </p:nvSpPr>
              <p:spPr bwMode="auto">
                <a:xfrm>
                  <a:off x="464185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1" name="Freeform 150">
                  <a:extLst>
                    <a:ext uri="{FF2B5EF4-FFF2-40B4-BE49-F238E27FC236}">
                      <a16:creationId xmlns:a16="http://schemas.microsoft.com/office/drawing/2014/main" id="{65C54CAE-6857-41CF-88C7-83DAE75EB9BF}"/>
                    </a:ext>
                  </a:extLst>
                </p:cNvPr>
                <p:cNvSpPr>
                  <a:spLocks noEditPoints="1"/>
                </p:cNvSpPr>
                <p:nvPr/>
              </p:nvSpPr>
              <p:spPr bwMode="auto">
                <a:xfrm>
                  <a:off x="5065713"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2" name="Freeform 151">
                  <a:extLst>
                    <a:ext uri="{FF2B5EF4-FFF2-40B4-BE49-F238E27FC236}">
                      <a16:creationId xmlns:a16="http://schemas.microsoft.com/office/drawing/2014/main" id="{8C158AC3-E81B-4519-9C37-E1551467AE5B}"/>
                    </a:ext>
                  </a:extLst>
                </p:cNvPr>
                <p:cNvSpPr>
                  <a:spLocks noEditPoints="1"/>
                </p:cNvSpPr>
                <p:nvPr/>
              </p:nvSpPr>
              <p:spPr bwMode="auto">
                <a:xfrm>
                  <a:off x="5489575" y="5010150"/>
                  <a:ext cx="334963"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3" name="Freeform 152">
                  <a:extLst>
                    <a:ext uri="{FF2B5EF4-FFF2-40B4-BE49-F238E27FC236}">
                      <a16:creationId xmlns:a16="http://schemas.microsoft.com/office/drawing/2014/main" id="{9AFE2B00-9DF8-44C9-9A5A-E5381B74F1D0}"/>
                    </a:ext>
                  </a:extLst>
                </p:cNvPr>
                <p:cNvSpPr>
                  <a:spLocks noEditPoints="1"/>
                </p:cNvSpPr>
                <p:nvPr/>
              </p:nvSpPr>
              <p:spPr bwMode="auto">
                <a:xfrm>
                  <a:off x="5915025"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4" name="Freeform 153">
                  <a:extLst>
                    <a:ext uri="{FF2B5EF4-FFF2-40B4-BE49-F238E27FC236}">
                      <a16:creationId xmlns:a16="http://schemas.microsoft.com/office/drawing/2014/main" id="{552EB0B6-E588-4BA4-B734-E56C7E056C0E}"/>
                    </a:ext>
                  </a:extLst>
                </p:cNvPr>
                <p:cNvSpPr>
                  <a:spLocks noEditPoints="1"/>
                </p:cNvSpPr>
                <p:nvPr/>
              </p:nvSpPr>
              <p:spPr bwMode="auto">
                <a:xfrm>
                  <a:off x="6338888"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5" name="Freeform 154">
                  <a:extLst>
                    <a:ext uri="{FF2B5EF4-FFF2-40B4-BE49-F238E27FC236}">
                      <a16:creationId xmlns:a16="http://schemas.microsoft.com/office/drawing/2014/main" id="{FB8E7050-3451-4C50-AC5C-4C00099F6FD2}"/>
                    </a:ext>
                  </a:extLst>
                </p:cNvPr>
                <p:cNvSpPr>
                  <a:spLocks noEditPoints="1"/>
                </p:cNvSpPr>
                <p:nvPr/>
              </p:nvSpPr>
              <p:spPr bwMode="auto">
                <a:xfrm>
                  <a:off x="676275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6" name="Freeform 155">
                  <a:extLst>
                    <a:ext uri="{FF2B5EF4-FFF2-40B4-BE49-F238E27FC236}">
                      <a16:creationId xmlns:a16="http://schemas.microsoft.com/office/drawing/2014/main" id="{56E62FD7-056D-4230-BB8E-69DEDC7BC095}"/>
                    </a:ext>
                  </a:extLst>
                </p:cNvPr>
                <p:cNvSpPr>
                  <a:spLocks noEditPoints="1"/>
                </p:cNvSpPr>
                <p:nvPr/>
              </p:nvSpPr>
              <p:spPr bwMode="auto">
                <a:xfrm>
                  <a:off x="7188200"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7" name="Freeform 156">
                  <a:extLst>
                    <a:ext uri="{FF2B5EF4-FFF2-40B4-BE49-F238E27FC236}">
                      <a16:creationId xmlns:a16="http://schemas.microsoft.com/office/drawing/2014/main" id="{A62DAE04-03BF-4D54-9446-7E59E0ACF485}"/>
                    </a:ext>
                  </a:extLst>
                </p:cNvPr>
                <p:cNvSpPr>
                  <a:spLocks noEditPoints="1"/>
                </p:cNvSpPr>
                <p:nvPr/>
              </p:nvSpPr>
              <p:spPr bwMode="auto">
                <a:xfrm>
                  <a:off x="7612063" y="501015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8" name="Rectangle 157">
                  <a:extLst>
                    <a:ext uri="{FF2B5EF4-FFF2-40B4-BE49-F238E27FC236}">
                      <a16:creationId xmlns:a16="http://schemas.microsoft.com/office/drawing/2014/main" id="{0F8D02A5-90AF-40EC-B347-087C88945F6C}"/>
                    </a:ext>
                  </a:extLst>
                </p:cNvPr>
                <p:cNvSpPr>
                  <a:spLocks noChangeArrowheads="1"/>
                </p:cNvSpPr>
                <p:nvPr/>
              </p:nvSpPr>
              <p:spPr bwMode="auto">
                <a:xfrm>
                  <a:off x="4316413"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59" name="Rectangle 158">
                  <a:extLst>
                    <a:ext uri="{FF2B5EF4-FFF2-40B4-BE49-F238E27FC236}">
                      <a16:creationId xmlns:a16="http://schemas.microsoft.com/office/drawing/2014/main" id="{321568E7-1933-436E-A68D-969507CE5CA5}"/>
                    </a:ext>
                  </a:extLst>
                </p:cNvPr>
                <p:cNvSpPr>
                  <a:spLocks noChangeArrowheads="1"/>
                </p:cNvSpPr>
                <p:nvPr/>
              </p:nvSpPr>
              <p:spPr bwMode="auto">
                <a:xfrm>
                  <a:off x="4740275"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0" name="Rectangle 159">
                  <a:extLst>
                    <a:ext uri="{FF2B5EF4-FFF2-40B4-BE49-F238E27FC236}">
                      <a16:creationId xmlns:a16="http://schemas.microsoft.com/office/drawing/2014/main" id="{87000D23-4E17-4329-89D0-D7327C20DDD5}"/>
                    </a:ext>
                  </a:extLst>
                </p:cNvPr>
                <p:cNvSpPr>
                  <a:spLocks noChangeArrowheads="1"/>
                </p:cNvSpPr>
                <p:nvPr/>
              </p:nvSpPr>
              <p:spPr bwMode="auto">
                <a:xfrm>
                  <a:off x="5164138" y="46434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1" name="Rectangle 160">
                  <a:extLst>
                    <a:ext uri="{FF2B5EF4-FFF2-40B4-BE49-F238E27FC236}">
                      <a16:creationId xmlns:a16="http://schemas.microsoft.com/office/drawing/2014/main" id="{3C269EC3-17D5-4EA7-BEE2-99AD3D835B8A}"/>
                    </a:ext>
                  </a:extLst>
                </p:cNvPr>
                <p:cNvSpPr>
                  <a:spLocks noChangeArrowheads="1"/>
                </p:cNvSpPr>
                <p:nvPr/>
              </p:nvSpPr>
              <p:spPr bwMode="auto">
                <a:xfrm>
                  <a:off x="5584825"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2" name="Rectangle 161">
                  <a:extLst>
                    <a:ext uri="{FF2B5EF4-FFF2-40B4-BE49-F238E27FC236}">
                      <a16:creationId xmlns:a16="http://schemas.microsoft.com/office/drawing/2014/main" id="{E7D73C06-0641-4CF6-AF01-537389BBC2D8}"/>
                    </a:ext>
                  </a:extLst>
                </p:cNvPr>
                <p:cNvSpPr>
                  <a:spLocks noChangeArrowheads="1"/>
                </p:cNvSpPr>
                <p:nvPr/>
              </p:nvSpPr>
              <p:spPr bwMode="auto">
                <a:xfrm>
                  <a:off x="6008688"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3" name="Rectangle 162">
                  <a:extLst>
                    <a:ext uri="{FF2B5EF4-FFF2-40B4-BE49-F238E27FC236}">
                      <a16:creationId xmlns:a16="http://schemas.microsoft.com/office/drawing/2014/main" id="{852EFEBC-3A9F-465A-AC3E-73494E51F04D}"/>
                    </a:ext>
                  </a:extLst>
                </p:cNvPr>
                <p:cNvSpPr>
                  <a:spLocks noChangeArrowheads="1"/>
                </p:cNvSpPr>
                <p:nvPr/>
              </p:nvSpPr>
              <p:spPr bwMode="auto">
                <a:xfrm>
                  <a:off x="6434138"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4" name="Rectangle 163">
                  <a:extLst>
                    <a:ext uri="{FF2B5EF4-FFF2-40B4-BE49-F238E27FC236}">
                      <a16:creationId xmlns:a16="http://schemas.microsoft.com/office/drawing/2014/main" id="{1F49F056-B74C-4A91-8943-81A10033325C}"/>
                    </a:ext>
                  </a:extLst>
                </p:cNvPr>
                <p:cNvSpPr>
                  <a:spLocks noChangeArrowheads="1"/>
                </p:cNvSpPr>
                <p:nvPr/>
              </p:nvSpPr>
              <p:spPr bwMode="auto">
                <a:xfrm>
                  <a:off x="6858000" y="46434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5" name="Rectangle 164">
                  <a:extLst>
                    <a:ext uri="{FF2B5EF4-FFF2-40B4-BE49-F238E27FC236}">
                      <a16:creationId xmlns:a16="http://schemas.microsoft.com/office/drawing/2014/main" id="{2190DCC4-1E89-4CE5-AECA-EAA6040DA648}"/>
                    </a:ext>
                  </a:extLst>
                </p:cNvPr>
                <p:cNvSpPr>
                  <a:spLocks noChangeArrowheads="1"/>
                </p:cNvSpPr>
                <p:nvPr/>
              </p:nvSpPr>
              <p:spPr bwMode="auto">
                <a:xfrm>
                  <a:off x="7281863" y="46434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66" name="Rectangle 165">
                  <a:extLst>
                    <a:ext uri="{FF2B5EF4-FFF2-40B4-BE49-F238E27FC236}">
                      <a16:creationId xmlns:a16="http://schemas.microsoft.com/office/drawing/2014/main" id="{5537C76E-6841-49F7-BBD7-5267C80F6B62}"/>
                    </a:ext>
                  </a:extLst>
                </p:cNvPr>
                <p:cNvSpPr>
                  <a:spLocks noChangeArrowheads="1"/>
                </p:cNvSpPr>
                <p:nvPr/>
              </p:nvSpPr>
              <p:spPr bwMode="auto">
                <a:xfrm>
                  <a:off x="7707313" y="46434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grpSp>
            <p:nvGrpSpPr>
              <p:cNvPr id="96" name="Group 95">
                <a:extLst>
                  <a:ext uri="{FF2B5EF4-FFF2-40B4-BE49-F238E27FC236}">
                    <a16:creationId xmlns:a16="http://schemas.microsoft.com/office/drawing/2014/main" id="{DC4058D5-7616-4381-A43A-14911909D865}"/>
                  </a:ext>
                </a:extLst>
              </p:cNvPr>
              <p:cNvGrpSpPr/>
              <p:nvPr/>
            </p:nvGrpSpPr>
            <p:grpSpPr>
              <a:xfrm>
                <a:off x="4217988" y="1565275"/>
                <a:ext cx="3727450" cy="688976"/>
                <a:chOff x="4217988" y="1565275"/>
                <a:chExt cx="3727450" cy="688976"/>
              </a:xfrm>
            </p:grpSpPr>
            <p:sp>
              <p:nvSpPr>
                <p:cNvPr id="131" name="Freeform 130">
                  <a:extLst>
                    <a:ext uri="{FF2B5EF4-FFF2-40B4-BE49-F238E27FC236}">
                      <a16:creationId xmlns:a16="http://schemas.microsoft.com/office/drawing/2014/main" id="{4F3F766C-42DB-4307-BE61-953F4884E45E}"/>
                    </a:ext>
                  </a:extLst>
                </p:cNvPr>
                <p:cNvSpPr>
                  <a:spLocks noEditPoints="1"/>
                </p:cNvSpPr>
                <p:nvPr/>
              </p:nvSpPr>
              <p:spPr bwMode="auto">
                <a:xfrm>
                  <a:off x="4217988"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2" name="Freeform 131">
                  <a:extLst>
                    <a:ext uri="{FF2B5EF4-FFF2-40B4-BE49-F238E27FC236}">
                      <a16:creationId xmlns:a16="http://schemas.microsoft.com/office/drawing/2014/main" id="{C2FF1C07-39F5-4BBB-8862-FFB5503C30B9}"/>
                    </a:ext>
                  </a:extLst>
                </p:cNvPr>
                <p:cNvSpPr>
                  <a:spLocks noEditPoints="1"/>
                </p:cNvSpPr>
                <p:nvPr/>
              </p:nvSpPr>
              <p:spPr bwMode="auto">
                <a:xfrm>
                  <a:off x="464185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9" y="0"/>
                        <a:pt x="88" y="20"/>
                        <a:pt x="88" y="44"/>
                      </a:cubicBezTo>
                      <a:cubicBezTo>
                        <a:pt x="88" y="68"/>
                        <a:pt x="69"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3" name="Freeform 132">
                  <a:extLst>
                    <a:ext uri="{FF2B5EF4-FFF2-40B4-BE49-F238E27FC236}">
                      <a16:creationId xmlns:a16="http://schemas.microsoft.com/office/drawing/2014/main" id="{E9E26525-54DD-4D64-B4C7-FC98FFC71C7B}"/>
                    </a:ext>
                  </a:extLst>
                </p:cNvPr>
                <p:cNvSpPr>
                  <a:spLocks noEditPoints="1"/>
                </p:cNvSpPr>
                <p:nvPr/>
              </p:nvSpPr>
              <p:spPr bwMode="auto">
                <a:xfrm>
                  <a:off x="5065713"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4" name="Freeform 133">
                  <a:extLst>
                    <a:ext uri="{FF2B5EF4-FFF2-40B4-BE49-F238E27FC236}">
                      <a16:creationId xmlns:a16="http://schemas.microsoft.com/office/drawing/2014/main" id="{1344F054-3FE1-42DC-A691-74A27AF2EF4A}"/>
                    </a:ext>
                  </a:extLst>
                </p:cNvPr>
                <p:cNvSpPr>
                  <a:spLocks noEditPoints="1"/>
                </p:cNvSpPr>
                <p:nvPr/>
              </p:nvSpPr>
              <p:spPr bwMode="auto">
                <a:xfrm>
                  <a:off x="5489575" y="1565275"/>
                  <a:ext cx="334963"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5" name="Freeform 134">
                  <a:extLst>
                    <a:ext uri="{FF2B5EF4-FFF2-40B4-BE49-F238E27FC236}">
                      <a16:creationId xmlns:a16="http://schemas.microsoft.com/office/drawing/2014/main" id="{C2A5FF86-9866-4A73-A3C6-F0F04DEA4119}"/>
                    </a:ext>
                  </a:extLst>
                </p:cNvPr>
                <p:cNvSpPr>
                  <a:spLocks noEditPoints="1"/>
                </p:cNvSpPr>
                <p:nvPr/>
              </p:nvSpPr>
              <p:spPr bwMode="auto">
                <a:xfrm>
                  <a:off x="5915025"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6" name="Freeform 135">
                  <a:extLst>
                    <a:ext uri="{FF2B5EF4-FFF2-40B4-BE49-F238E27FC236}">
                      <a16:creationId xmlns:a16="http://schemas.microsoft.com/office/drawing/2014/main" id="{6F36219A-9465-403C-A12D-21076E2A71D8}"/>
                    </a:ext>
                  </a:extLst>
                </p:cNvPr>
                <p:cNvSpPr>
                  <a:spLocks noEditPoints="1"/>
                </p:cNvSpPr>
                <p:nvPr/>
              </p:nvSpPr>
              <p:spPr bwMode="auto">
                <a:xfrm>
                  <a:off x="6338888"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7" name="Freeform 136">
                  <a:extLst>
                    <a:ext uri="{FF2B5EF4-FFF2-40B4-BE49-F238E27FC236}">
                      <a16:creationId xmlns:a16="http://schemas.microsoft.com/office/drawing/2014/main" id="{E8ED73CD-E83F-4E84-9596-DBF09A61B527}"/>
                    </a:ext>
                  </a:extLst>
                </p:cNvPr>
                <p:cNvSpPr>
                  <a:spLocks noEditPoints="1"/>
                </p:cNvSpPr>
                <p:nvPr/>
              </p:nvSpPr>
              <p:spPr bwMode="auto">
                <a:xfrm>
                  <a:off x="676275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8" name="Freeform 137">
                  <a:extLst>
                    <a:ext uri="{FF2B5EF4-FFF2-40B4-BE49-F238E27FC236}">
                      <a16:creationId xmlns:a16="http://schemas.microsoft.com/office/drawing/2014/main" id="{D7C331D8-380C-4454-8F2C-0553A04452D1}"/>
                    </a:ext>
                  </a:extLst>
                </p:cNvPr>
                <p:cNvSpPr>
                  <a:spLocks noEditPoints="1"/>
                </p:cNvSpPr>
                <p:nvPr/>
              </p:nvSpPr>
              <p:spPr bwMode="auto">
                <a:xfrm>
                  <a:off x="7188200"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20" y="88"/>
                        <a:pt x="0" y="68"/>
                        <a:pt x="0" y="44"/>
                      </a:cubicBezTo>
                      <a:cubicBezTo>
                        <a:pt x="0" y="20"/>
                        <a:pt x="20"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9" name="Freeform 138">
                  <a:extLst>
                    <a:ext uri="{FF2B5EF4-FFF2-40B4-BE49-F238E27FC236}">
                      <a16:creationId xmlns:a16="http://schemas.microsoft.com/office/drawing/2014/main" id="{0C615597-AD50-4410-991B-B17D05034E2C}"/>
                    </a:ext>
                  </a:extLst>
                </p:cNvPr>
                <p:cNvSpPr>
                  <a:spLocks noEditPoints="1"/>
                </p:cNvSpPr>
                <p:nvPr/>
              </p:nvSpPr>
              <p:spPr bwMode="auto">
                <a:xfrm>
                  <a:off x="7612063" y="156527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20"/>
                        <a:pt x="19" y="0"/>
                        <a:pt x="44" y="0"/>
                      </a:cubicBezTo>
                      <a:cubicBezTo>
                        <a:pt x="68" y="0"/>
                        <a:pt x="88" y="20"/>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0" name="Rectangle 139">
                  <a:extLst>
                    <a:ext uri="{FF2B5EF4-FFF2-40B4-BE49-F238E27FC236}">
                      <a16:creationId xmlns:a16="http://schemas.microsoft.com/office/drawing/2014/main" id="{E72F5153-F280-4B7B-B59B-E672787B2D03}"/>
                    </a:ext>
                  </a:extLst>
                </p:cNvPr>
                <p:cNvSpPr>
                  <a:spLocks noChangeArrowheads="1"/>
                </p:cNvSpPr>
                <p:nvPr/>
              </p:nvSpPr>
              <p:spPr bwMode="auto">
                <a:xfrm>
                  <a:off x="4316413"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1" name="Rectangle 140">
                  <a:extLst>
                    <a:ext uri="{FF2B5EF4-FFF2-40B4-BE49-F238E27FC236}">
                      <a16:creationId xmlns:a16="http://schemas.microsoft.com/office/drawing/2014/main" id="{F67256C4-20B1-4E87-A8ED-6350778F917B}"/>
                    </a:ext>
                  </a:extLst>
                </p:cNvPr>
                <p:cNvSpPr>
                  <a:spLocks noChangeArrowheads="1"/>
                </p:cNvSpPr>
                <p:nvPr/>
              </p:nvSpPr>
              <p:spPr bwMode="auto">
                <a:xfrm>
                  <a:off x="4740275"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2" name="Rectangle 141">
                  <a:extLst>
                    <a:ext uri="{FF2B5EF4-FFF2-40B4-BE49-F238E27FC236}">
                      <a16:creationId xmlns:a16="http://schemas.microsoft.com/office/drawing/2014/main" id="{9548F5DF-FDE6-4F5C-BDB4-373137F789AE}"/>
                    </a:ext>
                  </a:extLst>
                </p:cNvPr>
                <p:cNvSpPr>
                  <a:spLocks noChangeArrowheads="1"/>
                </p:cNvSpPr>
                <p:nvPr/>
              </p:nvSpPr>
              <p:spPr bwMode="auto">
                <a:xfrm>
                  <a:off x="5164138" y="18113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3" name="Rectangle 142">
                  <a:extLst>
                    <a:ext uri="{FF2B5EF4-FFF2-40B4-BE49-F238E27FC236}">
                      <a16:creationId xmlns:a16="http://schemas.microsoft.com/office/drawing/2014/main" id="{F8EC5AA6-5978-44AF-A05C-ABDC964F6614}"/>
                    </a:ext>
                  </a:extLst>
                </p:cNvPr>
                <p:cNvSpPr>
                  <a:spLocks noChangeArrowheads="1"/>
                </p:cNvSpPr>
                <p:nvPr/>
              </p:nvSpPr>
              <p:spPr bwMode="auto">
                <a:xfrm>
                  <a:off x="5584825"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4" name="Rectangle 143">
                  <a:extLst>
                    <a:ext uri="{FF2B5EF4-FFF2-40B4-BE49-F238E27FC236}">
                      <a16:creationId xmlns:a16="http://schemas.microsoft.com/office/drawing/2014/main" id="{8D6CAC31-A3F6-49B2-831B-0B4323A76512}"/>
                    </a:ext>
                  </a:extLst>
                </p:cNvPr>
                <p:cNvSpPr>
                  <a:spLocks noChangeArrowheads="1"/>
                </p:cNvSpPr>
                <p:nvPr/>
              </p:nvSpPr>
              <p:spPr bwMode="auto">
                <a:xfrm>
                  <a:off x="6008688"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5" name="Rectangle 144">
                  <a:extLst>
                    <a:ext uri="{FF2B5EF4-FFF2-40B4-BE49-F238E27FC236}">
                      <a16:creationId xmlns:a16="http://schemas.microsoft.com/office/drawing/2014/main" id="{47DF79A9-ABC2-491E-A085-88ABB92D1F7C}"/>
                    </a:ext>
                  </a:extLst>
                </p:cNvPr>
                <p:cNvSpPr>
                  <a:spLocks noChangeArrowheads="1"/>
                </p:cNvSpPr>
                <p:nvPr/>
              </p:nvSpPr>
              <p:spPr bwMode="auto">
                <a:xfrm>
                  <a:off x="6434138"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6" name="Rectangle 145">
                  <a:extLst>
                    <a:ext uri="{FF2B5EF4-FFF2-40B4-BE49-F238E27FC236}">
                      <a16:creationId xmlns:a16="http://schemas.microsoft.com/office/drawing/2014/main" id="{FAABB74F-B4F5-4FF6-ACB5-E3B70205F1C3}"/>
                    </a:ext>
                  </a:extLst>
                </p:cNvPr>
                <p:cNvSpPr>
                  <a:spLocks noChangeArrowheads="1"/>
                </p:cNvSpPr>
                <p:nvPr/>
              </p:nvSpPr>
              <p:spPr bwMode="auto">
                <a:xfrm>
                  <a:off x="6858000" y="1811338"/>
                  <a:ext cx="144463"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7" name="Rectangle 146">
                  <a:extLst>
                    <a:ext uri="{FF2B5EF4-FFF2-40B4-BE49-F238E27FC236}">
                      <a16:creationId xmlns:a16="http://schemas.microsoft.com/office/drawing/2014/main" id="{BD00DECD-5778-43C9-A048-38E6558F35EE}"/>
                    </a:ext>
                  </a:extLst>
                </p:cNvPr>
                <p:cNvSpPr>
                  <a:spLocks noChangeArrowheads="1"/>
                </p:cNvSpPr>
                <p:nvPr/>
              </p:nvSpPr>
              <p:spPr bwMode="auto">
                <a:xfrm>
                  <a:off x="7281863" y="1811338"/>
                  <a:ext cx="141288"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48" name="Rectangle 147">
                  <a:extLst>
                    <a:ext uri="{FF2B5EF4-FFF2-40B4-BE49-F238E27FC236}">
                      <a16:creationId xmlns:a16="http://schemas.microsoft.com/office/drawing/2014/main" id="{D864C5E3-B9B4-4FB4-BCA6-4A18456609F0}"/>
                    </a:ext>
                  </a:extLst>
                </p:cNvPr>
                <p:cNvSpPr>
                  <a:spLocks noChangeArrowheads="1"/>
                </p:cNvSpPr>
                <p:nvPr/>
              </p:nvSpPr>
              <p:spPr bwMode="auto">
                <a:xfrm>
                  <a:off x="7707313" y="1811338"/>
                  <a:ext cx="139700" cy="442913"/>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grpSp>
            <p:nvGrpSpPr>
              <p:cNvPr id="97" name="Group 96">
                <a:extLst>
                  <a:ext uri="{FF2B5EF4-FFF2-40B4-BE49-F238E27FC236}">
                    <a16:creationId xmlns:a16="http://schemas.microsoft.com/office/drawing/2014/main" id="{1154766D-6818-438A-BBD2-8BAC29B64000}"/>
                  </a:ext>
                </a:extLst>
              </p:cNvPr>
              <p:cNvGrpSpPr/>
              <p:nvPr/>
            </p:nvGrpSpPr>
            <p:grpSpPr>
              <a:xfrm>
                <a:off x="3251200" y="2435225"/>
                <a:ext cx="704851" cy="2025650"/>
                <a:chOff x="3251200" y="2435225"/>
                <a:chExt cx="704851" cy="2025650"/>
              </a:xfrm>
            </p:grpSpPr>
            <p:sp>
              <p:nvSpPr>
                <p:cNvPr id="121" name="Freeform 120">
                  <a:extLst>
                    <a:ext uri="{FF2B5EF4-FFF2-40B4-BE49-F238E27FC236}">
                      <a16:creationId xmlns:a16="http://schemas.microsoft.com/office/drawing/2014/main" id="{50423E5F-4A0C-4458-B11F-149A5A757B6A}"/>
                    </a:ext>
                  </a:extLst>
                </p:cNvPr>
                <p:cNvSpPr>
                  <a:spLocks noEditPoints="1"/>
                </p:cNvSpPr>
                <p:nvPr/>
              </p:nvSpPr>
              <p:spPr bwMode="auto">
                <a:xfrm>
                  <a:off x="3251200" y="41275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9"/>
                        <a:pt x="0" y="44"/>
                      </a:cubicBezTo>
                      <a:cubicBezTo>
                        <a:pt x="0" y="20"/>
                        <a:pt x="19"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2" name="Freeform 121">
                  <a:extLst>
                    <a:ext uri="{FF2B5EF4-FFF2-40B4-BE49-F238E27FC236}">
                      <a16:creationId xmlns:a16="http://schemas.microsoft.com/office/drawing/2014/main" id="{EA918874-72BD-4D3F-9BB1-8954DC5581B6}"/>
                    </a:ext>
                  </a:extLst>
                </p:cNvPr>
                <p:cNvSpPr>
                  <a:spLocks noEditPoints="1"/>
                </p:cNvSpPr>
                <p:nvPr/>
              </p:nvSpPr>
              <p:spPr bwMode="auto">
                <a:xfrm>
                  <a:off x="3251200"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3" name="Freeform 122">
                  <a:extLst>
                    <a:ext uri="{FF2B5EF4-FFF2-40B4-BE49-F238E27FC236}">
                      <a16:creationId xmlns:a16="http://schemas.microsoft.com/office/drawing/2014/main" id="{55940E9E-6408-4D50-9DD5-72BB899906FF}"/>
                    </a:ext>
                  </a:extLst>
                </p:cNvPr>
                <p:cNvSpPr>
                  <a:spLocks noEditPoints="1"/>
                </p:cNvSpPr>
                <p:nvPr/>
              </p:nvSpPr>
              <p:spPr bwMode="auto">
                <a:xfrm>
                  <a:off x="3251200" y="3284538"/>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4" name="Freeform 123">
                  <a:extLst>
                    <a:ext uri="{FF2B5EF4-FFF2-40B4-BE49-F238E27FC236}">
                      <a16:creationId xmlns:a16="http://schemas.microsoft.com/office/drawing/2014/main" id="{911E3705-D245-4B56-983C-B42B49993A4E}"/>
                    </a:ext>
                  </a:extLst>
                </p:cNvPr>
                <p:cNvSpPr>
                  <a:spLocks noEditPoints="1"/>
                </p:cNvSpPr>
                <p:nvPr/>
              </p:nvSpPr>
              <p:spPr bwMode="auto">
                <a:xfrm>
                  <a:off x="3251200" y="28590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5" name="Freeform 124">
                  <a:extLst>
                    <a:ext uri="{FF2B5EF4-FFF2-40B4-BE49-F238E27FC236}">
                      <a16:creationId xmlns:a16="http://schemas.microsoft.com/office/drawing/2014/main" id="{1E278F16-2941-4838-A419-2DFF354BD704}"/>
                    </a:ext>
                  </a:extLst>
                </p:cNvPr>
                <p:cNvSpPr>
                  <a:spLocks noEditPoints="1"/>
                </p:cNvSpPr>
                <p:nvPr/>
              </p:nvSpPr>
              <p:spPr bwMode="auto">
                <a:xfrm>
                  <a:off x="3251200" y="243522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6" name="Rectangle 125">
                  <a:extLst>
                    <a:ext uri="{FF2B5EF4-FFF2-40B4-BE49-F238E27FC236}">
                      <a16:creationId xmlns:a16="http://schemas.microsoft.com/office/drawing/2014/main" id="{1C72D454-B6FC-4AE4-9E2B-7387C8B1742D}"/>
                    </a:ext>
                  </a:extLst>
                </p:cNvPr>
                <p:cNvSpPr>
                  <a:spLocks noChangeArrowheads="1"/>
                </p:cNvSpPr>
                <p:nvPr/>
              </p:nvSpPr>
              <p:spPr bwMode="auto">
                <a:xfrm>
                  <a:off x="3513138" y="4227513"/>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7" name="Rectangle 126">
                  <a:extLst>
                    <a:ext uri="{FF2B5EF4-FFF2-40B4-BE49-F238E27FC236}">
                      <a16:creationId xmlns:a16="http://schemas.microsoft.com/office/drawing/2014/main" id="{13B23638-FDD1-41BD-9DFB-64D76BF47C20}"/>
                    </a:ext>
                  </a:extLst>
                </p:cNvPr>
                <p:cNvSpPr>
                  <a:spLocks noChangeArrowheads="1"/>
                </p:cNvSpPr>
                <p:nvPr/>
              </p:nvSpPr>
              <p:spPr bwMode="auto">
                <a:xfrm>
                  <a:off x="3513138" y="3802063"/>
                  <a:ext cx="442913" cy="1412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8" name="Rectangle 127">
                  <a:extLst>
                    <a:ext uri="{FF2B5EF4-FFF2-40B4-BE49-F238E27FC236}">
                      <a16:creationId xmlns:a16="http://schemas.microsoft.com/office/drawing/2014/main" id="{899FAA37-CAFC-4FCC-BF72-5EFB05737A84}"/>
                    </a:ext>
                  </a:extLst>
                </p:cNvPr>
                <p:cNvSpPr>
                  <a:spLocks noChangeArrowheads="1"/>
                </p:cNvSpPr>
                <p:nvPr/>
              </p:nvSpPr>
              <p:spPr bwMode="auto">
                <a:xfrm>
                  <a:off x="3513138" y="3378200"/>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9" name="Rectangle 128">
                  <a:extLst>
                    <a:ext uri="{FF2B5EF4-FFF2-40B4-BE49-F238E27FC236}">
                      <a16:creationId xmlns:a16="http://schemas.microsoft.com/office/drawing/2014/main" id="{4B17F3A6-209B-4489-9C8C-3D751A38E9A3}"/>
                    </a:ext>
                  </a:extLst>
                </p:cNvPr>
                <p:cNvSpPr>
                  <a:spLocks noChangeArrowheads="1"/>
                </p:cNvSpPr>
                <p:nvPr/>
              </p:nvSpPr>
              <p:spPr bwMode="auto">
                <a:xfrm>
                  <a:off x="3513138" y="2954338"/>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30" name="Rectangle 129">
                  <a:extLst>
                    <a:ext uri="{FF2B5EF4-FFF2-40B4-BE49-F238E27FC236}">
                      <a16:creationId xmlns:a16="http://schemas.microsoft.com/office/drawing/2014/main" id="{98B92010-5D2C-4909-AAE3-5DEA967CEE83}"/>
                    </a:ext>
                  </a:extLst>
                </p:cNvPr>
                <p:cNvSpPr>
                  <a:spLocks noChangeArrowheads="1"/>
                </p:cNvSpPr>
                <p:nvPr/>
              </p:nvSpPr>
              <p:spPr bwMode="auto">
                <a:xfrm>
                  <a:off x="3513138" y="2530475"/>
                  <a:ext cx="442913"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grpSp>
            <p:nvGrpSpPr>
              <p:cNvPr id="98" name="Group 97">
                <a:extLst>
                  <a:ext uri="{FF2B5EF4-FFF2-40B4-BE49-F238E27FC236}">
                    <a16:creationId xmlns:a16="http://schemas.microsoft.com/office/drawing/2014/main" id="{10BE09FA-6863-4755-9C96-C0224510CD52}"/>
                  </a:ext>
                </a:extLst>
              </p:cNvPr>
              <p:cNvGrpSpPr/>
              <p:nvPr/>
            </p:nvGrpSpPr>
            <p:grpSpPr>
              <a:xfrm>
                <a:off x="8270875" y="2435225"/>
                <a:ext cx="735013" cy="2025650"/>
                <a:chOff x="8270875" y="2435225"/>
                <a:chExt cx="735013" cy="2025650"/>
              </a:xfrm>
            </p:grpSpPr>
            <p:sp>
              <p:nvSpPr>
                <p:cNvPr id="111" name="Freeform 110">
                  <a:extLst>
                    <a:ext uri="{FF2B5EF4-FFF2-40B4-BE49-F238E27FC236}">
                      <a16:creationId xmlns:a16="http://schemas.microsoft.com/office/drawing/2014/main" id="{AEBAB066-1891-4426-BBC3-3A1C1FE929FD}"/>
                    </a:ext>
                  </a:extLst>
                </p:cNvPr>
                <p:cNvSpPr>
                  <a:spLocks noEditPoints="1"/>
                </p:cNvSpPr>
                <p:nvPr/>
              </p:nvSpPr>
              <p:spPr bwMode="auto">
                <a:xfrm>
                  <a:off x="8672513" y="41275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9"/>
                        <a:pt x="0" y="44"/>
                      </a:cubicBezTo>
                      <a:cubicBezTo>
                        <a:pt x="0" y="20"/>
                        <a:pt x="19" y="0"/>
                        <a:pt x="44" y="0"/>
                      </a:cubicBezTo>
                      <a:cubicBezTo>
                        <a:pt x="68" y="0"/>
                        <a:pt x="88" y="20"/>
                        <a:pt x="88" y="44"/>
                      </a:cubicBezTo>
                      <a:cubicBezTo>
                        <a:pt x="88" y="69"/>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2" name="Freeform 111">
                  <a:extLst>
                    <a:ext uri="{FF2B5EF4-FFF2-40B4-BE49-F238E27FC236}">
                      <a16:creationId xmlns:a16="http://schemas.microsoft.com/office/drawing/2014/main" id="{96D2A1DD-DA65-4505-8649-179EA279064D}"/>
                    </a:ext>
                  </a:extLst>
                </p:cNvPr>
                <p:cNvSpPr>
                  <a:spLocks noEditPoints="1"/>
                </p:cNvSpPr>
                <p:nvPr/>
              </p:nvSpPr>
              <p:spPr bwMode="auto">
                <a:xfrm>
                  <a:off x="8672513" y="3708400"/>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2"/>
                        <a:pt x="24" y="44"/>
                      </a:cubicBezTo>
                      <a:cubicBezTo>
                        <a:pt x="24" y="55"/>
                        <a:pt x="33" y="64"/>
                        <a:pt x="44" y="64"/>
                      </a:cubicBezTo>
                      <a:cubicBezTo>
                        <a:pt x="55" y="64"/>
                        <a:pt x="64" y="55"/>
                        <a:pt x="64" y="44"/>
                      </a:cubicBezTo>
                      <a:cubicBezTo>
                        <a:pt x="64" y="32"/>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3" name="Freeform 112">
                  <a:extLst>
                    <a:ext uri="{FF2B5EF4-FFF2-40B4-BE49-F238E27FC236}">
                      <a16:creationId xmlns:a16="http://schemas.microsoft.com/office/drawing/2014/main" id="{1EA4B09B-557B-43FE-9B0F-058683FBFF03}"/>
                    </a:ext>
                  </a:extLst>
                </p:cNvPr>
                <p:cNvSpPr>
                  <a:spLocks noEditPoints="1"/>
                </p:cNvSpPr>
                <p:nvPr/>
              </p:nvSpPr>
              <p:spPr bwMode="auto">
                <a:xfrm>
                  <a:off x="8672513" y="3284538"/>
                  <a:ext cx="333375" cy="331788"/>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4" name="Freeform 113">
                  <a:extLst>
                    <a:ext uri="{FF2B5EF4-FFF2-40B4-BE49-F238E27FC236}">
                      <a16:creationId xmlns:a16="http://schemas.microsoft.com/office/drawing/2014/main" id="{E451B60A-221E-4EF4-A06F-FEE5339CC4D7}"/>
                    </a:ext>
                  </a:extLst>
                </p:cNvPr>
                <p:cNvSpPr>
                  <a:spLocks noEditPoints="1"/>
                </p:cNvSpPr>
                <p:nvPr/>
              </p:nvSpPr>
              <p:spPr bwMode="auto">
                <a:xfrm>
                  <a:off x="8672513" y="2859088"/>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5" name="Freeform 114">
                  <a:extLst>
                    <a:ext uri="{FF2B5EF4-FFF2-40B4-BE49-F238E27FC236}">
                      <a16:creationId xmlns:a16="http://schemas.microsoft.com/office/drawing/2014/main" id="{58505C88-6DD4-4B30-808D-E0B8AB78E15D}"/>
                    </a:ext>
                  </a:extLst>
                </p:cNvPr>
                <p:cNvSpPr>
                  <a:spLocks noEditPoints="1"/>
                </p:cNvSpPr>
                <p:nvPr/>
              </p:nvSpPr>
              <p:spPr bwMode="auto">
                <a:xfrm>
                  <a:off x="8672513" y="2435225"/>
                  <a:ext cx="333375" cy="333375"/>
                </a:xfrm>
                <a:custGeom>
                  <a:avLst/>
                  <a:gdLst>
                    <a:gd name="T0" fmla="*/ 44 w 88"/>
                    <a:gd name="T1" fmla="*/ 88 h 88"/>
                    <a:gd name="T2" fmla="*/ 0 w 88"/>
                    <a:gd name="T3" fmla="*/ 44 h 88"/>
                    <a:gd name="T4" fmla="*/ 44 w 88"/>
                    <a:gd name="T5" fmla="*/ 0 h 88"/>
                    <a:gd name="T6" fmla="*/ 88 w 88"/>
                    <a:gd name="T7" fmla="*/ 44 h 88"/>
                    <a:gd name="T8" fmla="*/ 44 w 88"/>
                    <a:gd name="T9" fmla="*/ 88 h 88"/>
                    <a:gd name="T10" fmla="*/ 44 w 88"/>
                    <a:gd name="T11" fmla="*/ 24 h 88"/>
                    <a:gd name="T12" fmla="*/ 24 w 88"/>
                    <a:gd name="T13" fmla="*/ 44 h 88"/>
                    <a:gd name="T14" fmla="*/ 44 w 88"/>
                    <a:gd name="T15" fmla="*/ 64 h 88"/>
                    <a:gd name="T16" fmla="*/ 64 w 88"/>
                    <a:gd name="T17" fmla="*/ 44 h 88"/>
                    <a:gd name="T18" fmla="*/ 44 w 88"/>
                    <a:gd name="T19"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88">
                      <a:moveTo>
                        <a:pt x="44" y="88"/>
                      </a:moveTo>
                      <a:cubicBezTo>
                        <a:pt x="19" y="88"/>
                        <a:pt x="0" y="68"/>
                        <a:pt x="0" y="44"/>
                      </a:cubicBezTo>
                      <a:cubicBezTo>
                        <a:pt x="0" y="19"/>
                        <a:pt x="19" y="0"/>
                        <a:pt x="44" y="0"/>
                      </a:cubicBezTo>
                      <a:cubicBezTo>
                        <a:pt x="68" y="0"/>
                        <a:pt x="88" y="19"/>
                        <a:pt x="88" y="44"/>
                      </a:cubicBezTo>
                      <a:cubicBezTo>
                        <a:pt x="88" y="68"/>
                        <a:pt x="68" y="88"/>
                        <a:pt x="44" y="88"/>
                      </a:cubicBezTo>
                      <a:close/>
                      <a:moveTo>
                        <a:pt x="44" y="24"/>
                      </a:moveTo>
                      <a:cubicBezTo>
                        <a:pt x="33" y="24"/>
                        <a:pt x="24" y="33"/>
                        <a:pt x="24" y="44"/>
                      </a:cubicBezTo>
                      <a:cubicBezTo>
                        <a:pt x="24" y="55"/>
                        <a:pt x="33" y="64"/>
                        <a:pt x="44" y="64"/>
                      </a:cubicBezTo>
                      <a:cubicBezTo>
                        <a:pt x="55" y="64"/>
                        <a:pt x="64" y="55"/>
                        <a:pt x="64" y="44"/>
                      </a:cubicBezTo>
                      <a:cubicBezTo>
                        <a:pt x="64" y="33"/>
                        <a:pt x="55" y="24"/>
                        <a:pt x="44" y="24"/>
                      </a:cubicBez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6" name="Rectangle 115">
                  <a:extLst>
                    <a:ext uri="{FF2B5EF4-FFF2-40B4-BE49-F238E27FC236}">
                      <a16:creationId xmlns:a16="http://schemas.microsoft.com/office/drawing/2014/main" id="{B6B51175-6D6A-4360-89C2-D64610D5E31F}"/>
                    </a:ext>
                  </a:extLst>
                </p:cNvPr>
                <p:cNvSpPr>
                  <a:spLocks noChangeArrowheads="1"/>
                </p:cNvSpPr>
                <p:nvPr/>
              </p:nvSpPr>
              <p:spPr bwMode="auto">
                <a:xfrm>
                  <a:off x="8270875" y="4227513"/>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7" name="Rectangle 116">
                  <a:extLst>
                    <a:ext uri="{FF2B5EF4-FFF2-40B4-BE49-F238E27FC236}">
                      <a16:creationId xmlns:a16="http://schemas.microsoft.com/office/drawing/2014/main" id="{96A69C26-D617-439D-8ECC-E7F152F6C537}"/>
                    </a:ext>
                  </a:extLst>
                </p:cNvPr>
                <p:cNvSpPr>
                  <a:spLocks noChangeArrowheads="1"/>
                </p:cNvSpPr>
                <p:nvPr/>
              </p:nvSpPr>
              <p:spPr bwMode="auto">
                <a:xfrm>
                  <a:off x="8270875" y="3802063"/>
                  <a:ext cx="447675" cy="141288"/>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8" name="Rectangle 117">
                  <a:extLst>
                    <a:ext uri="{FF2B5EF4-FFF2-40B4-BE49-F238E27FC236}">
                      <a16:creationId xmlns:a16="http://schemas.microsoft.com/office/drawing/2014/main" id="{FEFDE5B5-98C7-4C9A-B537-B350B7C251E2}"/>
                    </a:ext>
                  </a:extLst>
                </p:cNvPr>
                <p:cNvSpPr>
                  <a:spLocks noChangeArrowheads="1"/>
                </p:cNvSpPr>
                <p:nvPr/>
              </p:nvSpPr>
              <p:spPr bwMode="auto">
                <a:xfrm>
                  <a:off x="8270875" y="3378200"/>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9" name="Rectangle 118">
                  <a:extLst>
                    <a:ext uri="{FF2B5EF4-FFF2-40B4-BE49-F238E27FC236}">
                      <a16:creationId xmlns:a16="http://schemas.microsoft.com/office/drawing/2014/main" id="{43DEFC10-8C34-4436-A3BD-72604C289858}"/>
                    </a:ext>
                  </a:extLst>
                </p:cNvPr>
                <p:cNvSpPr>
                  <a:spLocks noChangeArrowheads="1"/>
                </p:cNvSpPr>
                <p:nvPr/>
              </p:nvSpPr>
              <p:spPr bwMode="auto">
                <a:xfrm>
                  <a:off x="8270875" y="2954338"/>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20" name="Rectangle 119">
                  <a:extLst>
                    <a:ext uri="{FF2B5EF4-FFF2-40B4-BE49-F238E27FC236}">
                      <a16:creationId xmlns:a16="http://schemas.microsoft.com/office/drawing/2014/main" id="{D31871AA-9A93-4332-8428-90D3AEDFAB01}"/>
                    </a:ext>
                  </a:extLst>
                </p:cNvPr>
                <p:cNvSpPr>
                  <a:spLocks noChangeArrowheads="1"/>
                </p:cNvSpPr>
                <p:nvPr/>
              </p:nvSpPr>
              <p:spPr bwMode="auto">
                <a:xfrm>
                  <a:off x="8270875" y="2530475"/>
                  <a:ext cx="447675" cy="139700"/>
                </a:xfrm>
                <a:prstGeom prst="rect">
                  <a:avLst/>
                </a:pr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sp>
            <p:nvSpPr>
              <p:cNvPr id="99" name="Freeform 98">
                <a:extLst>
                  <a:ext uri="{FF2B5EF4-FFF2-40B4-BE49-F238E27FC236}">
                    <a16:creationId xmlns:a16="http://schemas.microsoft.com/office/drawing/2014/main" id="{2998CDA8-96E0-4B34-9F20-3B54EA60B5B6}"/>
                  </a:ext>
                </a:extLst>
              </p:cNvPr>
              <p:cNvSpPr>
                <a:spLocks/>
              </p:cNvSpPr>
              <p:nvPr/>
            </p:nvSpPr>
            <p:spPr bwMode="auto">
              <a:xfrm>
                <a:off x="863600" y="0"/>
                <a:ext cx="2439988" cy="3071813"/>
              </a:xfrm>
              <a:custGeom>
                <a:avLst/>
                <a:gdLst>
                  <a:gd name="T0" fmla="*/ 1537 w 1537"/>
                  <a:gd name="T1" fmla="*/ 1803 h 1803"/>
                  <a:gd name="T2" fmla="*/ 910 w 1537"/>
                  <a:gd name="T3" fmla="*/ 1803 h 1803"/>
                  <a:gd name="T4" fmla="*/ 611 w 1537"/>
                  <a:gd name="T5" fmla="*/ 1593 h 1803"/>
                  <a:gd name="T6" fmla="*/ 0 w 1537"/>
                  <a:gd name="T7" fmla="*/ 1593 h 1803"/>
                  <a:gd name="T8" fmla="*/ 0 w 1537"/>
                  <a:gd name="T9" fmla="*/ 0 h 1803"/>
                  <a:gd name="T10" fmla="*/ 57 w 1537"/>
                  <a:gd name="T11" fmla="*/ 0 h 1803"/>
                  <a:gd name="T12" fmla="*/ 57 w 1537"/>
                  <a:gd name="T13" fmla="*/ 1536 h 1803"/>
                  <a:gd name="T14" fmla="*/ 628 w 1537"/>
                  <a:gd name="T15" fmla="*/ 1536 h 1803"/>
                  <a:gd name="T16" fmla="*/ 929 w 1537"/>
                  <a:gd name="T17" fmla="*/ 1746 h 1803"/>
                  <a:gd name="T18" fmla="*/ 1537 w 1537"/>
                  <a:gd name="T19" fmla="*/ 1746 h 1803"/>
                  <a:gd name="T20" fmla="*/ 1537 w 1537"/>
                  <a:gd name="T21" fmla="*/ 1803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7" h="1803">
                    <a:moveTo>
                      <a:pt x="1537" y="1803"/>
                    </a:moveTo>
                    <a:lnTo>
                      <a:pt x="910" y="1803"/>
                    </a:lnTo>
                    <a:lnTo>
                      <a:pt x="611" y="1593"/>
                    </a:lnTo>
                    <a:lnTo>
                      <a:pt x="0" y="1593"/>
                    </a:lnTo>
                    <a:lnTo>
                      <a:pt x="0" y="0"/>
                    </a:lnTo>
                    <a:lnTo>
                      <a:pt x="57" y="0"/>
                    </a:lnTo>
                    <a:lnTo>
                      <a:pt x="57" y="1536"/>
                    </a:lnTo>
                    <a:lnTo>
                      <a:pt x="628" y="1536"/>
                    </a:lnTo>
                    <a:lnTo>
                      <a:pt x="929" y="1746"/>
                    </a:lnTo>
                    <a:lnTo>
                      <a:pt x="1537" y="1746"/>
                    </a:lnTo>
                    <a:lnTo>
                      <a:pt x="1537" y="1803"/>
                    </a:lnTo>
                    <a:close/>
                  </a:path>
                </a:pathLst>
              </a:custGeom>
              <a:solidFill>
                <a:schemeClr val="bg1">
                  <a:lumMod val="65000"/>
                </a:schemeClr>
              </a:solidFill>
              <a:ln>
                <a:noFill/>
              </a:ln>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grpSp>
            <p:nvGrpSpPr>
              <p:cNvPr id="100" name="Group 99">
                <a:extLst>
                  <a:ext uri="{FF2B5EF4-FFF2-40B4-BE49-F238E27FC236}">
                    <a16:creationId xmlns:a16="http://schemas.microsoft.com/office/drawing/2014/main" id="{C63AA9E8-1120-443A-9CE6-A0A5EC088A98}"/>
                  </a:ext>
                </a:extLst>
              </p:cNvPr>
              <p:cNvGrpSpPr/>
              <p:nvPr/>
            </p:nvGrpSpPr>
            <p:grpSpPr>
              <a:xfrm>
                <a:off x="8166100" y="0"/>
                <a:ext cx="1779588" cy="431800"/>
                <a:chOff x="8166100" y="0"/>
                <a:chExt cx="1779588" cy="431800"/>
              </a:xfrm>
              <a:solidFill>
                <a:schemeClr val="bg1">
                  <a:lumMod val="65000"/>
                </a:schemeClr>
              </a:solidFill>
            </p:grpSpPr>
            <p:sp>
              <p:nvSpPr>
                <p:cNvPr id="109" name="Freeform 108">
                  <a:extLst>
                    <a:ext uri="{FF2B5EF4-FFF2-40B4-BE49-F238E27FC236}">
                      <a16:creationId xmlns:a16="http://schemas.microsoft.com/office/drawing/2014/main" id="{CB929412-D31F-41DD-A832-7D3D7F8BE7B2}"/>
                    </a:ext>
                  </a:extLst>
                </p:cNvPr>
                <p:cNvSpPr>
                  <a:spLocks/>
                </p:cNvSpPr>
                <p:nvPr/>
              </p:nvSpPr>
              <p:spPr bwMode="auto">
                <a:xfrm>
                  <a:off x="8166100" y="76200"/>
                  <a:ext cx="1779588" cy="355600"/>
                </a:xfrm>
                <a:custGeom>
                  <a:avLst/>
                  <a:gdLst>
                    <a:gd name="T0" fmla="*/ 861 w 1121"/>
                    <a:gd name="T1" fmla="*/ 224 h 224"/>
                    <a:gd name="T2" fmla="*/ 0 w 1121"/>
                    <a:gd name="T3" fmla="*/ 224 h 224"/>
                    <a:gd name="T4" fmla="*/ 0 w 1121"/>
                    <a:gd name="T5" fmla="*/ 24 h 224"/>
                    <a:gd name="T6" fmla="*/ 57 w 1121"/>
                    <a:gd name="T7" fmla="*/ 24 h 224"/>
                    <a:gd name="T8" fmla="*/ 57 w 1121"/>
                    <a:gd name="T9" fmla="*/ 167 h 224"/>
                    <a:gd name="T10" fmla="*/ 842 w 1121"/>
                    <a:gd name="T11" fmla="*/ 167 h 224"/>
                    <a:gd name="T12" fmla="*/ 1090 w 1121"/>
                    <a:gd name="T13" fmla="*/ 0 h 224"/>
                    <a:gd name="T14" fmla="*/ 1121 w 1121"/>
                    <a:gd name="T15" fmla="*/ 48 h 224"/>
                    <a:gd name="T16" fmla="*/ 861 w 1121"/>
                    <a:gd name="T17"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224">
                      <a:moveTo>
                        <a:pt x="861" y="224"/>
                      </a:moveTo>
                      <a:lnTo>
                        <a:pt x="0" y="224"/>
                      </a:lnTo>
                      <a:lnTo>
                        <a:pt x="0" y="24"/>
                      </a:lnTo>
                      <a:lnTo>
                        <a:pt x="57" y="24"/>
                      </a:lnTo>
                      <a:lnTo>
                        <a:pt x="57" y="167"/>
                      </a:lnTo>
                      <a:lnTo>
                        <a:pt x="842" y="167"/>
                      </a:lnTo>
                      <a:lnTo>
                        <a:pt x="1090" y="0"/>
                      </a:lnTo>
                      <a:lnTo>
                        <a:pt x="1121" y="48"/>
                      </a:lnTo>
                      <a:lnTo>
                        <a:pt x="86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lang="en-ID" sz="1351"/>
                </a:p>
              </p:txBody>
            </p:sp>
            <p:sp>
              <p:nvSpPr>
                <p:cNvPr id="110" name="Rectangle 109">
                  <a:extLst>
                    <a:ext uri="{FF2B5EF4-FFF2-40B4-BE49-F238E27FC236}">
                      <a16:creationId xmlns:a16="http://schemas.microsoft.com/office/drawing/2014/main" id="{5C8460CB-3AC1-44C1-9EB5-145A90A57682}"/>
                    </a:ext>
                  </a:extLst>
                </p:cNvPr>
                <p:cNvSpPr/>
                <p:nvPr/>
              </p:nvSpPr>
              <p:spPr>
                <a:xfrm>
                  <a:off x="8166100" y="0"/>
                  <a:ext cx="88900" cy="2127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grpSp>
          <p:sp>
            <p:nvSpPr>
              <p:cNvPr id="101" name="Freeform: Shape 170">
                <a:extLst>
                  <a:ext uri="{FF2B5EF4-FFF2-40B4-BE49-F238E27FC236}">
                    <a16:creationId xmlns:a16="http://schemas.microsoft.com/office/drawing/2014/main" id="{1EE7338C-4BB5-4FC8-AE66-F5503EB74554}"/>
                  </a:ext>
                </a:extLst>
              </p:cNvPr>
              <p:cNvSpPr/>
              <p:nvPr/>
            </p:nvSpPr>
            <p:spPr>
              <a:xfrm>
                <a:off x="0" y="3106036"/>
                <a:ext cx="1325563" cy="1772353"/>
              </a:xfrm>
              <a:custGeom>
                <a:avLst/>
                <a:gdLst>
                  <a:gd name="connsiteX0" fmla="*/ 0 w 1325563"/>
                  <a:gd name="connsiteY0" fmla="*/ 0 h 1772353"/>
                  <a:gd name="connsiteX1" fmla="*/ 1325563 w 1325563"/>
                  <a:gd name="connsiteY1" fmla="*/ 738890 h 1772353"/>
                  <a:gd name="connsiteX2" fmla="*/ 1325563 w 1325563"/>
                  <a:gd name="connsiteY2" fmla="*/ 1772353 h 1772353"/>
                  <a:gd name="connsiteX3" fmla="*/ 0 w 1325563"/>
                  <a:gd name="connsiteY3" fmla="*/ 1772353 h 1772353"/>
                  <a:gd name="connsiteX4" fmla="*/ 0 w 1325563"/>
                  <a:gd name="connsiteY4" fmla="*/ 1681866 h 1772353"/>
                  <a:gd name="connsiteX5" fmla="*/ 1235076 w 1325563"/>
                  <a:gd name="connsiteY5" fmla="*/ 1681866 h 1772353"/>
                  <a:gd name="connsiteX6" fmla="*/ 1235076 w 1325563"/>
                  <a:gd name="connsiteY6" fmla="*/ 794453 h 1772353"/>
                  <a:gd name="connsiteX7" fmla="*/ 0 w 1325563"/>
                  <a:gd name="connsiteY7" fmla="*/ 105749 h 1772353"/>
                  <a:gd name="connsiteX8" fmla="*/ 0 w 1325563"/>
                  <a:gd name="connsiteY8" fmla="*/ 0 h 1772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5563" h="1772353">
                    <a:moveTo>
                      <a:pt x="0" y="0"/>
                    </a:moveTo>
                    <a:lnTo>
                      <a:pt x="1325563" y="738890"/>
                    </a:lnTo>
                    <a:lnTo>
                      <a:pt x="1325563" y="1772353"/>
                    </a:lnTo>
                    <a:lnTo>
                      <a:pt x="0" y="1772353"/>
                    </a:lnTo>
                    <a:lnTo>
                      <a:pt x="0" y="1681866"/>
                    </a:lnTo>
                    <a:lnTo>
                      <a:pt x="1235076" y="1681866"/>
                    </a:lnTo>
                    <a:lnTo>
                      <a:pt x="1235076" y="794453"/>
                    </a:lnTo>
                    <a:lnTo>
                      <a:pt x="0" y="105749"/>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2" name="Freeform: Shape 178">
                <a:extLst>
                  <a:ext uri="{FF2B5EF4-FFF2-40B4-BE49-F238E27FC236}">
                    <a16:creationId xmlns:a16="http://schemas.microsoft.com/office/drawing/2014/main" id="{4BFB81BB-C1D9-485F-93EE-698488FC9D14}"/>
                  </a:ext>
                </a:extLst>
              </p:cNvPr>
              <p:cNvSpPr/>
              <p:nvPr/>
            </p:nvSpPr>
            <p:spPr>
              <a:xfrm>
                <a:off x="1" y="4235994"/>
                <a:ext cx="620713" cy="596356"/>
              </a:xfrm>
              <a:custGeom>
                <a:avLst/>
                <a:gdLst>
                  <a:gd name="connsiteX0" fmla="*/ 0 w 620713"/>
                  <a:gd name="connsiteY0" fmla="*/ 0 h 596356"/>
                  <a:gd name="connsiteX1" fmla="*/ 620713 w 620713"/>
                  <a:gd name="connsiteY1" fmla="*/ 286794 h 596356"/>
                  <a:gd name="connsiteX2" fmla="*/ 620713 w 620713"/>
                  <a:gd name="connsiteY2" fmla="*/ 596356 h 596356"/>
                  <a:gd name="connsiteX3" fmla="*/ 530225 w 620713"/>
                  <a:gd name="connsiteY3" fmla="*/ 596356 h 596356"/>
                  <a:gd name="connsiteX4" fmla="*/ 530225 w 620713"/>
                  <a:gd name="connsiteY4" fmla="*/ 347119 h 596356"/>
                  <a:gd name="connsiteX5" fmla="*/ 0 w 620713"/>
                  <a:gd name="connsiteY5" fmla="*/ 101828 h 596356"/>
                  <a:gd name="connsiteX6" fmla="*/ 0 w 620713"/>
                  <a:gd name="connsiteY6" fmla="*/ 0 h 59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713" h="596356">
                    <a:moveTo>
                      <a:pt x="0" y="0"/>
                    </a:moveTo>
                    <a:lnTo>
                      <a:pt x="620713" y="286794"/>
                    </a:lnTo>
                    <a:lnTo>
                      <a:pt x="620713" y="596356"/>
                    </a:lnTo>
                    <a:lnTo>
                      <a:pt x="530225" y="596356"/>
                    </a:lnTo>
                    <a:lnTo>
                      <a:pt x="530225" y="347119"/>
                    </a:lnTo>
                    <a:lnTo>
                      <a:pt x="0" y="101828"/>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3" name="Freeform: Shape 187">
                <a:extLst>
                  <a:ext uri="{FF2B5EF4-FFF2-40B4-BE49-F238E27FC236}">
                    <a16:creationId xmlns:a16="http://schemas.microsoft.com/office/drawing/2014/main" id="{2F475784-9EDC-4F26-A2EC-FEB9E78CA452}"/>
                  </a:ext>
                </a:extLst>
              </p:cNvPr>
              <p:cNvSpPr/>
              <p:nvPr/>
            </p:nvSpPr>
            <p:spPr>
              <a:xfrm flipH="1">
                <a:off x="11541126" y="5056188"/>
                <a:ext cx="647699" cy="415925"/>
              </a:xfrm>
              <a:custGeom>
                <a:avLst/>
                <a:gdLst>
                  <a:gd name="connsiteX0" fmla="*/ 593724 w 647699"/>
                  <a:gd name="connsiteY0" fmla="*/ 0 h 415925"/>
                  <a:gd name="connsiteX1" fmla="*/ 131761 w 647699"/>
                  <a:gd name="connsiteY1" fmla="*/ 325438 h 415925"/>
                  <a:gd name="connsiteX2" fmla="*/ 0 w 647699"/>
                  <a:gd name="connsiteY2" fmla="*/ 325438 h 415925"/>
                  <a:gd name="connsiteX3" fmla="*/ 0 w 647699"/>
                  <a:gd name="connsiteY3" fmla="*/ 415925 h 415925"/>
                  <a:gd name="connsiteX4" fmla="*/ 158749 w 647699"/>
                  <a:gd name="connsiteY4" fmla="*/ 415925 h 415925"/>
                  <a:gd name="connsiteX5" fmla="*/ 647699 w 647699"/>
                  <a:gd name="connsiteY5" fmla="*/ 76200 h 415925"/>
                  <a:gd name="connsiteX6" fmla="*/ 593724 w 647699"/>
                  <a:gd name="connsiteY6" fmla="*/ 0 h 41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699" h="415925">
                    <a:moveTo>
                      <a:pt x="593724" y="0"/>
                    </a:moveTo>
                    <a:lnTo>
                      <a:pt x="131761" y="325438"/>
                    </a:lnTo>
                    <a:lnTo>
                      <a:pt x="0" y="325438"/>
                    </a:lnTo>
                    <a:lnTo>
                      <a:pt x="0" y="415925"/>
                    </a:lnTo>
                    <a:lnTo>
                      <a:pt x="158749" y="415925"/>
                    </a:lnTo>
                    <a:lnTo>
                      <a:pt x="647699" y="76200"/>
                    </a:lnTo>
                    <a:lnTo>
                      <a:pt x="593724"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4" name="Freeform: Shape 183">
                <a:extLst>
                  <a:ext uri="{FF2B5EF4-FFF2-40B4-BE49-F238E27FC236}">
                    <a16:creationId xmlns:a16="http://schemas.microsoft.com/office/drawing/2014/main" id="{4614F863-2BEF-49AD-88A9-6619AB9B5C62}"/>
                  </a:ext>
                </a:extLst>
              </p:cNvPr>
              <p:cNvSpPr/>
              <p:nvPr/>
            </p:nvSpPr>
            <p:spPr>
              <a:xfrm>
                <a:off x="10636250" y="1341438"/>
                <a:ext cx="1556543" cy="3378200"/>
              </a:xfrm>
              <a:custGeom>
                <a:avLst/>
                <a:gdLst>
                  <a:gd name="connsiteX0" fmla="*/ 0 w 1556543"/>
                  <a:gd name="connsiteY0" fmla="*/ 0 h 3378200"/>
                  <a:gd name="connsiteX1" fmla="*/ 1547742 w 1556543"/>
                  <a:gd name="connsiteY1" fmla="*/ 0 h 3378200"/>
                  <a:gd name="connsiteX2" fmla="*/ 1547742 w 1556543"/>
                  <a:gd name="connsiteY2" fmla="*/ 90488 h 3378200"/>
                  <a:gd name="connsiteX3" fmla="*/ 95997 w 1556543"/>
                  <a:gd name="connsiteY3" fmla="*/ 90488 h 3378200"/>
                  <a:gd name="connsiteX4" fmla="*/ 95997 w 1556543"/>
                  <a:gd name="connsiteY4" fmla="*/ 3286125 h 3378200"/>
                  <a:gd name="connsiteX5" fmla="*/ 1556543 w 1556543"/>
                  <a:gd name="connsiteY5" fmla="*/ 3286125 h 3378200"/>
                  <a:gd name="connsiteX6" fmla="*/ 1556543 w 1556543"/>
                  <a:gd name="connsiteY6" fmla="*/ 3378200 h 3378200"/>
                  <a:gd name="connsiteX7" fmla="*/ 0 w 1556543"/>
                  <a:gd name="connsiteY7" fmla="*/ 3378200 h 3378200"/>
                  <a:gd name="connsiteX8" fmla="*/ 0 w 1556543"/>
                  <a:gd name="connsiteY8" fmla="*/ 0 h 3378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6543" h="3378200">
                    <a:moveTo>
                      <a:pt x="0" y="0"/>
                    </a:moveTo>
                    <a:lnTo>
                      <a:pt x="1547742" y="0"/>
                    </a:lnTo>
                    <a:lnTo>
                      <a:pt x="1547742" y="90488"/>
                    </a:lnTo>
                    <a:lnTo>
                      <a:pt x="95997" y="90488"/>
                    </a:lnTo>
                    <a:lnTo>
                      <a:pt x="95997" y="3286125"/>
                    </a:lnTo>
                    <a:lnTo>
                      <a:pt x="1556543" y="3286125"/>
                    </a:lnTo>
                    <a:lnTo>
                      <a:pt x="1556543" y="3378200"/>
                    </a:lnTo>
                    <a:lnTo>
                      <a:pt x="0" y="337820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5" name="Freeform: Shape 194">
                <a:extLst>
                  <a:ext uri="{FF2B5EF4-FFF2-40B4-BE49-F238E27FC236}">
                    <a16:creationId xmlns:a16="http://schemas.microsoft.com/office/drawing/2014/main" id="{6EE82D75-7D96-4AE5-870E-117E8AE9A987}"/>
                  </a:ext>
                </a:extLst>
              </p:cNvPr>
              <p:cNvSpPr/>
              <p:nvPr/>
            </p:nvSpPr>
            <p:spPr>
              <a:xfrm>
                <a:off x="7732712" y="5299075"/>
                <a:ext cx="4456113" cy="698848"/>
              </a:xfrm>
              <a:custGeom>
                <a:avLst/>
                <a:gdLst>
                  <a:gd name="connsiteX0" fmla="*/ 0 w 4456113"/>
                  <a:gd name="connsiteY0" fmla="*/ 0 h 698848"/>
                  <a:gd name="connsiteX1" fmla="*/ 93549 w 4456113"/>
                  <a:gd name="connsiteY1" fmla="*/ 0 h 698848"/>
                  <a:gd name="connsiteX2" fmla="*/ 93549 w 4456113"/>
                  <a:gd name="connsiteY2" fmla="*/ 131763 h 698848"/>
                  <a:gd name="connsiteX3" fmla="*/ 3791938 w 4456113"/>
                  <a:gd name="connsiteY3" fmla="*/ 131763 h 698848"/>
                  <a:gd name="connsiteX4" fmla="*/ 4456113 w 4456113"/>
                  <a:gd name="connsiteY4" fmla="*/ 588370 h 698848"/>
                  <a:gd name="connsiteX5" fmla="*/ 4456113 w 4456113"/>
                  <a:gd name="connsiteY5" fmla="*/ 698848 h 698848"/>
                  <a:gd name="connsiteX6" fmla="*/ 3766132 w 4456113"/>
                  <a:gd name="connsiteY6" fmla="*/ 222250 h 698848"/>
                  <a:gd name="connsiteX7" fmla="*/ 0 w 4456113"/>
                  <a:gd name="connsiteY7" fmla="*/ 222250 h 698848"/>
                  <a:gd name="connsiteX8" fmla="*/ 0 w 4456113"/>
                  <a:gd name="connsiteY8" fmla="*/ 0 h 69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56113" h="698848">
                    <a:moveTo>
                      <a:pt x="0" y="0"/>
                    </a:moveTo>
                    <a:lnTo>
                      <a:pt x="93549" y="0"/>
                    </a:lnTo>
                    <a:lnTo>
                      <a:pt x="93549" y="131763"/>
                    </a:lnTo>
                    <a:lnTo>
                      <a:pt x="3791938" y="131763"/>
                    </a:lnTo>
                    <a:lnTo>
                      <a:pt x="4456113" y="588370"/>
                    </a:lnTo>
                    <a:lnTo>
                      <a:pt x="4456113" y="698848"/>
                    </a:lnTo>
                    <a:lnTo>
                      <a:pt x="3766132" y="222250"/>
                    </a:lnTo>
                    <a:lnTo>
                      <a:pt x="0" y="222250"/>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6" name="Rectangle 105">
                <a:extLst>
                  <a:ext uri="{FF2B5EF4-FFF2-40B4-BE49-F238E27FC236}">
                    <a16:creationId xmlns:a16="http://schemas.microsoft.com/office/drawing/2014/main" id="{C9A8D692-12C2-42F2-88B4-5A9EA114D347}"/>
                  </a:ext>
                </a:extLst>
              </p:cNvPr>
              <p:cNvSpPr/>
              <p:nvPr/>
            </p:nvSpPr>
            <p:spPr>
              <a:xfrm>
                <a:off x="9931400" y="5738813"/>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7" name="Rectangle 106">
                <a:extLst>
                  <a:ext uri="{FF2B5EF4-FFF2-40B4-BE49-F238E27FC236}">
                    <a16:creationId xmlns:a16="http://schemas.microsoft.com/office/drawing/2014/main" id="{D12B4C6B-1ABF-4A08-B4CA-D38322BBF54D}"/>
                  </a:ext>
                </a:extLst>
              </p:cNvPr>
              <p:cNvSpPr/>
              <p:nvPr/>
            </p:nvSpPr>
            <p:spPr>
              <a:xfrm>
                <a:off x="10990263" y="5738813"/>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sp>
            <p:nvSpPr>
              <p:cNvPr id="108" name="Rectangle 107">
                <a:extLst>
                  <a:ext uri="{FF2B5EF4-FFF2-40B4-BE49-F238E27FC236}">
                    <a16:creationId xmlns:a16="http://schemas.microsoft.com/office/drawing/2014/main" id="{8D959865-100C-44A1-8F18-F5A72A703100}"/>
                  </a:ext>
                </a:extLst>
              </p:cNvPr>
              <p:cNvSpPr/>
              <p:nvPr/>
            </p:nvSpPr>
            <p:spPr>
              <a:xfrm rot="5400000">
                <a:off x="10475119" y="5223670"/>
                <a:ext cx="88900" cy="111918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endParaRPr lang="en-ID" sz="1351"/>
              </a:p>
            </p:txBody>
          </p:sp>
        </p:grpSp>
        <p:sp>
          <p:nvSpPr>
            <p:cNvPr id="19" name="Rectangle 18">
              <a:extLst>
                <a:ext uri="{FF2B5EF4-FFF2-40B4-BE49-F238E27FC236}">
                  <a16:creationId xmlns:a16="http://schemas.microsoft.com/office/drawing/2014/main" id="{D0708BEF-D6C0-4BD1-8412-877B4DBAF504}"/>
                </a:ext>
              </a:extLst>
            </p:cNvPr>
            <p:cNvSpPr>
              <a:spLocks noChangeArrowheads="1"/>
            </p:cNvSpPr>
            <p:nvPr/>
          </p:nvSpPr>
          <p:spPr bwMode="auto">
            <a:xfrm>
              <a:off x="2981325" y="1704975"/>
              <a:ext cx="3199210" cy="1763316"/>
            </a:xfrm>
            <a:prstGeom prst="rect">
              <a:avLst/>
            </a:prstGeom>
            <a:noFill/>
            <a:ln w="60325" cap="flat">
              <a:solidFill>
                <a:srgbClr val="00A64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ctr" anchorCtr="0" compatLnSpc="1">
              <a:prstTxWarp prst="textNoShape">
                <a:avLst/>
              </a:prstTxWarp>
              <a:norm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endParaRPr lang="en-ID" sz="1351" dirty="0">
                <a:solidFill>
                  <a:schemeClr val="tx1">
                    <a:lumMod val="65000"/>
                    <a:lumOff val="35000"/>
                  </a:schemeClr>
                </a:solidFill>
              </a:endParaRPr>
            </a:p>
          </p:txBody>
        </p:sp>
        <p:pic>
          <p:nvPicPr>
            <p:cNvPr id="20" name="Picture 19" descr="A picture containing monitor, computer, keyboard, table&#10;&#10;Description automatically generated">
              <a:extLst>
                <a:ext uri="{FF2B5EF4-FFF2-40B4-BE49-F238E27FC236}">
                  <a16:creationId xmlns:a16="http://schemas.microsoft.com/office/drawing/2014/main" id="{DC46C932-19EF-4690-AB35-D49ED58E47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5223" y="1796707"/>
              <a:ext cx="2332431" cy="1826585"/>
            </a:xfrm>
            <a:prstGeom prst="rect">
              <a:avLst/>
            </a:prstGeom>
          </p:spPr>
        </p:pic>
      </p:grpSp>
    </p:spTree>
    <p:extLst>
      <p:ext uri="{BB962C8B-B14F-4D97-AF65-F5344CB8AC3E}">
        <p14:creationId xmlns:p14="http://schemas.microsoft.com/office/powerpoint/2010/main" val="787955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orbel" panose="020B0503020204020204" pitchFamily="34"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C5BADC-8150-4D3B-99FA-95F9B7D7949F}" type="datetime1">
              <a:rPr lang="en-US" smtClean="0"/>
              <a:t>10/31/2022</a:t>
            </a:fld>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2657399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1" y="412301"/>
            <a:ext cx="2628900" cy="57598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412301"/>
            <a:ext cx="7734300" cy="5759899"/>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81203-0AD4-42D0-BF77-C03420216A91}" type="datetime1">
              <a:rPr lang="en-US" smtClean="0"/>
              <a:t>10/31/2022</a:t>
            </a:fld>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2459050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lvl1pPr>
              <a:defRPr>
                <a:solidFill>
                  <a:schemeClr val="accent6">
                    <a:lumMod val="50000"/>
                  </a:schemeClr>
                </a:solidFill>
                <a:latin typeface="Corbel" panose="020B0503020204020204"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304800" y="1228153"/>
            <a:ext cx="11582400" cy="5021979"/>
          </a:xfrm>
        </p:spPr>
        <p:txBody>
          <a:bodyPr/>
          <a:lstStyle>
            <a:lvl1pPr marL="304792" indent="-228594">
              <a:buSzPct val="110000"/>
              <a:buFont typeface="Arial" panose="020B0604020202020204" pitchFamily="34" charset="0"/>
              <a:buChar char="•"/>
              <a:defRPr sz="3200">
                <a:solidFill>
                  <a:schemeClr val="tx1"/>
                </a:solidFill>
              </a:defRPr>
            </a:lvl1pPr>
            <a:lvl2pPr marL="609585" indent="-304792">
              <a:defRPr sz="3200">
                <a:solidFill>
                  <a:schemeClr val="tx1"/>
                </a:solidFill>
              </a:defRPr>
            </a:lvl2pPr>
            <a:lvl3pPr marL="836063" indent="-226478">
              <a:defRPr sz="2667">
                <a:solidFill>
                  <a:schemeClr val="tx1"/>
                </a:solidFill>
              </a:defRPr>
            </a:lvl3pPr>
            <a:lvl4pPr marL="1071007" indent="-234945">
              <a:defRPr sz="2400">
                <a:solidFill>
                  <a:schemeClr val="tx1"/>
                </a:solidFill>
              </a:defRPr>
            </a:lvl4pPr>
            <a:lvl5pPr marL="1297485" indent="-226478">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304801" y="6448468"/>
            <a:ext cx="2472271" cy="365125"/>
          </a:xfrm>
        </p:spPr>
        <p:txBody>
          <a:bodyPr/>
          <a:lstStyle>
            <a:lvl1pPr>
              <a:defRPr sz="1600"/>
            </a:lvl1p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lvl1pPr>
              <a:defRPr sz="1600"/>
            </a:lvl1pPr>
          </a:lstStyle>
          <a:p>
            <a:r>
              <a:rPr lang="en-US"/>
              <a:t>Introduction to AI</a:t>
            </a:r>
          </a:p>
        </p:txBody>
      </p:sp>
      <p:sp>
        <p:nvSpPr>
          <p:cNvPr id="6" name="Slide Number Placeholder 5"/>
          <p:cNvSpPr>
            <a:spLocks noGrp="1"/>
          </p:cNvSpPr>
          <p:nvPr>
            <p:ph type="sldNum" sz="quarter" idx="12"/>
          </p:nvPr>
        </p:nvSpPr>
        <p:spPr/>
        <p:txBody>
          <a:bodyPr/>
          <a:lstStyle>
            <a:lvl1pPr>
              <a:defRPr sz="1600"/>
            </a:lvl1pPr>
          </a:lstStyle>
          <a:p>
            <a:fld id="{B7884E68-CE57-44C0-BE0F-84C629DF22D5}" type="slidenum">
              <a:rPr lang="en-US" smtClean="0"/>
              <a:t>‹#›</a:t>
            </a:fld>
            <a:endParaRPr lang="en-US"/>
          </a:p>
        </p:txBody>
      </p:sp>
    </p:spTree>
    <p:extLst>
      <p:ext uri="{BB962C8B-B14F-4D97-AF65-F5344CB8AC3E}">
        <p14:creationId xmlns:p14="http://schemas.microsoft.com/office/powerpoint/2010/main" val="2384500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sz="1600"/>
            </a:lvl1pPr>
          </a:lstStyle>
          <a:p>
            <a:fld id="{8F0D846A-179D-426D-8BE3-2712D70DA8F0}" type="datetime1">
              <a:rPr lang="en-US" smtClean="0"/>
              <a:t>10/31/2022</a:t>
            </a:fld>
            <a:endParaRPr lang="en-US"/>
          </a:p>
        </p:txBody>
      </p:sp>
      <p:sp>
        <p:nvSpPr>
          <p:cNvPr id="5" name="Footer Placeholder 4"/>
          <p:cNvSpPr>
            <a:spLocks noGrp="1"/>
          </p:cNvSpPr>
          <p:nvPr>
            <p:ph type="ftr" sz="quarter" idx="11"/>
          </p:nvPr>
        </p:nvSpPr>
        <p:spPr/>
        <p:txBody>
          <a:bodyPr/>
          <a:lstStyle>
            <a:lvl1pPr>
              <a:defRPr sz="1600"/>
            </a:lvl1pPr>
          </a:lstStyle>
          <a:p>
            <a:r>
              <a:rPr lang="en-US"/>
              <a:t>Introduction to AI</a:t>
            </a:r>
          </a:p>
        </p:txBody>
      </p:sp>
      <p:sp>
        <p:nvSpPr>
          <p:cNvPr id="6" name="Slide Number Placeholder 5"/>
          <p:cNvSpPr>
            <a:spLocks noGrp="1"/>
          </p:cNvSpPr>
          <p:nvPr>
            <p:ph type="sldNum" sz="quarter" idx="12"/>
          </p:nvPr>
        </p:nvSpPr>
        <p:spPr/>
        <p:txBody>
          <a:bodyPr/>
          <a:lstStyle>
            <a:lvl1pPr>
              <a:defRPr sz="1600"/>
            </a:lvl1pPr>
          </a:lstStyle>
          <a:p>
            <a:fld id="{B7884E68-CE57-44C0-BE0F-84C629DF22D5}" type="slidenum">
              <a:rPr lang="en-US" smtClean="0"/>
              <a:t>‹#›</a:t>
            </a:fld>
            <a:endParaRPr lang="en-US"/>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3600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304800" y="286605"/>
            <a:ext cx="11582400" cy="703996"/>
          </a:xfrm>
        </p:spPr>
        <p:txBody>
          <a:bodyPr/>
          <a:lstStyle>
            <a:lvl1pPr>
              <a:defRPr>
                <a:solidFill>
                  <a:schemeClr val="accent6">
                    <a:lumMod val="50000"/>
                  </a:schemeClr>
                </a:solidFill>
              </a:defRPr>
            </a:lvl1pPr>
          </a:lstStyle>
          <a:p>
            <a:r>
              <a:rPr lang="en-US"/>
              <a:t>Click to edit Master title style</a:t>
            </a:r>
            <a:endParaRPr lang="en-US" dirty="0"/>
          </a:p>
        </p:txBody>
      </p:sp>
      <p:sp>
        <p:nvSpPr>
          <p:cNvPr id="3" name="Content Placeholder 2"/>
          <p:cNvSpPr>
            <a:spLocks noGrp="1"/>
          </p:cNvSpPr>
          <p:nvPr>
            <p:ph sz="half" idx="1"/>
          </p:nvPr>
        </p:nvSpPr>
        <p:spPr>
          <a:xfrm>
            <a:off x="304800" y="1193800"/>
            <a:ext cx="5689600" cy="5080000"/>
          </a:xfrm>
        </p:spPr>
        <p:txBody>
          <a:bodyPr/>
          <a:lstStyle>
            <a:lvl1pPr>
              <a:defRPr sz="3200">
                <a:solidFill>
                  <a:schemeClr val="tx1"/>
                </a:solidFill>
              </a:defRPr>
            </a:lvl1pPr>
            <a:lvl2pPr>
              <a:defRPr sz="2667">
                <a:solidFill>
                  <a:schemeClr val="tx1"/>
                </a:solidFill>
              </a:defRPr>
            </a:lvl2pPr>
            <a:lvl3pPr>
              <a:defRPr sz="2400">
                <a:solidFill>
                  <a:schemeClr val="tx1"/>
                </a:solidFill>
              </a:defRPr>
            </a:lvl3pPr>
            <a:lvl4pPr>
              <a:defRPr sz="2133">
                <a:solidFill>
                  <a:schemeClr val="tx1"/>
                </a:solidFill>
              </a:defRPr>
            </a:lvl4pPr>
            <a:lvl5pPr>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6000" y="1193800"/>
            <a:ext cx="5791200" cy="5080000"/>
          </a:xfrm>
        </p:spPr>
        <p:txBody>
          <a:bodyPr/>
          <a:lstStyle>
            <a:lvl1pPr>
              <a:defRPr sz="3200">
                <a:solidFill>
                  <a:schemeClr val="tx1"/>
                </a:solidFill>
              </a:defRPr>
            </a:lvl1pPr>
            <a:lvl2pPr>
              <a:defRPr sz="2667">
                <a:solidFill>
                  <a:schemeClr val="tx1"/>
                </a:solidFill>
              </a:defRPr>
            </a:lvl2pPr>
            <a:lvl3pPr>
              <a:defRPr sz="2400">
                <a:solidFill>
                  <a:schemeClr val="tx1"/>
                </a:solidFill>
              </a:defRPr>
            </a:lvl3pPr>
            <a:lvl4pPr>
              <a:defRPr sz="2133">
                <a:solidFill>
                  <a:schemeClr val="tx1"/>
                </a:solidFill>
              </a:defRPr>
            </a:lvl4pPr>
            <a:lvl5pPr>
              <a:defRPr sz="2133">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533230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304800" y="279400"/>
            <a:ext cx="11582400" cy="7112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4800" y="1201995"/>
            <a:ext cx="5683795" cy="736283"/>
          </a:xfrm>
        </p:spPr>
        <p:txBody>
          <a:bodyPr lIns="91440" rIns="91440" anchor="ctr">
            <a:normAutofit/>
          </a:bodyPr>
          <a:lstStyle>
            <a:lvl1pPr marL="0" indent="0">
              <a:buNone/>
              <a:defRPr sz="2000" b="0" cap="all" baseline="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p:cNvSpPr>
            <a:spLocks noGrp="1"/>
          </p:cNvSpPr>
          <p:nvPr>
            <p:ph sz="half" idx="2"/>
          </p:nvPr>
        </p:nvSpPr>
        <p:spPr>
          <a:xfrm>
            <a:off x="310605" y="2094962"/>
            <a:ext cx="5683795" cy="41788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7601" y="1201995"/>
            <a:ext cx="5651863" cy="736283"/>
          </a:xfrm>
        </p:spPr>
        <p:txBody>
          <a:bodyPr lIns="91440" rIns="91440" anchor="ctr">
            <a:normAutofit/>
          </a:bodyPr>
          <a:lstStyle>
            <a:lvl1pPr marL="0" indent="0">
              <a:buNone/>
              <a:defRPr sz="2000" b="0" cap="all" baseline="0">
                <a:solidFill>
                  <a:schemeClr val="tx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p:cNvSpPr>
            <a:spLocks noGrp="1"/>
          </p:cNvSpPr>
          <p:nvPr>
            <p:ph sz="quarter" idx="4"/>
          </p:nvPr>
        </p:nvSpPr>
        <p:spPr>
          <a:xfrm>
            <a:off x="6197601" y="2133907"/>
            <a:ext cx="5651863" cy="413989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66A3C1-74AD-497E-9180-517238F947C0}" type="datetime1">
              <a:rPr lang="en-US" smtClean="0"/>
              <a:t>10/31/2022</a:t>
            </a:fld>
            <a:endParaRPr lang="en-US"/>
          </a:p>
        </p:txBody>
      </p:sp>
      <p:sp>
        <p:nvSpPr>
          <p:cNvPr id="8" name="Footer Placeholder 7"/>
          <p:cNvSpPr>
            <a:spLocks noGrp="1"/>
          </p:cNvSpPr>
          <p:nvPr>
            <p:ph type="ftr" sz="quarter" idx="11"/>
          </p:nvPr>
        </p:nvSpPr>
        <p:spPr/>
        <p:txBody>
          <a:bodyPr/>
          <a:lstStyle/>
          <a:p>
            <a:r>
              <a:rPr lang="en-US"/>
              <a:t>Introduction to AI</a:t>
            </a:r>
          </a:p>
        </p:txBody>
      </p:sp>
      <p:sp>
        <p:nvSpPr>
          <p:cNvPr id="9" name="Slide Number Placeholder 8"/>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578388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lumMod val="50000"/>
                  </a:schemeClr>
                </a:solidFill>
                <a:latin typeface="Corbel" panose="020B0503020204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CCF339-CA3F-4797-B5DD-9B760E9ED73C}" type="datetime1">
              <a:rPr lang="en-US" smtClean="0"/>
              <a:t>10/31/2022</a:t>
            </a:fld>
            <a:endParaRPr lang="en-US"/>
          </a:p>
        </p:txBody>
      </p:sp>
      <p:sp>
        <p:nvSpPr>
          <p:cNvPr id="4" name="Footer Placeholder 3"/>
          <p:cNvSpPr>
            <a:spLocks noGrp="1"/>
          </p:cNvSpPr>
          <p:nvPr>
            <p:ph type="ftr" sz="quarter" idx="11"/>
          </p:nvPr>
        </p:nvSpPr>
        <p:spPr/>
        <p:txBody>
          <a:bodyPr/>
          <a:lstStyle/>
          <a:p>
            <a:r>
              <a:rPr lang="en-US"/>
              <a:t>Introduction to AI</a:t>
            </a:r>
          </a:p>
        </p:txBody>
      </p:sp>
      <p:sp>
        <p:nvSpPr>
          <p:cNvPr id="5" name="Slide Number Placeholder 4"/>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1151660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2CB2800-60D9-4AB9-9A71-74C6099B9541}" type="datetime1">
              <a:rPr lang="en-US" smtClean="0"/>
              <a:t>10/31/2022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Introduction to AI</a:t>
            </a:r>
          </a:p>
        </p:txBody>
      </p:sp>
      <p:sp>
        <p:nvSpPr>
          <p:cNvPr id="9" name="Slide Number Placeholder 8"/>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1993320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8"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1"/>
            <a:ext cx="3200400" cy="3379124"/>
          </a:xfrm>
        </p:spPr>
        <p:txBody>
          <a:bodyPr lIns="91440" rIns="91440">
            <a:normAutofit/>
          </a:bodyPr>
          <a:lstStyle>
            <a:lvl1pPr marL="0" indent="0">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a:xfrm>
            <a:off x="465513" y="6459786"/>
            <a:ext cx="2618511" cy="365125"/>
          </a:xfrm>
        </p:spPr>
        <p:txBody>
          <a:bodyPr/>
          <a:lstStyle>
            <a:lvl1pPr algn="l">
              <a:defRPr/>
            </a:lvl1pPr>
          </a:lstStyle>
          <a:p>
            <a:fld id="{E3C5515D-F0CA-4336-AB69-5FBBE30F6F7B}" type="datetime1">
              <a:rPr lang="en-US" smtClean="0"/>
              <a:t>10/31/2022</a:t>
            </a:fld>
            <a:endParaRPr lang="en-US"/>
          </a:p>
        </p:txBody>
      </p:sp>
      <p:sp>
        <p:nvSpPr>
          <p:cNvPr id="6" name="Footer Placeholder 5"/>
          <p:cNvSpPr>
            <a:spLocks noGrp="1"/>
          </p:cNvSpPr>
          <p:nvPr>
            <p:ph type="ftr" sz="quarter" idx="11"/>
          </p:nvPr>
        </p:nvSpPr>
        <p:spPr>
          <a:xfrm>
            <a:off x="4800600" y="6459786"/>
            <a:ext cx="4648200" cy="365125"/>
          </a:xfrm>
        </p:spPr>
        <p:txBody>
          <a:bodyPr/>
          <a:lstStyle>
            <a:lvl1pPr algn="l">
              <a:defRPr>
                <a:solidFill>
                  <a:schemeClr val="tx2"/>
                </a:solidFill>
              </a:defRPr>
            </a:lvl1pPr>
          </a:lstStyle>
          <a:p>
            <a:r>
              <a:rPr lang="en-US"/>
              <a:t>Introduction to AI</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7884E68-CE57-44C0-BE0F-84C629DF22D5}" type="slidenum">
              <a:rPr lang="en-US" smtClean="0"/>
              <a:t>‹#›</a:t>
            </a:fld>
            <a:endParaRPr lang="en-US"/>
          </a:p>
        </p:txBody>
      </p:sp>
    </p:spTree>
    <p:extLst>
      <p:ext uri="{BB962C8B-B14F-4D97-AF65-F5344CB8AC3E}">
        <p14:creationId xmlns:p14="http://schemas.microsoft.com/office/powerpoint/2010/main" val="1367558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7" y="1"/>
            <a:ext cx="12191985" cy="4915076"/>
          </a:xfrm>
          <a:solidFill>
            <a:schemeClr val="bg2">
              <a:lumMod val="90000"/>
            </a:schemeClr>
          </a:solidFill>
        </p:spPr>
        <p:txBody>
          <a:bodyPr lIns="457200" tIns="457200"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F4AD8B3-4546-4AE0-99C7-97AAAD9EA671}"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a:t>
            </a:fld>
            <a:endParaRPr lang="en-US"/>
          </a:p>
        </p:txBody>
      </p:sp>
    </p:spTree>
    <p:extLst>
      <p:ext uri="{BB962C8B-B14F-4D97-AF65-F5344CB8AC3E}">
        <p14:creationId xmlns:p14="http://schemas.microsoft.com/office/powerpoint/2010/main" val="4113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7" y="6334317"/>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304800" y="286605"/>
            <a:ext cx="11582400" cy="70399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304800" y="1210736"/>
            <a:ext cx="11582400" cy="5021979"/>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04801" y="6442483"/>
            <a:ext cx="2472271" cy="365125"/>
          </a:xfrm>
          <a:prstGeom prst="rect">
            <a:avLst/>
          </a:prstGeom>
        </p:spPr>
        <p:txBody>
          <a:bodyPr vert="horz" lIns="91440" tIns="45720" rIns="91440" bIns="45720" rtlCol="0" anchor="ctr"/>
          <a:lstStyle>
            <a:lvl1pPr algn="l">
              <a:defRPr sz="1333">
                <a:solidFill>
                  <a:schemeClr val="bg1"/>
                </a:solidFill>
              </a:defRPr>
            </a:lvl1pPr>
          </a:lstStyle>
          <a:p>
            <a:fld id="{12122F23-AE98-457F-8C57-F46191E6F23C}" type="datetime1">
              <a:rPr lang="en-US" smtClean="0"/>
              <a:t>10/31/2022</a:t>
            </a:fld>
            <a:endParaRPr lang="en-US" dirty="0"/>
          </a:p>
        </p:txBody>
      </p:sp>
      <p:sp>
        <p:nvSpPr>
          <p:cNvPr id="5" name="Footer Placeholder 4"/>
          <p:cNvSpPr>
            <a:spLocks noGrp="1"/>
          </p:cNvSpPr>
          <p:nvPr>
            <p:ph type="ftr" sz="quarter" idx="3"/>
          </p:nvPr>
        </p:nvSpPr>
        <p:spPr>
          <a:xfrm>
            <a:off x="3686186" y="6459786"/>
            <a:ext cx="4822804" cy="365125"/>
          </a:xfrm>
          <a:prstGeom prst="rect">
            <a:avLst/>
          </a:prstGeom>
        </p:spPr>
        <p:txBody>
          <a:bodyPr vert="horz" lIns="91440" tIns="45720" rIns="91440" bIns="45720" rtlCol="0" anchor="ctr"/>
          <a:lstStyle>
            <a:lvl1pPr algn="ctr">
              <a:defRPr sz="1333" cap="all" baseline="0">
                <a:solidFill>
                  <a:schemeClr val="bg1"/>
                </a:solidFill>
              </a:defRPr>
            </a:lvl1pPr>
          </a:lstStyle>
          <a:p>
            <a:r>
              <a:rPr lang="en-US"/>
              <a:t>Introduction to AI</a:t>
            </a:r>
          </a:p>
        </p:txBody>
      </p:sp>
      <p:sp>
        <p:nvSpPr>
          <p:cNvPr id="6" name="Slide Number Placeholder 5"/>
          <p:cNvSpPr>
            <a:spLocks noGrp="1"/>
          </p:cNvSpPr>
          <p:nvPr>
            <p:ph type="sldNum" sz="quarter" idx="4"/>
          </p:nvPr>
        </p:nvSpPr>
        <p:spPr>
          <a:xfrm>
            <a:off x="10575176" y="6448468"/>
            <a:ext cx="1312025" cy="365125"/>
          </a:xfrm>
          <a:prstGeom prst="rect">
            <a:avLst/>
          </a:prstGeom>
        </p:spPr>
        <p:txBody>
          <a:bodyPr vert="horz" lIns="91440" tIns="45720" rIns="91440" bIns="45720" rtlCol="0" anchor="ctr"/>
          <a:lstStyle>
            <a:lvl1pPr algn="r">
              <a:defRPr sz="1333">
                <a:solidFill>
                  <a:schemeClr val="bg1"/>
                </a:solidFill>
              </a:defRPr>
            </a:lvl1pPr>
          </a:lstStyle>
          <a:p>
            <a:fld id="{B7884E68-CE57-44C0-BE0F-84C629DF22D5}" type="slidenum">
              <a:rPr lang="en-US" smtClean="0"/>
              <a:t>‹#›</a:t>
            </a:fld>
            <a:endParaRPr lang="en-US"/>
          </a:p>
        </p:txBody>
      </p:sp>
      <p:cxnSp>
        <p:nvCxnSpPr>
          <p:cNvPr id="10" name="Straight Connector 9"/>
          <p:cNvCxnSpPr/>
          <p:nvPr/>
        </p:nvCxnSpPr>
        <p:spPr>
          <a:xfrm>
            <a:off x="304800" y="1092200"/>
            <a:ext cx="11582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18298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377" rtl="0" eaLnBrk="1" latinLnBrk="0" hangingPunct="1">
        <a:lnSpc>
          <a:spcPct val="85000"/>
        </a:lnSpc>
        <a:spcBef>
          <a:spcPct val="0"/>
        </a:spcBef>
        <a:buNone/>
        <a:defRPr sz="4800" kern="1200" spc="-51" baseline="0">
          <a:solidFill>
            <a:schemeClr val="accent6">
              <a:lumMod val="50000"/>
            </a:schemeClr>
          </a:solidFill>
          <a:latin typeface="+mj-lt"/>
          <a:ea typeface="+mj-ea"/>
          <a:cs typeface="+mj-cs"/>
        </a:defRPr>
      </a:lvl1pPr>
    </p:titleStyle>
    <p:body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goxCjGPQH7U" TargetMode="External"/><Relationship Id="rId7" Type="http://schemas.openxmlformats.org/officeDocument/2006/relationships/hyperlink" Target="https://www.youtube.com/watch?v=Rdm2ggtFvmQ" TargetMode="External"/><Relationship Id="rId2" Type="http://schemas.openxmlformats.org/officeDocument/2006/relationships/notesSlide" Target="../notesSlides/notesSlide102.xml"/><Relationship Id="rId1" Type="http://schemas.openxmlformats.org/officeDocument/2006/relationships/slideLayout" Target="../slideLayouts/slideLayout4.xml"/><Relationship Id="rId6" Type="http://schemas.openxmlformats.org/officeDocument/2006/relationships/hyperlink" Target="https://www.youtube.com/watch?v=3gi6Ohnp9x8" TargetMode="External"/><Relationship Id="rId5" Type="http://schemas.openxmlformats.org/officeDocument/2006/relationships/image" Target="../media/image129.png"/><Relationship Id="rId4" Type="http://schemas.openxmlformats.org/officeDocument/2006/relationships/image" Target="../media/image128.png"/></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3.xml"/><Relationship Id="rId1" Type="http://schemas.openxmlformats.org/officeDocument/2006/relationships/slideLayout" Target="../slideLayouts/slideLayout4.xml"/><Relationship Id="rId4" Type="http://schemas.openxmlformats.org/officeDocument/2006/relationships/image" Target="../media/image131.png"/></Relationships>
</file>

<file path=ppt/slides/_rels/slide10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5.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6.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09.xml"/><Relationship Id="rId1" Type="http://schemas.openxmlformats.org/officeDocument/2006/relationships/slideLayout" Target="../slideLayouts/slideLayout4.xml"/><Relationship Id="rId5" Type="http://schemas.openxmlformats.org/officeDocument/2006/relationships/image" Target="../media/image137.png"/><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0.xml"/><Relationship Id="rId1" Type="http://schemas.openxmlformats.org/officeDocument/2006/relationships/slideLayout" Target="../slideLayouts/slideLayout4.xml"/><Relationship Id="rId5" Type="http://schemas.openxmlformats.org/officeDocument/2006/relationships/image" Target="../media/image138.png"/><Relationship Id="rId4" Type="http://schemas.openxmlformats.org/officeDocument/2006/relationships/image" Target="../media/image134.png"/></Relationships>
</file>

<file path=ppt/slides/_rels/slide11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1.xml"/><Relationship Id="rId1" Type="http://schemas.openxmlformats.org/officeDocument/2006/relationships/slideLayout" Target="../slideLayouts/slideLayout4.xml"/><Relationship Id="rId5" Type="http://schemas.openxmlformats.org/officeDocument/2006/relationships/image" Target="../media/image139.png"/><Relationship Id="rId4" Type="http://schemas.openxmlformats.org/officeDocument/2006/relationships/image" Target="../media/image134.png"/></Relationships>
</file>

<file path=ppt/slides/_rels/slide1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2.xml"/><Relationship Id="rId1" Type="http://schemas.openxmlformats.org/officeDocument/2006/relationships/slideLayout" Target="../slideLayouts/slideLayout4.xml"/><Relationship Id="rId5" Type="http://schemas.openxmlformats.org/officeDocument/2006/relationships/image" Target="../media/image140.png"/><Relationship Id="rId4" Type="http://schemas.openxmlformats.org/officeDocument/2006/relationships/image" Target="../media/image134.png"/></Relationships>
</file>

<file path=ppt/slides/_rels/slide11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3.xml"/><Relationship Id="rId1" Type="http://schemas.openxmlformats.org/officeDocument/2006/relationships/slideLayout" Target="../slideLayouts/slideLayout4.xml"/><Relationship Id="rId5" Type="http://schemas.openxmlformats.org/officeDocument/2006/relationships/image" Target="../media/image141.png"/><Relationship Id="rId4" Type="http://schemas.openxmlformats.org/officeDocument/2006/relationships/image" Target="../media/image134.png"/></Relationships>
</file>

<file path=ppt/slides/_rels/slide11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4.xml"/><Relationship Id="rId1" Type="http://schemas.openxmlformats.org/officeDocument/2006/relationships/slideLayout" Target="../slideLayouts/slideLayout4.xml"/><Relationship Id="rId4" Type="http://schemas.openxmlformats.org/officeDocument/2006/relationships/image" Target="../media/image134.png"/></Relationships>
</file>

<file path=ppt/slides/_rels/slide1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image" Target="../media/image142.png"/></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144.wmf"/><Relationship Id="rId5" Type="http://schemas.openxmlformats.org/officeDocument/2006/relationships/oleObject" Target="../embeddings/oleObject48.bin"/><Relationship Id="rId4" Type="http://schemas.openxmlformats.org/officeDocument/2006/relationships/image" Target="../media/image143.wmf"/></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4.xml"/><Relationship Id="rId1" Type="http://schemas.openxmlformats.org/officeDocument/2006/relationships/vmlDrawing" Target="../drawings/vmlDrawing24.vml"/><Relationship Id="rId4" Type="http://schemas.openxmlformats.org/officeDocument/2006/relationships/image" Target="../media/image144.wmf"/></Relationships>
</file>

<file path=ppt/slides/_rels/slide11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4.xml"/><Relationship Id="rId1" Type="http://schemas.openxmlformats.org/officeDocument/2006/relationships/vmlDrawing" Target="../drawings/vmlDrawing25.vml"/><Relationship Id="rId6" Type="http://schemas.openxmlformats.org/officeDocument/2006/relationships/image" Target="../media/image145.wmf"/><Relationship Id="rId5" Type="http://schemas.openxmlformats.org/officeDocument/2006/relationships/oleObject" Target="../embeddings/oleObject51.bin"/><Relationship Id="rId4" Type="http://schemas.openxmlformats.org/officeDocument/2006/relationships/image" Target="../media/image144.wm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4.xml"/><Relationship Id="rId1" Type="http://schemas.openxmlformats.org/officeDocument/2006/relationships/vmlDrawing" Target="../drawings/vmlDrawing26.vml"/><Relationship Id="rId6" Type="http://schemas.openxmlformats.org/officeDocument/2006/relationships/image" Target="../media/image146.wmf"/><Relationship Id="rId5" Type="http://schemas.openxmlformats.org/officeDocument/2006/relationships/oleObject" Target="../embeddings/oleObject53.bin"/><Relationship Id="rId4" Type="http://schemas.openxmlformats.org/officeDocument/2006/relationships/image" Target="../media/image144.wmf"/></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46.wmf"/><Relationship Id="rId5" Type="http://schemas.openxmlformats.org/officeDocument/2006/relationships/oleObject" Target="../embeddings/oleObject55.bin"/><Relationship Id="rId4" Type="http://schemas.openxmlformats.org/officeDocument/2006/relationships/image" Target="../media/image144.wmf"/></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4.xml"/><Relationship Id="rId1" Type="http://schemas.openxmlformats.org/officeDocument/2006/relationships/vmlDrawing" Target="../drawings/vmlDrawing28.vml"/><Relationship Id="rId6" Type="http://schemas.openxmlformats.org/officeDocument/2006/relationships/image" Target="../media/image148.wmf"/><Relationship Id="rId5" Type="http://schemas.openxmlformats.org/officeDocument/2006/relationships/oleObject" Target="../embeddings/oleObject57.bin"/><Relationship Id="rId4" Type="http://schemas.openxmlformats.org/officeDocument/2006/relationships/image" Target="../media/image147.wmf"/></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18.xml"/><Relationship Id="rId1" Type="http://schemas.openxmlformats.org/officeDocument/2006/relationships/slideLayout" Target="../slideLayouts/slideLayout4.xml"/><Relationship Id="rId5" Type="http://schemas.openxmlformats.org/officeDocument/2006/relationships/hyperlink" Target="https://youtu.be/-g0iJjnO2_w?t=5656" TargetMode="External"/><Relationship Id="rId4" Type="http://schemas.openxmlformats.org/officeDocument/2006/relationships/hyperlink" Target="nim"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hyperlink" Target="https://cs50.harvard.edu/ai/2020/" TargetMode="External"/><Relationship Id="rId7" Type="http://schemas.openxmlformats.org/officeDocument/2006/relationships/hyperlink" Target="https://people.revoledu.com/kardi/tutorial/ReinforcementLearning/Q-Learning-Example.htm"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hyperlink" Target="https://www.youtube.com/watch?v=ny1iZ5A8ilA" TargetMode="External"/><Relationship Id="rId5" Type="http://schemas.openxmlformats.org/officeDocument/2006/relationships/hyperlink" Target="https://www.youtube.com/watch?v=_YPScrckx28" TargetMode="External"/><Relationship Id="rId4" Type="http://schemas.openxmlformats.org/officeDocument/2006/relationships/hyperlink" Target="https://www.youtube.com/watch?v=efR1C6Cvhm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1.png"/><Relationship Id="rId12" Type="http://schemas.openxmlformats.org/officeDocument/2006/relationships/image" Target="../media/image18.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0.wmf"/><Relationship Id="rId11" Type="http://schemas.openxmlformats.org/officeDocument/2006/relationships/oleObject" Target="../embeddings/oleObject1.bin"/><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notesSlide" Target="../notesSlides/notesSlide22.xml"/><Relationship Id="rId9" Type="http://schemas.openxmlformats.org/officeDocument/2006/relationships/image" Target="../media/image23.png"/><Relationship Id="rId1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hyperlink" Target="https://martin-thoma.com/k-nearest-neighbor-classification-interactive-example/"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3.wmf"/><Relationship Id="rId4" Type="http://schemas.openxmlformats.org/officeDocument/2006/relationships/oleObject" Target="../embeddings/oleObject2.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5.png"/><Relationship Id="rId5" Type="http://schemas.openxmlformats.org/officeDocument/2006/relationships/image" Target="../media/image44.wmf"/><Relationship Id="rId4" Type="http://schemas.openxmlformats.org/officeDocument/2006/relationships/oleObject" Target="../embeddings/oleObject3.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5" Type="http://schemas.openxmlformats.org/officeDocument/2006/relationships/image" Target="../media/image46.wmf"/><Relationship Id="rId4" Type="http://schemas.openxmlformats.org/officeDocument/2006/relationships/oleObject" Target="../embeddings/oleObject4.bin"/></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52.wmf"/><Relationship Id="rId4"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image" Target="../media/image56.wmf"/><Relationship Id="rId4" Type="http://schemas.openxmlformats.org/officeDocument/2006/relationships/oleObject" Target="../embeddings/oleObject7.bin"/></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57.wmf"/><Relationship Id="rId4" Type="http://schemas.openxmlformats.org/officeDocument/2006/relationships/oleObject" Target="../embeddings/oleObject8.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58.wmf"/><Relationship Id="rId4" Type="http://schemas.openxmlformats.org/officeDocument/2006/relationships/oleObject" Target="../embeddings/oleObject9.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50.xml"/><Relationship Id="rId7" Type="http://schemas.openxmlformats.org/officeDocument/2006/relationships/image" Target="../media/image60.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11.bin"/><Relationship Id="rId5" Type="http://schemas.openxmlformats.org/officeDocument/2006/relationships/image" Target="../media/image59.wmf"/><Relationship Id="rId4" Type="http://schemas.openxmlformats.org/officeDocument/2006/relationships/oleObject" Target="../embeddings/oleObject10.bin"/><Relationship Id="rId9" Type="http://schemas.openxmlformats.org/officeDocument/2006/relationships/image" Target="../media/image61.w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62.wmf"/><Relationship Id="rId4" Type="http://schemas.openxmlformats.org/officeDocument/2006/relationships/oleObject" Target="../embeddings/oleObject13.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67.wmf"/><Relationship Id="rId3" Type="http://schemas.openxmlformats.org/officeDocument/2006/relationships/notesSlide" Target="../notesSlides/notesSlide52.xml"/><Relationship Id="rId7" Type="http://schemas.openxmlformats.org/officeDocument/2006/relationships/image" Target="../media/image64.wmf"/><Relationship Id="rId12" Type="http://schemas.openxmlformats.org/officeDocument/2006/relationships/oleObject" Target="../embeddings/oleObject18.bin"/><Relationship Id="rId17" Type="http://schemas.openxmlformats.org/officeDocument/2006/relationships/image" Target="../media/image69.wmf"/><Relationship Id="rId2" Type="http://schemas.openxmlformats.org/officeDocument/2006/relationships/slideLayout" Target="../slideLayouts/slideLayout4.xml"/><Relationship Id="rId16" Type="http://schemas.openxmlformats.org/officeDocument/2006/relationships/oleObject" Target="../embeddings/oleObject20.bin"/><Relationship Id="rId1" Type="http://schemas.openxmlformats.org/officeDocument/2006/relationships/vmlDrawing" Target="../drawings/vmlDrawing11.vml"/><Relationship Id="rId6" Type="http://schemas.openxmlformats.org/officeDocument/2006/relationships/oleObject" Target="../embeddings/oleObject15.bin"/><Relationship Id="rId11" Type="http://schemas.openxmlformats.org/officeDocument/2006/relationships/image" Target="../media/image66.wmf"/><Relationship Id="rId5" Type="http://schemas.openxmlformats.org/officeDocument/2006/relationships/image" Target="../media/image63.wmf"/><Relationship Id="rId15" Type="http://schemas.openxmlformats.org/officeDocument/2006/relationships/image" Target="../media/image68.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65.wmf"/><Relationship Id="rId14" Type="http://schemas.openxmlformats.org/officeDocument/2006/relationships/oleObject" Target="../embeddings/oleObject19.bin"/></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71.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22.bin"/><Relationship Id="rId5" Type="http://schemas.openxmlformats.org/officeDocument/2006/relationships/image" Target="../media/image70.wmf"/><Relationship Id="rId4" Type="http://schemas.openxmlformats.org/officeDocument/2006/relationships/oleObject" Target="../embeddings/oleObject21.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76.wmf"/><Relationship Id="rId3" Type="http://schemas.openxmlformats.org/officeDocument/2006/relationships/notesSlide" Target="../notesSlides/notesSlide54.xml"/><Relationship Id="rId7" Type="http://schemas.openxmlformats.org/officeDocument/2006/relationships/image" Target="../media/image73.wmf"/><Relationship Id="rId12" Type="http://schemas.openxmlformats.org/officeDocument/2006/relationships/oleObject" Target="../embeddings/oleObject27.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24.bin"/><Relationship Id="rId11" Type="http://schemas.openxmlformats.org/officeDocument/2006/relationships/image" Target="../media/image75.wmf"/><Relationship Id="rId5" Type="http://schemas.openxmlformats.org/officeDocument/2006/relationships/image" Target="../media/image72.wmf"/><Relationship Id="rId15" Type="http://schemas.openxmlformats.org/officeDocument/2006/relationships/image" Target="../media/image77.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74.wmf"/><Relationship Id="rId14" Type="http://schemas.openxmlformats.org/officeDocument/2006/relationships/oleObject" Target="../embeddings/oleObject28.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55.xml"/><Relationship Id="rId7" Type="http://schemas.openxmlformats.org/officeDocument/2006/relationships/image" Target="../media/image79.wmf"/><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oleObject" Target="../embeddings/oleObject30.bin"/><Relationship Id="rId5" Type="http://schemas.openxmlformats.org/officeDocument/2006/relationships/image" Target="../media/image78.wmf"/><Relationship Id="rId4" Type="http://schemas.openxmlformats.org/officeDocument/2006/relationships/oleObject" Target="../embeddings/oleObject29.bin"/><Relationship Id="rId9" Type="http://schemas.openxmlformats.org/officeDocument/2006/relationships/image" Target="../media/image80.wmf"/></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82.wmf"/><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oleObject" Target="../embeddings/oleObject33.bin"/><Relationship Id="rId5" Type="http://schemas.openxmlformats.org/officeDocument/2006/relationships/image" Target="../media/image81.wmf"/><Relationship Id="rId4" Type="http://schemas.openxmlformats.org/officeDocument/2006/relationships/oleObject" Target="../embeddings/oleObject32.bin"/></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90.w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oleObject" Target="../embeddings/oleObject35.bin"/><Relationship Id="rId5" Type="http://schemas.openxmlformats.org/officeDocument/2006/relationships/image" Target="../media/image89.wmf"/><Relationship Id="rId4" Type="http://schemas.openxmlformats.org/officeDocument/2006/relationships/oleObject" Target="../embeddings/oleObject34.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notesSlide" Target="../notesSlides/notesSlide62.xml"/><Relationship Id="rId7" Type="http://schemas.openxmlformats.org/officeDocument/2006/relationships/image" Target="../media/image92.wmf"/><Relationship Id="rId2" Type="http://schemas.openxmlformats.org/officeDocument/2006/relationships/slideLayout" Target="../slideLayouts/slideLayout4.xml"/><Relationship Id="rId1" Type="http://schemas.openxmlformats.org/officeDocument/2006/relationships/vmlDrawing" Target="../drawings/vmlDrawing17.vml"/><Relationship Id="rId6" Type="http://schemas.openxmlformats.org/officeDocument/2006/relationships/oleObject" Target="../embeddings/oleObject37.bin"/><Relationship Id="rId5" Type="http://schemas.openxmlformats.org/officeDocument/2006/relationships/image" Target="../media/image91.wmf"/><Relationship Id="rId4" Type="http://schemas.openxmlformats.org/officeDocument/2006/relationships/oleObject" Target="../embeddings/oleObject36.bin"/><Relationship Id="rId9" Type="http://schemas.openxmlformats.org/officeDocument/2006/relationships/image" Target="../media/image93.w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vmlDrawing" Target="../drawings/vmlDrawing18.vml"/><Relationship Id="rId5" Type="http://schemas.openxmlformats.org/officeDocument/2006/relationships/image" Target="../media/image94.wmf"/><Relationship Id="rId4" Type="http://schemas.openxmlformats.org/officeDocument/2006/relationships/oleObject" Target="../embeddings/oleObject39.bin"/></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67.xml"/><Relationship Id="rId7" Type="http://schemas.openxmlformats.org/officeDocument/2006/relationships/image" Target="../media/image98.w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oleObject" Target="../embeddings/oleObject41.bin"/><Relationship Id="rId11" Type="http://schemas.openxmlformats.org/officeDocument/2006/relationships/image" Target="../media/image100.wmf"/><Relationship Id="rId5" Type="http://schemas.openxmlformats.org/officeDocument/2006/relationships/image" Target="../media/image97.wmf"/><Relationship Id="rId10" Type="http://schemas.openxmlformats.org/officeDocument/2006/relationships/oleObject" Target="../embeddings/oleObject43.bin"/><Relationship Id="rId4" Type="http://schemas.openxmlformats.org/officeDocument/2006/relationships/oleObject" Target="../embeddings/oleObject40.bin"/><Relationship Id="rId9" Type="http://schemas.openxmlformats.org/officeDocument/2006/relationships/image" Target="../media/image99.w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04.jfif"/><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en.wikipedia.org/wiki/Harmonic_mean#Harmonic_mean_of_two_numbers" TargetMode="Externa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07.wmf"/><Relationship Id="rId4" Type="http://schemas.openxmlformats.org/officeDocument/2006/relationships/oleObject" Target="../embeddings/oleObject44.bin"/></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08.wmf"/><Relationship Id="rId4" Type="http://schemas.openxmlformats.org/officeDocument/2006/relationships/oleObject" Target="../embeddings/oleObject45.bin"/></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09.wmf"/><Relationship Id="rId4" Type="http://schemas.openxmlformats.org/officeDocument/2006/relationships/oleObject" Target="../embeddings/oleObject46.bin"/></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36C26A-2B4A-45ED-AC60-5F9C2BE245F9}" type="datetime1">
              <a:rPr lang="en-US" smtClean="0"/>
              <a:t>10/31/2022</a:t>
            </a:fld>
            <a:endParaRPr lang="en-US" dirty="0"/>
          </a:p>
        </p:txBody>
      </p:sp>
      <p:sp>
        <p:nvSpPr>
          <p:cNvPr id="4" name="Footer Placeholder 3"/>
          <p:cNvSpPr>
            <a:spLocks noGrp="1"/>
          </p:cNvSpPr>
          <p:nvPr>
            <p:ph type="ftr" sz="quarter" idx="11"/>
          </p:nvPr>
        </p:nvSpPr>
        <p:spPr/>
        <p:txBody>
          <a:bodyPr/>
          <a:lstStyle/>
          <a:p>
            <a:r>
              <a:rPr lang="en-US"/>
              <a:t>Introduction to AI</a:t>
            </a:r>
          </a:p>
        </p:txBody>
      </p:sp>
      <p:sp>
        <p:nvSpPr>
          <p:cNvPr id="5" name="Slide Number Placeholder 4"/>
          <p:cNvSpPr>
            <a:spLocks noGrp="1"/>
          </p:cNvSpPr>
          <p:nvPr>
            <p:ph type="sldNum" sz="quarter" idx="12"/>
          </p:nvPr>
        </p:nvSpPr>
        <p:spPr/>
        <p:txBody>
          <a:bodyPr/>
          <a:lstStyle/>
          <a:p>
            <a:fld id="{B7884E68-CE57-44C0-BE0F-84C629DF22D5}" type="slidenum">
              <a:rPr lang="en-US" smtClean="0"/>
              <a:t>1</a:t>
            </a:fld>
            <a:endParaRPr lang="en-US"/>
          </a:p>
        </p:txBody>
      </p:sp>
      <p:sp>
        <p:nvSpPr>
          <p:cNvPr id="2" name="Text Placeholder 1"/>
          <p:cNvSpPr>
            <a:spLocks noGrp="1"/>
          </p:cNvSpPr>
          <p:nvPr>
            <p:ph type="body" sz="quarter" idx="13"/>
          </p:nvPr>
        </p:nvSpPr>
        <p:spPr>
          <a:xfrm>
            <a:off x="0" y="4710903"/>
            <a:ext cx="12192000" cy="914400"/>
          </a:xfrm>
        </p:spPr>
        <p:txBody>
          <a:bodyPr anchor="ctr"/>
          <a:lstStyle/>
          <a:p>
            <a:pPr algn="ctr"/>
            <a:r>
              <a:rPr lang="en-US" dirty="0"/>
              <a:t>Machine Learning</a:t>
            </a:r>
          </a:p>
        </p:txBody>
      </p:sp>
    </p:spTree>
    <p:extLst>
      <p:ext uri="{BB962C8B-B14F-4D97-AF65-F5344CB8AC3E}">
        <p14:creationId xmlns:p14="http://schemas.microsoft.com/office/powerpoint/2010/main" val="203148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p:cNvSpPr>
            <a:spLocks noGrp="1"/>
          </p:cNvSpPr>
          <p:nvPr>
            <p:ph type="title"/>
          </p:nvPr>
        </p:nvSpPr>
        <p:spPr/>
        <p:txBody>
          <a:bodyPr>
            <a:normAutofit fontScale="90000"/>
          </a:bodyPr>
          <a:lstStyle/>
          <a:p>
            <a:r>
              <a:rPr lang="en-US" dirty="0"/>
              <a:t>Supervised Learning - Classification</a:t>
            </a:r>
          </a:p>
        </p:txBody>
      </p:sp>
      <p:sp>
        <p:nvSpPr>
          <p:cNvPr id="3" name="Content Placeholder 2"/>
          <p:cNvSpPr>
            <a:spLocks noGrp="1"/>
          </p:cNvSpPr>
          <p:nvPr>
            <p:ph idx="1"/>
          </p:nvPr>
        </p:nvSpPr>
        <p:spPr>
          <a:xfrm>
            <a:off x="304800" y="1228153"/>
            <a:ext cx="8736787" cy="5021979"/>
          </a:xfrm>
        </p:spPr>
        <p:txBody>
          <a:bodyPr>
            <a:normAutofit/>
          </a:bodyPr>
          <a:lstStyle/>
          <a:p>
            <a:r>
              <a:rPr lang="en-US" b="1" dirty="0"/>
              <a:t>Example:  Predicting Weather</a:t>
            </a:r>
          </a:p>
          <a:p>
            <a:pPr lvl="1"/>
            <a:r>
              <a:rPr lang="en-US" dirty="0"/>
              <a:t>Is it going to rain tomorrow or not?</a:t>
            </a:r>
          </a:p>
          <a:p>
            <a:pPr lvl="1"/>
            <a:r>
              <a:rPr lang="en-US" dirty="0"/>
              <a:t>Can you tell based on historical data?</a:t>
            </a:r>
          </a:p>
          <a:p>
            <a:pPr lvl="1"/>
            <a:r>
              <a:rPr lang="en-US" dirty="0"/>
              <a:t>Given </a:t>
            </a:r>
            <a:r>
              <a:rPr lang="en-US" dirty="0">
                <a:solidFill>
                  <a:srgbClr val="FF0000"/>
                </a:solidFill>
              </a:rPr>
              <a:t>labeled</a:t>
            </a:r>
            <a:r>
              <a:rPr lang="en-US" dirty="0"/>
              <a:t> data pairs of [temperature, humidity, ..] </a:t>
            </a:r>
            <a:r>
              <a:rPr lang="en-US" dirty="0">
                <a:sym typeface="Wingdings" panose="05000000000000000000" pitchFamily="2" charset="2"/>
              </a:rPr>
              <a:t>&lt;-&gt; rain or not</a:t>
            </a:r>
            <a:endParaRPr lang="en-US" dirty="0"/>
          </a:p>
          <a:p>
            <a:pPr lvl="1"/>
            <a:r>
              <a:rPr lang="en-US" dirty="0"/>
              <a:t>Can you come up with a Function/Model to predict the weather?</a:t>
            </a:r>
          </a:p>
          <a:p>
            <a:pPr lvl="2"/>
            <a:r>
              <a:rPr lang="en-US" dirty="0"/>
              <a:t>Predict = classify a certain day into raining or not raining</a:t>
            </a:r>
          </a:p>
          <a:p>
            <a:pPr lvl="1"/>
            <a:r>
              <a:rPr lang="en-US" dirty="0"/>
              <a:t>Question: how many classes are there in this example?</a:t>
            </a:r>
          </a:p>
          <a:p>
            <a:endParaRPr lang="en-US" dirty="0"/>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pPr/>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pPr/>
              <a:t>10</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8885" y="3956360"/>
            <a:ext cx="1895378" cy="139586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5810" y="1286866"/>
            <a:ext cx="2362810" cy="2362810"/>
          </a:xfrm>
          <a:prstGeom prst="rect">
            <a:avLst/>
          </a:prstGeom>
        </p:spPr>
      </p:pic>
    </p:spTree>
    <p:extLst>
      <p:ext uri="{BB962C8B-B14F-4D97-AF65-F5344CB8AC3E}">
        <p14:creationId xmlns:p14="http://schemas.microsoft.com/office/powerpoint/2010/main" val="3560764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Reinforcement Learning </a:t>
            </a:r>
          </a:p>
        </p:txBody>
      </p:sp>
      <p:sp>
        <p:nvSpPr>
          <p:cNvPr id="7" name="Text Placeholder 6"/>
          <p:cNvSpPr>
            <a:spLocks noGrp="1"/>
          </p:cNvSpPr>
          <p:nvPr>
            <p:ph type="body" idx="1"/>
          </p:nvPr>
        </p:nvSpPr>
        <p:spPr/>
        <p:txBody>
          <a:bodyPr/>
          <a:lstStyle/>
          <a:p>
            <a:r>
              <a:rPr lang="en-GB" dirty="0"/>
              <a:t>semi-supervised learning</a:t>
            </a:r>
            <a:endParaRPr lang="en-US" dirty="0"/>
          </a:p>
        </p:txBody>
      </p:sp>
      <p:sp>
        <p:nvSpPr>
          <p:cNvPr id="3" name="Date Placeholder 2"/>
          <p:cNvSpPr>
            <a:spLocks noGrp="1"/>
          </p:cNvSpPr>
          <p:nvPr>
            <p:ph type="dt" sz="half" idx="10"/>
          </p:nvPr>
        </p:nvSpPr>
        <p:spPr/>
        <p:txBody>
          <a:bodyPr/>
          <a:lstStyle/>
          <a:p>
            <a:fld id="{24CCF339-CA3F-4797-B5DD-9B760E9ED73C}" type="datetime1">
              <a:rPr lang="en-US" smtClean="0"/>
              <a:t>10/31/2022</a:t>
            </a:fld>
            <a:endParaRPr lang="en-US"/>
          </a:p>
        </p:txBody>
      </p:sp>
      <p:sp>
        <p:nvSpPr>
          <p:cNvPr id="4" name="Footer Placeholder 3"/>
          <p:cNvSpPr>
            <a:spLocks noGrp="1"/>
          </p:cNvSpPr>
          <p:nvPr>
            <p:ph type="ftr" sz="quarter" idx="11"/>
          </p:nvPr>
        </p:nvSpPr>
        <p:spPr/>
        <p:txBody>
          <a:bodyPr/>
          <a:lstStyle/>
          <a:p>
            <a:r>
              <a:rPr lang="en-US"/>
              <a:t>Introduction to AI</a:t>
            </a:r>
          </a:p>
        </p:txBody>
      </p:sp>
      <p:sp>
        <p:nvSpPr>
          <p:cNvPr id="5" name="Slide Number Placeholder 4"/>
          <p:cNvSpPr>
            <a:spLocks noGrp="1"/>
          </p:cNvSpPr>
          <p:nvPr>
            <p:ph type="sldNum" sz="quarter" idx="12"/>
          </p:nvPr>
        </p:nvSpPr>
        <p:spPr/>
        <p:txBody>
          <a:bodyPr/>
          <a:lstStyle/>
          <a:p>
            <a:fld id="{B7884E68-CE57-44C0-BE0F-84C629DF22D5}" type="slidenum">
              <a:rPr lang="en-US" smtClean="0"/>
              <a:t>100</a:t>
            </a:fld>
            <a:endParaRPr lang="en-US"/>
          </a:p>
        </p:txBody>
      </p:sp>
    </p:spTree>
    <p:extLst>
      <p:ext uri="{BB962C8B-B14F-4D97-AF65-F5344CB8AC3E}">
        <p14:creationId xmlns:p14="http://schemas.microsoft.com/office/powerpoint/2010/main" val="2065582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Reinforcement Learning </a:t>
            </a:r>
          </a:p>
        </p:txBody>
      </p:sp>
      <p:sp>
        <p:nvSpPr>
          <p:cNvPr id="3" name="Content Placeholder 2"/>
          <p:cNvSpPr>
            <a:spLocks noGrp="1"/>
          </p:cNvSpPr>
          <p:nvPr>
            <p:ph sz="half" idx="1"/>
          </p:nvPr>
        </p:nvSpPr>
        <p:spPr/>
        <p:txBody>
          <a:bodyPr>
            <a:normAutofit lnSpcReduction="10000"/>
          </a:bodyPr>
          <a:lstStyle/>
          <a:p>
            <a:r>
              <a:rPr lang="en-US" dirty="0"/>
              <a:t>Building an AI agent that learns from </a:t>
            </a:r>
            <a:r>
              <a:rPr lang="en-US" dirty="0">
                <a:solidFill>
                  <a:srgbClr val="FF0000"/>
                </a:solidFill>
              </a:rPr>
              <a:t>experience </a:t>
            </a:r>
          </a:p>
          <a:p>
            <a:pPr lvl="1"/>
            <a:r>
              <a:rPr lang="en-US" sz="2800" b="1" dirty="0"/>
              <a:t>Agent</a:t>
            </a:r>
            <a:r>
              <a:rPr lang="en-US" sz="2800" dirty="0"/>
              <a:t> can be physical (e.g., Robot) or a program</a:t>
            </a:r>
          </a:p>
          <a:p>
            <a:pPr lvl="1"/>
            <a:r>
              <a:rPr lang="en-US" sz="2800" dirty="0"/>
              <a:t>The agent is put in an </a:t>
            </a:r>
            <a:r>
              <a:rPr lang="en-US" sz="2800" b="1" dirty="0"/>
              <a:t>environment</a:t>
            </a:r>
            <a:r>
              <a:rPr lang="en-US" sz="2800" dirty="0"/>
              <a:t>, in which it learns from its </a:t>
            </a:r>
            <a:r>
              <a:rPr lang="en-US" sz="2800" b="1" dirty="0"/>
              <a:t>actions</a:t>
            </a:r>
          </a:p>
          <a:p>
            <a:pPr lvl="1"/>
            <a:r>
              <a:rPr lang="en-US" sz="2800" dirty="0"/>
              <a:t>When the agent takes an </a:t>
            </a:r>
            <a:r>
              <a:rPr lang="en-US" sz="2800" b="1" dirty="0"/>
              <a:t>action</a:t>
            </a:r>
            <a:r>
              <a:rPr lang="en-US" sz="2800" dirty="0"/>
              <a:t>, it moves to a new </a:t>
            </a:r>
            <a:r>
              <a:rPr lang="en-US" sz="2800" b="1" dirty="0"/>
              <a:t>state</a:t>
            </a:r>
          </a:p>
          <a:p>
            <a:pPr lvl="1"/>
            <a:r>
              <a:rPr lang="en-US" sz="2800" dirty="0"/>
              <a:t>For every action, there is a </a:t>
            </a:r>
            <a:r>
              <a:rPr lang="en-US" sz="2800" b="1" dirty="0"/>
              <a:t>reward</a:t>
            </a:r>
            <a:r>
              <a:rPr lang="en-US" sz="2800" dirty="0"/>
              <a:t> or </a:t>
            </a:r>
            <a:r>
              <a:rPr lang="en-US" sz="2800" b="1" dirty="0"/>
              <a:t>punishment</a:t>
            </a:r>
            <a:r>
              <a:rPr lang="en-US" sz="2800" dirty="0"/>
              <a:t>, </a:t>
            </a:r>
          </a:p>
          <a:p>
            <a:pPr lvl="1"/>
            <a:r>
              <a:rPr lang="en-US" sz="2800" dirty="0"/>
              <a:t>Agent learns what to do and what not to do in the future actions</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101</a:t>
            </a:fld>
            <a:endParaRPr lang="en-US"/>
          </a:p>
        </p:txBody>
      </p:sp>
      <p:pic>
        <p:nvPicPr>
          <p:cNvPr id="8" name="Picture 7"/>
          <p:cNvPicPr>
            <a:picLocks noChangeAspect="1"/>
          </p:cNvPicPr>
          <p:nvPr/>
        </p:nvPicPr>
        <p:blipFill>
          <a:blip r:embed="rId3"/>
          <a:stretch>
            <a:fillRect/>
          </a:stretch>
        </p:blipFill>
        <p:spPr>
          <a:xfrm>
            <a:off x="7106042" y="2103119"/>
            <a:ext cx="4641851" cy="2675771"/>
          </a:xfrm>
          <a:prstGeom prst="rect">
            <a:avLst/>
          </a:prstGeom>
        </p:spPr>
      </p:pic>
    </p:spTree>
    <p:extLst>
      <p:ext uri="{BB962C8B-B14F-4D97-AF65-F5344CB8AC3E}">
        <p14:creationId xmlns:p14="http://schemas.microsoft.com/office/powerpoint/2010/main" val="38463308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Reinforcement Learning </a:t>
            </a:r>
          </a:p>
        </p:txBody>
      </p:sp>
      <p:sp>
        <p:nvSpPr>
          <p:cNvPr id="3" name="Content Placeholder 2"/>
          <p:cNvSpPr>
            <a:spLocks noGrp="1"/>
          </p:cNvSpPr>
          <p:nvPr>
            <p:ph sz="half" idx="1"/>
          </p:nvPr>
        </p:nvSpPr>
        <p:spPr>
          <a:xfrm>
            <a:off x="304800" y="1193800"/>
            <a:ext cx="5689600" cy="1026343"/>
          </a:xfrm>
        </p:spPr>
        <p:txBody>
          <a:bodyPr>
            <a:normAutofit fontScale="92500"/>
          </a:bodyPr>
          <a:lstStyle/>
          <a:p>
            <a:r>
              <a:rPr lang="en-US" dirty="0"/>
              <a:t>Examples: Robots learning to walk</a:t>
            </a:r>
          </a:p>
          <a:p>
            <a:pPr lvl="1">
              <a:buClr>
                <a:srgbClr val="3494BA"/>
              </a:buClr>
            </a:pPr>
            <a:r>
              <a:rPr lang="en-US" sz="2500" dirty="0">
                <a:solidFill>
                  <a:prstClr val="black"/>
                </a:solidFill>
              </a:rPr>
              <a:t>Robot learns through reward or punishment </a:t>
            </a:r>
          </a:p>
          <a:p>
            <a:endParaRPr lang="en-US" dirty="0">
              <a:hlinkClick r:id="rId3"/>
            </a:endParaRPr>
          </a:p>
        </p:txBody>
      </p:sp>
      <p:sp>
        <p:nvSpPr>
          <p:cNvPr id="4" name="Date Placeholder 3"/>
          <p:cNvSpPr>
            <a:spLocks noGrp="1"/>
          </p:cNvSpPr>
          <p:nvPr>
            <p:ph type="dt" sz="half" idx="10"/>
          </p:nvPr>
        </p:nvSpPr>
        <p:spPr/>
        <p:txBody>
          <a:bodyPr/>
          <a:lstStyle/>
          <a:p>
            <a:fld id="{46B7A81A-058D-4C9A-AB3D-C69C2797B48B}" type="datetime1">
              <a:rPr lang="en-US" smtClean="0"/>
              <a:pPr/>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pPr/>
              <a:t>102</a:t>
            </a:fld>
            <a:endParaRPr lang="en-US"/>
          </a:p>
        </p:txBody>
      </p:sp>
      <p:pic>
        <p:nvPicPr>
          <p:cNvPr id="7" name="Picture 6"/>
          <p:cNvPicPr>
            <a:picLocks noChangeAspect="1"/>
          </p:cNvPicPr>
          <p:nvPr/>
        </p:nvPicPr>
        <p:blipFill>
          <a:blip r:embed="rId4"/>
          <a:stretch>
            <a:fillRect/>
          </a:stretch>
        </p:blipFill>
        <p:spPr>
          <a:xfrm>
            <a:off x="311496" y="2220143"/>
            <a:ext cx="5669705" cy="3256979"/>
          </a:xfrm>
          <a:prstGeom prst="rect">
            <a:avLst/>
          </a:prstGeom>
        </p:spPr>
      </p:pic>
      <p:pic>
        <p:nvPicPr>
          <p:cNvPr id="10" name="Picture 9"/>
          <p:cNvPicPr>
            <a:picLocks noChangeAspect="1"/>
          </p:cNvPicPr>
          <p:nvPr/>
        </p:nvPicPr>
        <p:blipFill>
          <a:blip r:embed="rId5"/>
          <a:stretch>
            <a:fillRect/>
          </a:stretch>
        </p:blipFill>
        <p:spPr>
          <a:xfrm>
            <a:off x="6096000" y="2006754"/>
            <a:ext cx="6009843" cy="3113886"/>
          </a:xfrm>
          <a:prstGeom prst="rect">
            <a:avLst/>
          </a:prstGeom>
        </p:spPr>
      </p:pic>
      <p:sp>
        <p:nvSpPr>
          <p:cNvPr id="16" name="Rectangle 15"/>
          <p:cNvSpPr/>
          <p:nvPr/>
        </p:nvSpPr>
        <p:spPr>
          <a:xfrm>
            <a:off x="512885" y="5569423"/>
            <a:ext cx="4992200" cy="369332"/>
          </a:xfrm>
          <a:prstGeom prst="rect">
            <a:avLst/>
          </a:prstGeom>
        </p:spPr>
        <p:txBody>
          <a:bodyPr wrap="none">
            <a:spAutoFit/>
          </a:bodyPr>
          <a:lstStyle/>
          <a:p>
            <a:r>
              <a:rPr lang="en-US" dirty="0">
                <a:hlinkClick r:id="rId3"/>
              </a:rPr>
              <a:t>https://www.youtube.com/watch?v=goxCjGPQH7U</a:t>
            </a:r>
            <a:endParaRPr lang="en-US" dirty="0"/>
          </a:p>
        </p:txBody>
      </p:sp>
      <p:sp>
        <p:nvSpPr>
          <p:cNvPr id="18" name="Rectangle 17"/>
          <p:cNvSpPr/>
          <p:nvPr/>
        </p:nvSpPr>
        <p:spPr>
          <a:xfrm>
            <a:off x="6171590" y="5153957"/>
            <a:ext cx="6096000" cy="646331"/>
          </a:xfrm>
          <a:prstGeom prst="rect">
            <a:avLst/>
          </a:prstGeom>
        </p:spPr>
        <p:txBody>
          <a:bodyPr>
            <a:spAutoFit/>
          </a:bodyPr>
          <a:lstStyle/>
          <a:p>
            <a:r>
              <a:rPr lang="en-US" dirty="0">
                <a:hlinkClick r:id="rId6"/>
              </a:rPr>
              <a:t>https://www.youtube.com/watch?v=3gi6Ohnp9x8</a:t>
            </a:r>
            <a:endParaRPr lang="en-US" dirty="0"/>
          </a:p>
          <a:p>
            <a:r>
              <a:rPr lang="en-US" dirty="0">
                <a:hlinkClick r:id="rId7"/>
              </a:rPr>
              <a:t>https://www.youtube.com/watch?v=Rdm2ggtFvmQ</a:t>
            </a:r>
            <a:endParaRPr lang="en-US" dirty="0"/>
          </a:p>
        </p:txBody>
      </p:sp>
    </p:spTree>
    <p:extLst>
      <p:ext uri="{BB962C8B-B14F-4D97-AF65-F5344CB8AC3E}">
        <p14:creationId xmlns:p14="http://schemas.microsoft.com/office/powerpoint/2010/main" val="9757122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Markov Decision Process </a:t>
            </a:r>
          </a:p>
        </p:txBody>
      </p:sp>
      <p:sp>
        <p:nvSpPr>
          <p:cNvPr id="3" name="Content Placeholder 2"/>
          <p:cNvSpPr>
            <a:spLocks noGrp="1"/>
          </p:cNvSpPr>
          <p:nvPr>
            <p:ph sz="half" idx="1"/>
          </p:nvPr>
        </p:nvSpPr>
        <p:spPr/>
        <p:txBody>
          <a:bodyPr>
            <a:normAutofit lnSpcReduction="10000"/>
          </a:bodyPr>
          <a:lstStyle/>
          <a:p>
            <a:r>
              <a:rPr lang="en-US" b="1" dirty="0"/>
              <a:t>Markov Decision Process (MDP): </a:t>
            </a:r>
            <a:r>
              <a:rPr lang="en-US" dirty="0"/>
              <a:t>a formal method to model </a:t>
            </a:r>
            <a:r>
              <a:rPr lang="en-US" b="1" dirty="0"/>
              <a:t>decision-making</a:t>
            </a:r>
            <a:r>
              <a:rPr lang="en-US" dirty="0"/>
              <a:t>, representing </a:t>
            </a:r>
            <a:r>
              <a:rPr lang="en-US" b="1" dirty="0"/>
              <a:t>states</a:t>
            </a:r>
            <a:r>
              <a:rPr lang="en-US" dirty="0"/>
              <a:t>, </a:t>
            </a:r>
            <a:r>
              <a:rPr lang="en-US" b="1" dirty="0"/>
              <a:t>actions</a:t>
            </a:r>
            <a:r>
              <a:rPr lang="en-US" dirty="0"/>
              <a:t>, and their </a:t>
            </a:r>
            <a:r>
              <a:rPr lang="en-US" b="1" dirty="0"/>
              <a:t>rewards</a:t>
            </a:r>
          </a:p>
          <a:p>
            <a:pPr lvl="1">
              <a:buClr>
                <a:srgbClr val="3494BA"/>
              </a:buClr>
            </a:pPr>
            <a:endParaRPr lang="en-US" dirty="0"/>
          </a:p>
          <a:p>
            <a:pPr lvl="1">
              <a:buClr>
                <a:srgbClr val="3494BA"/>
              </a:buClr>
            </a:pPr>
            <a:r>
              <a:rPr lang="en-US" dirty="0"/>
              <a:t>Set of states: </a:t>
            </a:r>
            <a:r>
              <a:rPr lang="en-US" i="1" dirty="0"/>
              <a:t>S </a:t>
            </a:r>
            <a:r>
              <a:rPr lang="en-US" dirty="0"/>
              <a:t>- circles</a:t>
            </a:r>
          </a:p>
          <a:p>
            <a:pPr lvl="1">
              <a:buClr>
                <a:srgbClr val="3494BA"/>
              </a:buClr>
            </a:pPr>
            <a:r>
              <a:rPr lang="en-US" dirty="0"/>
              <a:t>Set of actions: ACTIONS(</a:t>
            </a:r>
            <a:r>
              <a:rPr lang="en-US" i="1" dirty="0"/>
              <a:t>s</a:t>
            </a:r>
            <a:r>
              <a:rPr lang="en-US" dirty="0"/>
              <a:t>) – arrows</a:t>
            </a:r>
          </a:p>
          <a:p>
            <a:pPr lvl="1">
              <a:buClr>
                <a:srgbClr val="3494BA"/>
              </a:buClr>
            </a:pPr>
            <a:r>
              <a:rPr lang="en-US" dirty="0"/>
              <a:t>Transition model </a:t>
            </a:r>
            <a:r>
              <a:rPr lang="en-US" i="1" dirty="0"/>
              <a:t>P</a:t>
            </a:r>
            <a:r>
              <a:rPr lang="en-US" dirty="0"/>
              <a:t>(</a:t>
            </a:r>
            <a:r>
              <a:rPr lang="en-US" i="1" dirty="0"/>
              <a:t>s' </a:t>
            </a:r>
            <a:r>
              <a:rPr lang="en-US" dirty="0"/>
              <a:t>| </a:t>
            </a:r>
            <a:r>
              <a:rPr lang="en-US" i="1" dirty="0"/>
              <a:t>s</a:t>
            </a:r>
            <a:r>
              <a:rPr lang="en-US" dirty="0"/>
              <a:t>, </a:t>
            </a:r>
            <a:r>
              <a:rPr lang="en-US" i="1" dirty="0"/>
              <a:t>a</a:t>
            </a:r>
            <a:r>
              <a:rPr lang="en-US" dirty="0"/>
              <a:t>)</a:t>
            </a:r>
          </a:p>
          <a:p>
            <a:pPr lvl="2">
              <a:buClr>
                <a:srgbClr val="3494BA"/>
              </a:buClr>
            </a:pPr>
            <a:r>
              <a:rPr lang="en-US" dirty="0"/>
              <a:t>What is the probability P of going to state s’, if agent is in state s taking action a</a:t>
            </a:r>
          </a:p>
          <a:p>
            <a:pPr lvl="1">
              <a:buClr>
                <a:srgbClr val="3494BA"/>
              </a:buClr>
            </a:pPr>
            <a:r>
              <a:rPr lang="en-US" dirty="0"/>
              <a:t> Reward function </a:t>
            </a:r>
            <a:r>
              <a:rPr lang="en-US" i="1" dirty="0"/>
              <a:t>R</a:t>
            </a:r>
            <a:r>
              <a:rPr lang="en-US" dirty="0"/>
              <a:t>(</a:t>
            </a:r>
            <a:r>
              <a:rPr lang="en-US" i="1" dirty="0"/>
              <a:t>s</a:t>
            </a:r>
            <a:r>
              <a:rPr lang="en-US" dirty="0"/>
              <a:t>, </a:t>
            </a:r>
            <a:r>
              <a:rPr lang="en-US" i="1" dirty="0"/>
              <a:t>a</a:t>
            </a:r>
            <a:r>
              <a:rPr lang="en-US" dirty="0"/>
              <a:t>, </a:t>
            </a:r>
            <a:r>
              <a:rPr lang="en-US" i="1" dirty="0"/>
              <a:t>s'</a:t>
            </a:r>
            <a:r>
              <a:rPr lang="en-US" dirty="0"/>
              <a:t>)</a:t>
            </a:r>
          </a:p>
          <a:p>
            <a:pPr lvl="2">
              <a:buClr>
                <a:srgbClr val="3494BA"/>
              </a:buClr>
            </a:pPr>
            <a:r>
              <a:rPr lang="en-US" dirty="0"/>
              <a:t>reward of going from state s to s’ after taking action a</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103</a:t>
            </a:fld>
            <a:endParaRPr lang="en-US"/>
          </a:p>
        </p:txBody>
      </p:sp>
      <p:pic>
        <p:nvPicPr>
          <p:cNvPr id="8" name="Picture 7"/>
          <p:cNvPicPr>
            <a:picLocks noChangeAspect="1"/>
          </p:cNvPicPr>
          <p:nvPr/>
        </p:nvPicPr>
        <p:blipFill>
          <a:blip r:embed="rId3"/>
          <a:stretch>
            <a:fillRect/>
          </a:stretch>
        </p:blipFill>
        <p:spPr>
          <a:xfrm>
            <a:off x="6507194" y="1404411"/>
            <a:ext cx="4968811" cy="2593726"/>
          </a:xfrm>
          <a:prstGeom prst="rect">
            <a:avLst/>
          </a:prstGeom>
        </p:spPr>
      </p:pic>
      <p:pic>
        <p:nvPicPr>
          <p:cNvPr id="9" name="Picture 8"/>
          <p:cNvPicPr>
            <a:picLocks noChangeAspect="1"/>
          </p:cNvPicPr>
          <p:nvPr/>
        </p:nvPicPr>
        <p:blipFill>
          <a:blip r:embed="rId4"/>
          <a:stretch>
            <a:fillRect/>
          </a:stretch>
        </p:blipFill>
        <p:spPr>
          <a:xfrm>
            <a:off x="7029908" y="4133034"/>
            <a:ext cx="4122718" cy="2005869"/>
          </a:xfrm>
          <a:prstGeom prst="rect">
            <a:avLst/>
          </a:prstGeom>
        </p:spPr>
      </p:pic>
    </p:spTree>
    <p:extLst>
      <p:ext uri="{BB962C8B-B14F-4D97-AF65-F5344CB8AC3E}">
        <p14:creationId xmlns:p14="http://schemas.microsoft.com/office/powerpoint/2010/main" val="26928844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61D842B-46C2-4C2D-8166-A84A54711E68}"/>
              </a:ext>
            </a:extLst>
          </p:cNvPr>
          <p:cNvSpPr>
            <a:spLocks noGrp="1"/>
          </p:cNvSpPr>
          <p:nvPr>
            <p:ph type="title"/>
          </p:nvPr>
        </p:nvSpPr>
        <p:spPr/>
        <p:txBody>
          <a:bodyPr>
            <a:normAutofit fontScale="90000"/>
          </a:bodyPr>
          <a:lstStyle/>
          <a:p>
            <a:r>
              <a:rPr lang="en-US" dirty="0"/>
              <a:t>MDP: Key Concepts</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B2D566AD-756B-4671-84D8-23179EEE51C8}"/>
                  </a:ext>
                </a:extLst>
              </p:cNvPr>
              <p:cNvSpPr>
                <a:spLocks noGrp="1"/>
              </p:cNvSpPr>
              <p:nvPr>
                <p:ph idx="1"/>
              </p:nvPr>
            </p:nvSpPr>
            <p:spPr>
              <a:xfrm>
                <a:off x="304800" y="1228153"/>
                <a:ext cx="9312925" cy="5021979"/>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Policy</a:t>
                </a:r>
                <a:r>
                  <a:rPr lang="en-US" dirty="0"/>
                  <a:t> :</a:t>
                </a:r>
              </a:p>
              <a:p>
                <a:pPr lvl="1"/>
                <a:r>
                  <a:rPr lang="en-US" dirty="0"/>
                  <a:t>A policy </a:t>
                </a:r>
                <a14:m>
                  <m:oMath xmlns:m="http://schemas.openxmlformats.org/officeDocument/2006/math">
                    <m:r>
                      <m:rPr>
                        <m:sty m:val="p"/>
                      </m:rPr>
                      <a:rPr lang="en-US" i="1" dirty="0">
                        <a:latin typeface="Cambria Math" panose="02040503050406030204" pitchFamily="18" charset="0"/>
                      </a:rPr>
                      <m:t>π</m:t>
                    </m:r>
                  </m:oMath>
                </a14:m>
                <a:r>
                  <a:rPr lang="en-US" dirty="0"/>
                  <a:t> is mapping from states to actions </a:t>
                </a:r>
                <a14:m>
                  <m:oMath xmlns:m="http://schemas.openxmlformats.org/officeDocument/2006/math">
                    <m:r>
                      <a:rPr lang="en-US" i="1">
                        <a:latin typeface="Cambria Math" panose="02040503050406030204" pitchFamily="18" charset="0"/>
                        <a:ea typeface="Cambria Math" panose="02040503050406030204" pitchFamily="18" charset="0"/>
                      </a:rPr>
                      <m:t>𝜋</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𝑠</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𝑆</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𝒜</m:t>
                    </m:r>
                  </m:oMath>
                </a14:m>
                <a:endParaRPr lang="en-US" dirty="0"/>
              </a:p>
              <a:p>
                <a:pPr lvl="2"/>
                <a:r>
                  <a:rPr lang="en-US" dirty="0"/>
                  <a:t>A policy fully defines the behavior of an agent</a:t>
                </a:r>
              </a:p>
              <a:p>
                <a:pPr lvl="1"/>
                <a:r>
                  <a:rPr lang="en-US" dirty="0"/>
                  <a:t>MDP policies depend on the current state (not the history)</a:t>
                </a:r>
              </a:p>
              <a:p>
                <a:r>
                  <a:rPr lang="en-US" b="1" dirty="0">
                    <a:latin typeface="Times New Roman" panose="02020603050405020304" pitchFamily="18" charset="0"/>
                    <a:cs typeface="Times New Roman" panose="02020603050405020304" pitchFamily="18" charset="0"/>
                  </a:rPr>
                  <a:t>The return 𝐺</a:t>
                </a:r>
                <a:r>
                  <a:rPr lang="en-US" b="1" baseline="30000" dirty="0">
                    <a:latin typeface="Times New Roman" panose="02020603050405020304" pitchFamily="18" charset="0"/>
                    <a:cs typeface="Times New Roman" panose="02020603050405020304" pitchFamily="18" charset="0"/>
                  </a:rPr>
                  <a:t>𝑡</a:t>
                </a:r>
                <a:r>
                  <a:rPr lang="en-US" b="1" dirty="0">
                    <a:latin typeface="Times New Roman" panose="02020603050405020304" pitchFamily="18" charset="0"/>
                    <a:cs typeface="Times New Roman" panose="02020603050405020304" pitchFamily="18" charset="0"/>
                  </a:rPr>
                  <a:t>, </a:t>
                </a:r>
              </a:p>
              <a:p>
                <a:pPr lvl="1"/>
                <a:r>
                  <a:rPr lang="en-US" dirty="0">
                    <a:latin typeface="Times New Roman" panose="02020603050405020304" pitchFamily="18" charset="0"/>
                    <a:cs typeface="Times New Roman" panose="02020603050405020304" pitchFamily="18" charset="0"/>
                  </a:rPr>
                  <a:t>The total future reward</a:t>
                </a:r>
              </a:p>
              <a:p>
                <a:r>
                  <a:rPr lang="en-US" b="1" dirty="0">
                    <a:latin typeface="Times New Roman" panose="02020603050405020304" pitchFamily="18" charset="0"/>
                    <a:cs typeface="Times New Roman" panose="02020603050405020304" pitchFamily="18" charset="0"/>
                  </a:rPr>
                  <a:t>The state-value function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𝑉</m:t>
                        </m:r>
                      </m:e>
                      <m:sup>
                        <m:r>
                          <a:rPr lang="en-US" i="1">
                            <a:latin typeface="Cambria Math" panose="02040503050406030204" pitchFamily="18" charset="0"/>
                            <a:ea typeface="Cambria Math" panose="02040503050406030204" pitchFamily="18" charset="0"/>
                          </a:rPr>
                          <m:t>𝜋</m:t>
                        </m:r>
                      </m:sup>
                    </m:s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 </m:t>
                    </m:r>
                  </m:oMath>
                </a14:m>
                <a:r>
                  <a:rPr lang="en-US" b="1" dirty="0">
                    <a:latin typeface="Times New Roman" panose="02020603050405020304" pitchFamily="18" charset="0"/>
                    <a:cs typeface="Times New Roman" panose="02020603050405020304" pitchFamily="18" charset="0"/>
                  </a:rPr>
                  <a:t>:</a:t>
                </a:r>
              </a:p>
              <a:p>
                <a:pPr lvl="1"/>
                <a:r>
                  <a:rPr lang="en-US" dirty="0">
                    <a:latin typeface="Times New Roman" panose="02020603050405020304" pitchFamily="18" charset="0"/>
                    <a:cs typeface="Times New Roman" panose="02020603050405020304" pitchFamily="18" charset="0"/>
                  </a:rPr>
                  <a:t>The expected return starting from state s and following the policy 𝜋</a:t>
                </a:r>
              </a:p>
              <a:p>
                <a:pPr lvl="1"/>
                <a:r>
                  <a:rPr lang="en-US" dirty="0"/>
                  <a:t>Based on the table on the right, we can tell that it is good for the agent to be in state 2</a:t>
                </a:r>
              </a:p>
              <a:p>
                <a:r>
                  <a:rPr lang="en-US" b="1" dirty="0">
                    <a:latin typeface="Times New Roman" panose="02020603050405020304" pitchFamily="18" charset="0"/>
                    <a:cs typeface="Times New Roman" panose="02020603050405020304" pitchFamily="18" charset="0"/>
                  </a:rPr>
                  <a:t>The action-value function, 𝑞</a:t>
                </a:r>
                <a:r>
                  <a:rPr lang="en-US" b="1" baseline="30000" dirty="0">
                    <a:latin typeface="Times New Roman" panose="02020603050405020304" pitchFamily="18" charset="0"/>
                    <a:cs typeface="Times New Roman" panose="02020603050405020304" pitchFamily="18" charset="0"/>
                  </a:rPr>
                  <a:t>𝜋</a:t>
                </a:r>
                <a:r>
                  <a:rPr lang="en-US" b="1" dirty="0">
                    <a:latin typeface="Times New Roman" panose="02020603050405020304" pitchFamily="18" charset="0"/>
                    <a:cs typeface="Times New Roman" panose="02020603050405020304" pitchFamily="18" charset="0"/>
                  </a:rPr>
                  <a:t> (𝑠,𝑎), called Q function:</a:t>
                </a:r>
              </a:p>
              <a:p>
                <a:pPr lvl="1"/>
                <a:r>
                  <a:rPr lang="en-US" dirty="0">
                    <a:latin typeface="Times New Roman" panose="02020603050405020304" pitchFamily="18" charset="0"/>
                    <a:cs typeface="Times New Roman" panose="02020603050405020304" pitchFamily="18" charset="0"/>
                  </a:rPr>
                  <a:t>The expected return starting from state s, taking the action a, and following the policy 𝜋.</a:t>
                </a:r>
              </a:p>
              <a:p>
                <a:pPr lvl="1"/>
                <a:r>
                  <a:rPr lang="en-US" dirty="0"/>
                  <a:t>Based on the table on the right, performing action 1 in state 1 and action 2 in state 2 are the better options as they have higher values than other actions</a:t>
                </a:r>
                <a:endParaRPr lang="en-US" dirty="0">
                  <a:latin typeface="Times New Roman" panose="02020603050405020304" pitchFamily="18" charset="0"/>
                  <a:cs typeface="Times New Roman" panose="02020603050405020304" pitchFamily="18" charset="0"/>
                </a:endParaRPr>
              </a:p>
              <a:p>
                <a:pPr lvl="1"/>
                <a:endParaRPr lang="en-US" b="1" dirty="0">
                  <a:latin typeface="Times New Roman" panose="02020603050405020304" pitchFamily="18" charset="0"/>
                  <a:cs typeface="Times New Roman" panose="02020603050405020304" pitchFamily="18" charset="0"/>
                </a:endParaRPr>
              </a:p>
              <a:p>
                <a:endParaRPr lang="en-US" dirty="0"/>
              </a:p>
              <a:p>
                <a:endParaRPr lang="en-US" dirty="0"/>
              </a:p>
            </p:txBody>
          </p:sp>
        </mc:Choice>
        <mc:Fallback xmlns="">
          <p:sp>
            <p:nvSpPr>
              <p:cNvPr id="9" name="Content Placeholder 8">
                <a:extLst>
                  <a:ext uri="{FF2B5EF4-FFF2-40B4-BE49-F238E27FC236}">
                    <a16:creationId xmlns:a16="http://schemas.microsoft.com/office/drawing/2014/main" id="{B2D566AD-756B-4671-84D8-23179EEE51C8}"/>
                  </a:ext>
                </a:extLst>
              </p:cNvPr>
              <p:cNvSpPr>
                <a:spLocks noGrp="1" noRot="1" noChangeAspect="1" noMove="1" noResize="1" noEditPoints="1" noAdjustHandles="1" noChangeArrowheads="1" noChangeShapeType="1" noTextEdit="1"/>
              </p:cNvSpPr>
              <p:nvPr>
                <p:ph idx="1"/>
              </p:nvPr>
            </p:nvSpPr>
            <p:spPr>
              <a:xfrm>
                <a:off x="304800" y="1228153"/>
                <a:ext cx="9312925" cy="5021979"/>
              </a:xfrm>
              <a:blipFill>
                <a:blip r:embed="rId3"/>
                <a:stretch>
                  <a:fillRect l="-982" t="-2791" r="-2094" b="-971"/>
                </a:stretch>
              </a:blipFill>
            </p:spPr>
            <p:txBody>
              <a:bodyPr/>
              <a:lstStyle/>
              <a:p>
                <a:r>
                  <a:rPr lang="en-US">
                    <a:noFill/>
                  </a:rPr>
                  <a:t> </a:t>
                </a:r>
              </a:p>
            </p:txBody>
          </p:sp>
        </mc:Fallback>
      </mc:AlternateContent>
      <p:sp>
        <p:nvSpPr>
          <p:cNvPr id="5" name="Date Placeholder 4">
            <a:extLst>
              <a:ext uri="{FF2B5EF4-FFF2-40B4-BE49-F238E27FC236}">
                <a16:creationId xmlns:a16="http://schemas.microsoft.com/office/drawing/2014/main" id="{EC080B53-803E-4FA7-A646-CFD73944D851}"/>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DBE4CDEC-1734-4699-B838-9B020759F318}"/>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37320CA3-03F7-4954-AC24-3AB5122F79DE}"/>
              </a:ext>
            </a:extLst>
          </p:cNvPr>
          <p:cNvSpPr>
            <a:spLocks noGrp="1"/>
          </p:cNvSpPr>
          <p:nvPr>
            <p:ph type="sldNum" sz="quarter" idx="12"/>
          </p:nvPr>
        </p:nvSpPr>
        <p:spPr/>
        <p:txBody>
          <a:bodyPr/>
          <a:lstStyle/>
          <a:p>
            <a:fld id="{B7884E68-CE57-44C0-BE0F-84C629DF22D5}" type="slidenum">
              <a:rPr lang="en-US" smtClean="0"/>
              <a:t>104</a:t>
            </a:fld>
            <a:endParaRPr lang="en-US"/>
          </a:p>
        </p:txBody>
      </p:sp>
      <p:graphicFrame>
        <p:nvGraphicFramePr>
          <p:cNvPr id="10" name="Table 9">
            <a:extLst>
              <a:ext uri="{FF2B5EF4-FFF2-40B4-BE49-F238E27FC236}">
                <a16:creationId xmlns:a16="http://schemas.microsoft.com/office/drawing/2014/main" id="{65928401-7C43-45D3-B7B2-CC8DDC87D2D1}"/>
              </a:ext>
            </a:extLst>
          </p:cNvPr>
          <p:cNvGraphicFramePr>
            <a:graphicFrameLocks noGrp="1"/>
          </p:cNvGraphicFramePr>
          <p:nvPr>
            <p:extLst/>
          </p:nvPr>
        </p:nvGraphicFramePr>
        <p:xfrm>
          <a:off x="9722230" y="2367542"/>
          <a:ext cx="2164970" cy="1371600"/>
        </p:xfrm>
        <a:graphic>
          <a:graphicData uri="http://schemas.openxmlformats.org/drawingml/2006/table">
            <a:tbl>
              <a:tblPr firstRow="1" bandRow="1">
                <a:tableStyleId>{5FD0F851-EC5A-4D38-B0AD-8093EC10F338}</a:tableStyleId>
              </a:tblPr>
              <a:tblGrid>
                <a:gridCol w="1171893">
                  <a:extLst>
                    <a:ext uri="{9D8B030D-6E8A-4147-A177-3AD203B41FA5}">
                      <a16:colId xmlns:a16="http://schemas.microsoft.com/office/drawing/2014/main" val="685615231"/>
                    </a:ext>
                  </a:extLst>
                </a:gridCol>
                <a:gridCol w="993077">
                  <a:extLst>
                    <a:ext uri="{9D8B030D-6E8A-4147-A177-3AD203B41FA5}">
                      <a16:colId xmlns:a16="http://schemas.microsoft.com/office/drawing/2014/main" val="2884013731"/>
                    </a:ext>
                  </a:extLst>
                </a:gridCol>
              </a:tblGrid>
              <a:tr h="0">
                <a:tc>
                  <a:txBody>
                    <a:bodyPr/>
                    <a:lstStyle/>
                    <a:p>
                      <a:pPr algn="ctr"/>
                      <a:r>
                        <a:rPr lang="en-US" sz="2400" dirty="0">
                          <a:effectLst/>
                          <a:latin typeface="Times New Roman" panose="02020603050405020304" pitchFamily="18" charset="0"/>
                          <a:cs typeface="Times New Roman" panose="02020603050405020304" pitchFamily="18" charset="0"/>
                        </a:rPr>
                        <a:t>State  </a:t>
                      </a:r>
                    </a:p>
                  </a:txBody>
                  <a:tcPr anchor="ctr"/>
                </a:tc>
                <a:tc>
                  <a:txBody>
                    <a:bodyPr/>
                    <a:lstStyle/>
                    <a:p>
                      <a:pPr algn="ctr"/>
                      <a:r>
                        <a:rPr lang="en-US" sz="2400" dirty="0">
                          <a:effectLst/>
                          <a:latin typeface="Times New Roman" panose="02020603050405020304" pitchFamily="18" charset="0"/>
                          <a:cs typeface="Times New Roman" panose="02020603050405020304" pitchFamily="18" charset="0"/>
                        </a:rPr>
                        <a:t>Value</a:t>
                      </a:r>
                    </a:p>
                  </a:txBody>
                  <a:tcPr anchor="ctr"/>
                </a:tc>
                <a:extLst>
                  <a:ext uri="{0D108BD9-81ED-4DB2-BD59-A6C34878D82A}">
                    <a16:rowId xmlns:a16="http://schemas.microsoft.com/office/drawing/2014/main" val="3852238264"/>
                  </a:ext>
                </a:extLst>
              </a:tr>
              <a:tr h="370840">
                <a:tc>
                  <a:txBody>
                    <a:bodyPr/>
                    <a:lstStyle/>
                    <a:p>
                      <a:pPr algn="ctr"/>
                      <a:r>
                        <a:rPr lang="en-US" sz="2400" dirty="0">
                          <a:effectLst/>
                          <a:latin typeface="Times New Roman" panose="02020603050405020304" pitchFamily="18" charset="0"/>
                          <a:cs typeface="Times New Roman" panose="02020603050405020304" pitchFamily="18" charset="0"/>
                        </a:rPr>
                        <a:t>State 1 </a:t>
                      </a:r>
                    </a:p>
                  </a:txBody>
                  <a:tcPr anchor="ctr"/>
                </a:tc>
                <a:tc>
                  <a:txBody>
                    <a:bodyPr/>
                    <a:lstStyle/>
                    <a:p>
                      <a:pPr algn="ctr"/>
                      <a:r>
                        <a:rPr lang="en-US" sz="2400" dirty="0">
                          <a:effectLst/>
                          <a:latin typeface="Times New Roman" panose="02020603050405020304" pitchFamily="18" charset="0"/>
                          <a:cs typeface="Times New Roman" panose="02020603050405020304" pitchFamily="18" charset="0"/>
                        </a:rPr>
                        <a:t>0.3</a:t>
                      </a:r>
                    </a:p>
                  </a:txBody>
                  <a:tcPr anchor="ctr"/>
                </a:tc>
                <a:extLst>
                  <a:ext uri="{0D108BD9-81ED-4DB2-BD59-A6C34878D82A}">
                    <a16:rowId xmlns:a16="http://schemas.microsoft.com/office/drawing/2014/main" val="2818261146"/>
                  </a:ext>
                </a:extLst>
              </a:tr>
              <a:tr h="370840">
                <a:tc>
                  <a:txBody>
                    <a:bodyPr/>
                    <a:lstStyle/>
                    <a:p>
                      <a:pPr algn="ctr"/>
                      <a:r>
                        <a:rPr lang="en-US" sz="2400" dirty="0">
                          <a:effectLst/>
                          <a:latin typeface="Times New Roman" panose="02020603050405020304" pitchFamily="18" charset="0"/>
                          <a:cs typeface="Times New Roman" panose="02020603050405020304" pitchFamily="18" charset="0"/>
                        </a:rPr>
                        <a:t>State 2 </a:t>
                      </a:r>
                    </a:p>
                  </a:txBody>
                  <a:tcPr anchor="ctr"/>
                </a:tc>
                <a:tc>
                  <a:txBody>
                    <a:bodyPr/>
                    <a:lstStyle/>
                    <a:p>
                      <a:pPr algn="ctr"/>
                      <a:r>
                        <a:rPr lang="en-US" sz="2400" dirty="0">
                          <a:effectLst/>
                          <a:latin typeface="Times New Roman" panose="02020603050405020304" pitchFamily="18" charset="0"/>
                          <a:cs typeface="Times New Roman" panose="02020603050405020304" pitchFamily="18" charset="0"/>
                        </a:rPr>
                        <a:t>0.9</a:t>
                      </a:r>
                    </a:p>
                  </a:txBody>
                  <a:tcPr anchor="ctr"/>
                </a:tc>
                <a:extLst>
                  <a:ext uri="{0D108BD9-81ED-4DB2-BD59-A6C34878D82A}">
                    <a16:rowId xmlns:a16="http://schemas.microsoft.com/office/drawing/2014/main" val="2120024728"/>
                  </a:ext>
                </a:extLst>
              </a:tr>
            </a:tbl>
          </a:graphicData>
        </a:graphic>
      </p:graphicFrame>
      <p:graphicFrame>
        <p:nvGraphicFramePr>
          <p:cNvPr id="12" name="Table 11">
            <a:extLst>
              <a:ext uri="{FF2B5EF4-FFF2-40B4-BE49-F238E27FC236}">
                <a16:creationId xmlns:a16="http://schemas.microsoft.com/office/drawing/2014/main" id="{E0BF8F4F-777F-4972-BD9B-5B1D49528F07}"/>
              </a:ext>
            </a:extLst>
          </p:cNvPr>
          <p:cNvGraphicFramePr>
            <a:graphicFrameLocks noGrp="1"/>
          </p:cNvGraphicFramePr>
          <p:nvPr>
            <p:extLst/>
          </p:nvPr>
        </p:nvGraphicFramePr>
        <p:xfrm>
          <a:off x="9722230" y="4685492"/>
          <a:ext cx="2164970" cy="1564640"/>
        </p:xfrm>
        <a:graphic>
          <a:graphicData uri="http://schemas.openxmlformats.org/drawingml/2006/table">
            <a:tbl>
              <a:tblPr firstRow="1" bandRow="1">
                <a:tableStyleId>{5FD0F851-EC5A-4D38-B0AD-8093EC10F338}</a:tableStyleId>
              </a:tblPr>
              <a:tblGrid>
                <a:gridCol w="760329">
                  <a:extLst>
                    <a:ext uri="{9D8B030D-6E8A-4147-A177-3AD203B41FA5}">
                      <a16:colId xmlns:a16="http://schemas.microsoft.com/office/drawing/2014/main" val="685615231"/>
                    </a:ext>
                  </a:extLst>
                </a:gridCol>
                <a:gridCol w="760329">
                  <a:extLst>
                    <a:ext uri="{9D8B030D-6E8A-4147-A177-3AD203B41FA5}">
                      <a16:colId xmlns:a16="http://schemas.microsoft.com/office/drawing/2014/main" val="4233307058"/>
                    </a:ext>
                  </a:extLst>
                </a:gridCol>
                <a:gridCol w="644312">
                  <a:extLst>
                    <a:ext uri="{9D8B030D-6E8A-4147-A177-3AD203B41FA5}">
                      <a16:colId xmlns:a16="http://schemas.microsoft.com/office/drawing/2014/main" val="2884013731"/>
                    </a:ext>
                  </a:extLst>
                </a:gridCol>
              </a:tblGrid>
              <a:tr h="0">
                <a:tc>
                  <a:txBody>
                    <a:bodyPr/>
                    <a:lstStyle/>
                    <a:p>
                      <a:pPr algn="ctr"/>
                      <a:r>
                        <a:rPr lang="en-US" sz="1200" b="1" i="0" dirty="0">
                          <a:solidFill>
                            <a:srgbClr val="000000"/>
                          </a:solidFill>
                          <a:effectLst/>
                          <a:latin typeface="PalatinoLinotype-Bold"/>
                        </a:rPr>
                        <a:t>State </a:t>
                      </a:r>
                      <a:endParaRPr lang="en-US" sz="1200" dirty="0">
                        <a:effectLst/>
                      </a:endParaRPr>
                    </a:p>
                  </a:txBody>
                  <a:tcPr anchor="ctr"/>
                </a:tc>
                <a:tc>
                  <a:txBody>
                    <a:bodyPr/>
                    <a:lstStyle/>
                    <a:p>
                      <a:pPr algn="ctr"/>
                      <a:r>
                        <a:rPr lang="en-US" sz="1200" b="1" i="0" dirty="0">
                          <a:solidFill>
                            <a:srgbClr val="000000"/>
                          </a:solidFill>
                          <a:effectLst/>
                          <a:latin typeface="PalatinoLinotype-Bold"/>
                        </a:rPr>
                        <a:t>Action </a:t>
                      </a:r>
                      <a:endParaRPr lang="en-US" sz="1200" dirty="0">
                        <a:effectLst/>
                      </a:endParaRPr>
                    </a:p>
                  </a:txBody>
                  <a:tcPr anchor="ctr"/>
                </a:tc>
                <a:tc>
                  <a:txBody>
                    <a:bodyPr/>
                    <a:lstStyle/>
                    <a:p>
                      <a:pPr algn="ctr"/>
                      <a:r>
                        <a:rPr lang="en-US" sz="1200" b="1" i="0" dirty="0">
                          <a:solidFill>
                            <a:srgbClr val="000000"/>
                          </a:solidFill>
                          <a:effectLst/>
                          <a:latin typeface="PalatinoLinotype-Bold"/>
                        </a:rPr>
                        <a:t>Value</a:t>
                      </a:r>
                      <a:endParaRPr lang="en-US" sz="1200" dirty="0">
                        <a:effectLst/>
                      </a:endParaRPr>
                    </a:p>
                  </a:txBody>
                  <a:tcPr anchor="ctr"/>
                </a:tc>
                <a:extLst>
                  <a:ext uri="{0D108BD9-81ED-4DB2-BD59-A6C34878D82A}">
                    <a16:rowId xmlns:a16="http://schemas.microsoft.com/office/drawing/2014/main" val="3852238264"/>
                  </a:ext>
                </a:extLst>
              </a:tr>
              <a:tr h="0">
                <a:tc>
                  <a:txBody>
                    <a:bodyPr/>
                    <a:lstStyle/>
                    <a:p>
                      <a:pPr algn="ctr"/>
                      <a:r>
                        <a:rPr lang="en-US" sz="1200" b="0" i="0" dirty="0">
                          <a:solidFill>
                            <a:srgbClr val="000000"/>
                          </a:solidFill>
                          <a:effectLst/>
                          <a:latin typeface="PalatinoLinotype-Roman"/>
                        </a:rPr>
                        <a:t>State 1 </a:t>
                      </a:r>
                      <a:endParaRPr lang="en-US" sz="1200" dirty="0">
                        <a:effectLst/>
                      </a:endParaRPr>
                    </a:p>
                  </a:txBody>
                  <a:tcPr anchor="ctr"/>
                </a:tc>
                <a:tc>
                  <a:txBody>
                    <a:bodyPr/>
                    <a:lstStyle/>
                    <a:p>
                      <a:pPr algn="ctr"/>
                      <a:r>
                        <a:rPr lang="en-US" sz="1200" b="0" i="0" dirty="0">
                          <a:solidFill>
                            <a:srgbClr val="000000"/>
                          </a:solidFill>
                          <a:effectLst/>
                          <a:latin typeface="PalatinoLinotype-Roman"/>
                        </a:rPr>
                        <a:t>Action 1 </a:t>
                      </a:r>
                      <a:endParaRPr lang="en-US" sz="1200" dirty="0">
                        <a:effectLst/>
                      </a:endParaRPr>
                    </a:p>
                  </a:txBody>
                  <a:tcPr anchor="ctr"/>
                </a:tc>
                <a:tc>
                  <a:txBody>
                    <a:bodyPr/>
                    <a:lstStyle/>
                    <a:p>
                      <a:pPr algn="ctr"/>
                      <a:r>
                        <a:rPr lang="en-US" sz="1200" b="0" i="0" dirty="0">
                          <a:solidFill>
                            <a:srgbClr val="000000"/>
                          </a:solidFill>
                          <a:effectLst/>
                          <a:latin typeface="PalatinoLinotype-Roman"/>
                        </a:rPr>
                        <a:t>0.03</a:t>
                      </a:r>
                      <a:endParaRPr lang="en-US" sz="1200" dirty="0">
                        <a:effectLst/>
                      </a:endParaRPr>
                    </a:p>
                  </a:txBody>
                  <a:tcPr anchor="ctr"/>
                </a:tc>
                <a:extLst>
                  <a:ext uri="{0D108BD9-81ED-4DB2-BD59-A6C34878D82A}">
                    <a16:rowId xmlns:a16="http://schemas.microsoft.com/office/drawing/2014/main" val="141582296"/>
                  </a:ext>
                </a:extLst>
              </a:tr>
              <a:tr h="0">
                <a:tc>
                  <a:txBody>
                    <a:bodyPr/>
                    <a:lstStyle/>
                    <a:p>
                      <a:pPr algn="ctr"/>
                      <a:r>
                        <a:rPr lang="en-US" sz="1200" b="0" i="0" dirty="0">
                          <a:solidFill>
                            <a:srgbClr val="000000"/>
                          </a:solidFill>
                          <a:effectLst/>
                          <a:latin typeface="PalatinoLinotype-Roman"/>
                        </a:rPr>
                        <a:t>State 1 </a:t>
                      </a:r>
                      <a:endParaRPr lang="en-US" sz="1200" dirty="0">
                        <a:effectLst/>
                      </a:endParaRPr>
                    </a:p>
                  </a:txBody>
                  <a:tcPr anchor="ctr"/>
                </a:tc>
                <a:tc>
                  <a:txBody>
                    <a:bodyPr/>
                    <a:lstStyle/>
                    <a:p>
                      <a:pPr algn="ctr"/>
                      <a:r>
                        <a:rPr lang="en-US" sz="1200" b="0" i="0" dirty="0">
                          <a:solidFill>
                            <a:srgbClr val="000000"/>
                          </a:solidFill>
                          <a:effectLst/>
                          <a:latin typeface="PalatinoLinotype-Roman"/>
                        </a:rPr>
                        <a:t>Action 2 </a:t>
                      </a:r>
                      <a:endParaRPr lang="en-US" sz="1200" dirty="0">
                        <a:effectLst/>
                      </a:endParaRPr>
                    </a:p>
                  </a:txBody>
                  <a:tcPr anchor="ctr"/>
                </a:tc>
                <a:tc>
                  <a:txBody>
                    <a:bodyPr/>
                    <a:lstStyle/>
                    <a:p>
                      <a:pPr algn="ctr"/>
                      <a:r>
                        <a:rPr lang="en-US" sz="1200" b="0" i="0">
                          <a:solidFill>
                            <a:srgbClr val="000000"/>
                          </a:solidFill>
                          <a:effectLst/>
                          <a:latin typeface="PalatinoLinotype-Roman"/>
                        </a:rPr>
                        <a:t>0.02</a:t>
                      </a:r>
                      <a:endParaRPr lang="en-US" sz="1200">
                        <a:effectLst/>
                      </a:endParaRPr>
                    </a:p>
                  </a:txBody>
                  <a:tcPr anchor="ctr"/>
                </a:tc>
                <a:extLst>
                  <a:ext uri="{0D108BD9-81ED-4DB2-BD59-A6C34878D82A}">
                    <a16:rowId xmlns:a16="http://schemas.microsoft.com/office/drawing/2014/main" val="64601103"/>
                  </a:ext>
                </a:extLst>
              </a:tr>
              <a:tr h="370840">
                <a:tc>
                  <a:txBody>
                    <a:bodyPr/>
                    <a:lstStyle/>
                    <a:p>
                      <a:pPr algn="ctr"/>
                      <a:r>
                        <a:rPr lang="en-US" sz="1200" b="0" i="0">
                          <a:solidFill>
                            <a:srgbClr val="000000"/>
                          </a:solidFill>
                          <a:effectLst/>
                          <a:latin typeface="PalatinoLinotype-Roman"/>
                        </a:rPr>
                        <a:t>State 2 </a:t>
                      </a:r>
                      <a:endParaRPr lang="en-US" sz="1200">
                        <a:effectLst/>
                      </a:endParaRPr>
                    </a:p>
                  </a:txBody>
                  <a:tcPr anchor="ctr"/>
                </a:tc>
                <a:tc>
                  <a:txBody>
                    <a:bodyPr/>
                    <a:lstStyle/>
                    <a:p>
                      <a:pPr algn="ctr"/>
                      <a:r>
                        <a:rPr lang="en-US" sz="1200" b="0" i="0" dirty="0">
                          <a:solidFill>
                            <a:srgbClr val="000000"/>
                          </a:solidFill>
                          <a:effectLst/>
                          <a:latin typeface="PalatinoLinotype-Roman"/>
                        </a:rPr>
                        <a:t>Action 1 </a:t>
                      </a:r>
                      <a:endParaRPr lang="en-US" sz="1200" dirty="0">
                        <a:effectLst/>
                      </a:endParaRPr>
                    </a:p>
                  </a:txBody>
                  <a:tcPr anchor="ctr"/>
                </a:tc>
                <a:tc>
                  <a:txBody>
                    <a:bodyPr/>
                    <a:lstStyle/>
                    <a:p>
                      <a:pPr algn="ctr"/>
                      <a:r>
                        <a:rPr lang="en-US" sz="1200" b="0" i="0" dirty="0">
                          <a:solidFill>
                            <a:srgbClr val="000000"/>
                          </a:solidFill>
                          <a:effectLst/>
                          <a:latin typeface="PalatinoLinotype-Roman"/>
                        </a:rPr>
                        <a:t>0.5</a:t>
                      </a:r>
                      <a:endParaRPr lang="en-US" sz="1200" dirty="0">
                        <a:effectLst/>
                      </a:endParaRPr>
                    </a:p>
                  </a:txBody>
                  <a:tcPr anchor="ctr"/>
                </a:tc>
                <a:extLst>
                  <a:ext uri="{0D108BD9-81ED-4DB2-BD59-A6C34878D82A}">
                    <a16:rowId xmlns:a16="http://schemas.microsoft.com/office/drawing/2014/main" val="2818261146"/>
                  </a:ext>
                </a:extLst>
              </a:tr>
              <a:tr h="370840">
                <a:tc>
                  <a:txBody>
                    <a:bodyPr/>
                    <a:lstStyle/>
                    <a:p>
                      <a:pPr algn="ctr"/>
                      <a:r>
                        <a:rPr lang="en-US" sz="1200" b="0" i="0">
                          <a:solidFill>
                            <a:srgbClr val="000000"/>
                          </a:solidFill>
                          <a:effectLst/>
                          <a:latin typeface="PalatinoLinotype-Roman"/>
                        </a:rPr>
                        <a:t>State 2 </a:t>
                      </a:r>
                      <a:endParaRPr lang="en-US" sz="1200">
                        <a:effectLst/>
                      </a:endParaRPr>
                    </a:p>
                  </a:txBody>
                  <a:tcPr anchor="ctr"/>
                </a:tc>
                <a:tc>
                  <a:txBody>
                    <a:bodyPr/>
                    <a:lstStyle/>
                    <a:p>
                      <a:pPr algn="ctr"/>
                      <a:r>
                        <a:rPr lang="en-US" sz="1200" b="0" i="0">
                          <a:solidFill>
                            <a:srgbClr val="000000"/>
                          </a:solidFill>
                          <a:effectLst/>
                          <a:latin typeface="PalatinoLinotype-Roman"/>
                        </a:rPr>
                        <a:t>Action 2 </a:t>
                      </a:r>
                      <a:endParaRPr lang="en-US" sz="1200">
                        <a:effectLst/>
                      </a:endParaRPr>
                    </a:p>
                  </a:txBody>
                  <a:tcPr anchor="ctr"/>
                </a:tc>
                <a:tc>
                  <a:txBody>
                    <a:bodyPr/>
                    <a:lstStyle/>
                    <a:p>
                      <a:pPr algn="ctr"/>
                      <a:r>
                        <a:rPr lang="en-US" sz="1200" b="0" i="0" dirty="0">
                          <a:solidFill>
                            <a:srgbClr val="000000"/>
                          </a:solidFill>
                          <a:effectLst/>
                          <a:latin typeface="PalatinoLinotype-Roman"/>
                        </a:rPr>
                        <a:t>0.9</a:t>
                      </a:r>
                      <a:endParaRPr lang="en-US" sz="1200" dirty="0">
                        <a:effectLst/>
                      </a:endParaRPr>
                    </a:p>
                  </a:txBody>
                  <a:tcPr anchor="ctr"/>
                </a:tc>
                <a:extLst>
                  <a:ext uri="{0D108BD9-81ED-4DB2-BD59-A6C34878D82A}">
                    <a16:rowId xmlns:a16="http://schemas.microsoft.com/office/drawing/2014/main" val="2120024728"/>
                  </a:ext>
                </a:extLst>
              </a:tr>
            </a:tbl>
          </a:graphicData>
        </a:graphic>
      </p:graphicFrame>
    </p:spTree>
    <p:extLst>
      <p:ext uri="{BB962C8B-B14F-4D97-AF65-F5344CB8AC3E}">
        <p14:creationId xmlns:p14="http://schemas.microsoft.com/office/powerpoint/2010/main" val="40803120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Markov Decision Process </a:t>
            </a:r>
          </a:p>
        </p:txBody>
      </p:sp>
      <p:sp>
        <p:nvSpPr>
          <p:cNvPr id="3" name="Content Placeholder 2"/>
          <p:cNvSpPr>
            <a:spLocks noGrp="1"/>
          </p:cNvSpPr>
          <p:nvPr>
            <p:ph sz="half" idx="1"/>
          </p:nvPr>
        </p:nvSpPr>
        <p:spPr/>
        <p:txBody>
          <a:bodyPr>
            <a:normAutofit fontScale="92500" lnSpcReduction="10000"/>
          </a:bodyPr>
          <a:lstStyle/>
          <a:p>
            <a:r>
              <a:rPr lang="en-US" b="1" dirty="0"/>
              <a:t>Example: </a:t>
            </a:r>
            <a:r>
              <a:rPr lang="en-US" dirty="0"/>
              <a:t>Simulated 4 x 4 world navigated by a robot</a:t>
            </a:r>
          </a:p>
          <a:p>
            <a:pPr lvl="1">
              <a:buClr>
                <a:srgbClr val="3494BA"/>
              </a:buClr>
            </a:pPr>
            <a:endParaRPr lang="en-US" dirty="0"/>
          </a:p>
          <a:p>
            <a:pPr lvl="1">
              <a:buClr>
                <a:srgbClr val="3494BA"/>
              </a:buClr>
            </a:pPr>
            <a:r>
              <a:rPr lang="en-US" dirty="0"/>
              <a:t>Robot</a:t>
            </a:r>
          </a:p>
          <a:p>
            <a:pPr lvl="1">
              <a:buClr>
                <a:srgbClr val="3494BA"/>
              </a:buClr>
            </a:pPr>
            <a:endParaRPr lang="en-US" dirty="0"/>
          </a:p>
          <a:p>
            <a:pPr lvl="1">
              <a:buClr>
                <a:srgbClr val="3494BA"/>
              </a:buClr>
            </a:pPr>
            <a:r>
              <a:rPr lang="en-US" dirty="0"/>
              <a:t>Goal </a:t>
            </a:r>
            <a:r>
              <a:rPr lang="en-US" b="1" dirty="0">
                <a:solidFill>
                  <a:srgbClr val="008000"/>
                </a:solidFill>
              </a:rPr>
              <a:t>- green room </a:t>
            </a:r>
          </a:p>
          <a:p>
            <a:pPr lvl="2">
              <a:buClr>
                <a:srgbClr val="3494BA"/>
              </a:buClr>
            </a:pPr>
            <a:r>
              <a:rPr lang="en-US" dirty="0"/>
              <a:t>Agent receives reward</a:t>
            </a:r>
          </a:p>
          <a:p>
            <a:pPr lvl="1">
              <a:buClr>
                <a:srgbClr val="3494BA"/>
              </a:buClr>
            </a:pPr>
            <a:endParaRPr lang="en-US" dirty="0"/>
          </a:p>
          <a:p>
            <a:pPr lvl="1">
              <a:buClr>
                <a:srgbClr val="3494BA"/>
              </a:buClr>
            </a:pPr>
            <a:r>
              <a:rPr lang="en-US" dirty="0"/>
              <a:t>Bad places- </a:t>
            </a:r>
            <a:r>
              <a:rPr lang="en-US" b="1" dirty="0">
                <a:solidFill>
                  <a:srgbClr val="FF0000"/>
                </a:solidFill>
              </a:rPr>
              <a:t>red rooms</a:t>
            </a:r>
          </a:p>
          <a:p>
            <a:pPr lvl="2">
              <a:buClr>
                <a:srgbClr val="3494BA"/>
              </a:buClr>
            </a:pPr>
            <a:r>
              <a:rPr lang="en-US" dirty="0"/>
              <a:t>Agent receives punishment</a:t>
            </a:r>
          </a:p>
          <a:p>
            <a:pPr lvl="2">
              <a:buClr>
                <a:srgbClr val="3494BA"/>
              </a:buClr>
            </a:pPr>
            <a:endParaRPr lang="en-US" dirty="0"/>
          </a:p>
          <a:p>
            <a:pPr lvl="1">
              <a:buClr>
                <a:srgbClr val="3494BA"/>
              </a:buClr>
            </a:pPr>
            <a:r>
              <a:rPr lang="en-US" dirty="0"/>
              <a:t>Initially, the agent does not know what’s good or bad!</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105</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4460408" y="2235121"/>
            <a:ext cx="494475" cy="537011"/>
          </a:xfrm>
          <a:prstGeom prst="rect">
            <a:avLst/>
          </a:prstGeom>
        </p:spPr>
      </p:pic>
      <p:pic>
        <p:nvPicPr>
          <p:cNvPr id="12" name="Picture 11"/>
          <p:cNvPicPr>
            <a:picLocks noChangeAspect="1"/>
          </p:cNvPicPr>
          <p:nvPr/>
        </p:nvPicPr>
        <p:blipFill>
          <a:blip r:embed="rId5"/>
          <a:stretch>
            <a:fillRect/>
          </a:stretch>
        </p:blipFill>
        <p:spPr>
          <a:xfrm>
            <a:off x="4460409" y="3270039"/>
            <a:ext cx="494475" cy="475456"/>
          </a:xfrm>
          <a:prstGeom prst="rect">
            <a:avLst/>
          </a:prstGeom>
        </p:spPr>
      </p:pic>
      <p:pic>
        <p:nvPicPr>
          <p:cNvPr id="13" name="Picture 12"/>
          <p:cNvPicPr>
            <a:picLocks noChangeAspect="1"/>
          </p:cNvPicPr>
          <p:nvPr/>
        </p:nvPicPr>
        <p:blipFill>
          <a:blip r:embed="rId6"/>
          <a:stretch>
            <a:fillRect/>
          </a:stretch>
        </p:blipFill>
        <p:spPr>
          <a:xfrm>
            <a:off x="4462227" y="4456104"/>
            <a:ext cx="492658" cy="496663"/>
          </a:xfrm>
          <a:prstGeom prst="rect">
            <a:avLst/>
          </a:prstGeom>
        </p:spPr>
      </p:pic>
    </p:spTree>
    <p:extLst>
      <p:ext uri="{BB962C8B-B14F-4D97-AF65-F5344CB8AC3E}">
        <p14:creationId xmlns:p14="http://schemas.microsoft.com/office/powerpoint/2010/main" val="9522145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Markov Decision Process </a:t>
            </a:r>
          </a:p>
        </p:txBody>
      </p:sp>
      <p:sp>
        <p:nvSpPr>
          <p:cNvPr id="3" name="Content Placeholder 2"/>
          <p:cNvSpPr>
            <a:spLocks noGrp="1"/>
          </p:cNvSpPr>
          <p:nvPr>
            <p:ph sz="half" idx="1"/>
          </p:nvPr>
        </p:nvSpPr>
        <p:spPr/>
        <p:txBody>
          <a:bodyPr>
            <a:normAutofit fontScale="92500" lnSpcReduction="10000"/>
          </a:bodyPr>
          <a:lstStyle/>
          <a:p>
            <a:r>
              <a:rPr lang="en-US" b="1" dirty="0"/>
              <a:t>Example: </a:t>
            </a:r>
            <a:r>
              <a:rPr lang="en-US" dirty="0"/>
              <a:t>Simulated 4 x 4 world navigated by a robot</a:t>
            </a:r>
          </a:p>
          <a:p>
            <a:pPr lvl="1">
              <a:buClr>
                <a:srgbClr val="3494BA"/>
              </a:buClr>
            </a:pPr>
            <a:endParaRPr lang="en-US" dirty="0"/>
          </a:p>
          <a:p>
            <a:pPr lvl="1">
              <a:buClr>
                <a:srgbClr val="3494BA"/>
              </a:buClr>
            </a:pPr>
            <a:r>
              <a:rPr lang="en-US" dirty="0"/>
              <a:t>Robot</a:t>
            </a:r>
          </a:p>
          <a:p>
            <a:pPr lvl="1">
              <a:buClr>
                <a:srgbClr val="3494BA"/>
              </a:buClr>
            </a:pPr>
            <a:endParaRPr lang="en-US" dirty="0"/>
          </a:p>
          <a:p>
            <a:pPr lvl="1">
              <a:buClr>
                <a:srgbClr val="3494BA"/>
              </a:buClr>
            </a:pPr>
            <a:r>
              <a:rPr lang="en-US" dirty="0"/>
              <a:t>Goal </a:t>
            </a:r>
            <a:r>
              <a:rPr lang="en-US" b="1" dirty="0">
                <a:solidFill>
                  <a:srgbClr val="008000"/>
                </a:solidFill>
              </a:rPr>
              <a:t>- green room </a:t>
            </a:r>
          </a:p>
          <a:p>
            <a:pPr lvl="2">
              <a:buClr>
                <a:srgbClr val="3494BA"/>
              </a:buClr>
            </a:pPr>
            <a:r>
              <a:rPr lang="en-US" dirty="0"/>
              <a:t>Agent receives reward</a:t>
            </a:r>
          </a:p>
          <a:p>
            <a:pPr lvl="1">
              <a:buClr>
                <a:srgbClr val="3494BA"/>
              </a:buClr>
            </a:pPr>
            <a:endParaRPr lang="en-US" dirty="0"/>
          </a:p>
          <a:p>
            <a:pPr lvl="1">
              <a:buClr>
                <a:srgbClr val="3494BA"/>
              </a:buClr>
            </a:pPr>
            <a:r>
              <a:rPr lang="en-US" dirty="0"/>
              <a:t>Bad places- </a:t>
            </a:r>
            <a:r>
              <a:rPr lang="en-US" b="1" dirty="0">
                <a:solidFill>
                  <a:srgbClr val="FF0000"/>
                </a:solidFill>
              </a:rPr>
              <a:t>red rooms</a:t>
            </a:r>
          </a:p>
          <a:p>
            <a:pPr lvl="2">
              <a:buClr>
                <a:srgbClr val="3494BA"/>
              </a:buClr>
            </a:pPr>
            <a:r>
              <a:rPr lang="en-US" dirty="0"/>
              <a:t>Agent receives punishment</a:t>
            </a:r>
          </a:p>
          <a:p>
            <a:pPr lvl="2">
              <a:buClr>
                <a:srgbClr val="3494BA"/>
              </a:buClr>
            </a:pPr>
            <a:endParaRPr lang="en-US" dirty="0"/>
          </a:p>
          <a:p>
            <a:pPr lvl="1">
              <a:buClr>
                <a:srgbClr val="3494BA"/>
              </a:buClr>
            </a:pPr>
            <a:r>
              <a:rPr lang="en-US" dirty="0"/>
              <a:t>Initially, the agent does not know what’s good or bad!</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106</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8757627" y="3447729"/>
            <a:ext cx="705732" cy="729212"/>
          </a:xfrm>
          <a:prstGeom prst="rect">
            <a:avLst/>
          </a:prstGeom>
        </p:spPr>
      </p:pic>
      <p:pic>
        <p:nvPicPr>
          <p:cNvPr id="12" name="Picture 11"/>
          <p:cNvPicPr>
            <a:picLocks noChangeAspect="1"/>
          </p:cNvPicPr>
          <p:nvPr/>
        </p:nvPicPr>
        <p:blipFill>
          <a:blip r:embed="rId5"/>
          <a:stretch>
            <a:fillRect/>
          </a:stretch>
        </p:blipFill>
        <p:spPr>
          <a:xfrm>
            <a:off x="4460409" y="3270039"/>
            <a:ext cx="494475" cy="475456"/>
          </a:xfrm>
          <a:prstGeom prst="rect">
            <a:avLst/>
          </a:prstGeom>
        </p:spPr>
      </p:pic>
      <p:pic>
        <p:nvPicPr>
          <p:cNvPr id="13" name="Picture 12"/>
          <p:cNvPicPr>
            <a:picLocks noChangeAspect="1"/>
          </p:cNvPicPr>
          <p:nvPr/>
        </p:nvPicPr>
        <p:blipFill>
          <a:blip r:embed="rId6"/>
          <a:stretch>
            <a:fillRect/>
          </a:stretch>
        </p:blipFill>
        <p:spPr>
          <a:xfrm>
            <a:off x="4462227" y="4456104"/>
            <a:ext cx="492658" cy="496663"/>
          </a:xfrm>
          <a:prstGeom prst="rect">
            <a:avLst/>
          </a:prstGeom>
        </p:spPr>
      </p:pic>
      <p:cxnSp>
        <p:nvCxnSpPr>
          <p:cNvPr id="14" name="Straight Arrow Connector 13"/>
          <p:cNvCxnSpPr/>
          <p:nvPr/>
        </p:nvCxnSpPr>
        <p:spPr>
          <a:xfrm>
            <a:off x="7359091" y="4820717"/>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776058" y="4893869"/>
            <a:ext cx="555955" cy="929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669570" y="5772010"/>
            <a:ext cx="2905606" cy="369332"/>
          </a:xfrm>
          <a:prstGeom prst="rect">
            <a:avLst/>
          </a:prstGeom>
          <a:solidFill>
            <a:srgbClr val="FF0000"/>
          </a:solidFill>
        </p:spPr>
        <p:txBody>
          <a:bodyPr wrap="square" rtlCol="0">
            <a:spAutoFit/>
          </a:bodyPr>
          <a:lstStyle/>
          <a:p>
            <a:r>
              <a:rPr lang="en-US" b="1" dirty="0">
                <a:solidFill>
                  <a:schemeClr val="bg1"/>
                </a:solidFill>
              </a:rPr>
              <a:t>Bad actions – avoid in future</a:t>
            </a:r>
          </a:p>
        </p:txBody>
      </p:sp>
      <p:cxnSp>
        <p:nvCxnSpPr>
          <p:cNvPr id="15" name="Straight Arrow Connector 14"/>
          <p:cNvCxnSpPr/>
          <p:nvPr/>
        </p:nvCxnSpPr>
        <p:spPr>
          <a:xfrm>
            <a:off x="9124628" y="3812335"/>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88045" y="3958510"/>
            <a:ext cx="979152" cy="181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a:stretch>
            <a:fillRect/>
          </a:stretch>
        </p:blipFill>
        <p:spPr>
          <a:xfrm>
            <a:off x="4460408" y="2235121"/>
            <a:ext cx="494475" cy="537011"/>
          </a:xfrm>
          <a:prstGeom prst="rect">
            <a:avLst/>
          </a:prstGeom>
        </p:spPr>
      </p:pic>
      <p:pic>
        <p:nvPicPr>
          <p:cNvPr id="19" name="Picture 18"/>
          <p:cNvPicPr>
            <a:picLocks noChangeAspect="1"/>
          </p:cNvPicPr>
          <p:nvPr/>
        </p:nvPicPr>
        <p:blipFill>
          <a:blip r:embed="rId4"/>
          <a:stretch>
            <a:fillRect/>
          </a:stretch>
        </p:blipFill>
        <p:spPr>
          <a:xfrm>
            <a:off x="9685442" y="2517474"/>
            <a:ext cx="705732" cy="729212"/>
          </a:xfrm>
          <a:prstGeom prst="rect">
            <a:avLst/>
          </a:prstGeom>
        </p:spPr>
      </p:pic>
      <p:cxnSp>
        <p:nvCxnSpPr>
          <p:cNvPr id="20" name="Straight Arrow Connector 19"/>
          <p:cNvCxnSpPr/>
          <p:nvPr/>
        </p:nvCxnSpPr>
        <p:spPr>
          <a:xfrm flipV="1">
            <a:off x="10038308" y="1895835"/>
            <a:ext cx="0" cy="9862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9144171" y="947239"/>
            <a:ext cx="2865940" cy="369332"/>
          </a:xfrm>
          <a:prstGeom prst="rect">
            <a:avLst/>
          </a:prstGeom>
          <a:solidFill>
            <a:srgbClr val="008000"/>
          </a:solidFill>
        </p:spPr>
        <p:txBody>
          <a:bodyPr wrap="square" rtlCol="0">
            <a:spAutoFit/>
          </a:bodyPr>
          <a:lstStyle/>
          <a:p>
            <a:r>
              <a:rPr lang="en-US" b="1" dirty="0">
                <a:solidFill>
                  <a:schemeClr val="bg1"/>
                </a:solidFill>
              </a:rPr>
              <a:t>Good action – take in future</a:t>
            </a:r>
          </a:p>
        </p:txBody>
      </p:sp>
      <p:cxnSp>
        <p:nvCxnSpPr>
          <p:cNvPr id="25" name="Straight Arrow Connector 24"/>
          <p:cNvCxnSpPr>
            <a:stCxn id="24" idx="2"/>
            <a:endCxn id="19" idx="0"/>
          </p:cNvCxnSpPr>
          <p:nvPr/>
        </p:nvCxnSpPr>
        <p:spPr>
          <a:xfrm flipH="1">
            <a:off x="10038308" y="1316571"/>
            <a:ext cx="538833" cy="120090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2851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a:xfrm>
            <a:off x="304800" y="1193800"/>
            <a:ext cx="5845440" cy="5080000"/>
          </a:xfrm>
        </p:spPr>
        <p:txBody>
          <a:bodyPr>
            <a:normAutofit/>
          </a:bodyPr>
          <a:lstStyle/>
          <a:p>
            <a:r>
              <a:rPr lang="en-US" dirty="0"/>
              <a:t>Q-learning method</a:t>
            </a:r>
          </a:p>
          <a:p>
            <a:pPr lvl="1">
              <a:buClr>
                <a:srgbClr val="3494BA"/>
              </a:buClr>
            </a:pPr>
            <a:r>
              <a:rPr lang="en-US" dirty="0"/>
              <a:t>Method for learning a function </a:t>
            </a:r>
            <a:r>
              <a:rPr lang="en-US" b="1" i="1" dirty="0"/>
              <a:t>Q(s, a)</a:t>
            </a:r>
            <a:r>
              <a:rPr lang="en-US" b="1" dirty="0"/>
              <a:t>, </a:t>
            </a:r>
            <a:r>
              <a:rPr lang="en-US" dirty="0"/>
              <a:t>representing</a:t>
            </a:r>
            <a:r>
              <a:rPr lang="en-US" b="1" dirty="0"/>
              <a:t> </a:t>
            </a:r>
            <a:r>
              <a:rPr lang="en-US" dirty="0"/>
              <a:t>estimate of the reward value of performing </a:t>
            </a:r>
            <a:r>
              <a:rPr lang="en-US" b="1" dirty="0"/>
              <a:t>action </a:t>
            </a:r>
            <a:r>
              <a:rPr lang="en-US" b="1" i="1" dirty="0"/>
              <a:t>a</a:t>
            </a:r>
            <a:r>
              <a:rPr lang="en-US" i="1" dirty="0"/>
              <a:t> </a:t>
            </a:r>
            <a:r>
              <a:rPr lang="en-US" dirty="0"/>
              <a:t>in </a:t>
            </a:r>
            <a:r>
              <a:rPr lang="en-US" b="1" dirty="0"/>
              <a:t>state </a:t>
            </a:r>
            <a:r>
              <a:rPr lang="en-US" b="1" i="1" dirty="0"/>
              <a:t>s</a:t>
            </a:r>
          </a:p>
          <a:p>
            <a:pPr lvl="1">
              <a:buClr>
                <a:srgbClr val="3494BA"/>
              </a:buClr>
            </a:pPr>
            <a:endParaRPr lang="en-US" dirty="0"/>
          </a:p>
          <a:p>
            <a:pPr lvl="1">
              <a:buClr>
                <a:srgbClr val="3494BA"/>
              </a:buClr>
            </a:pPr>
            <a:r>
              <a:rPr lang="en-US" dirty="0"/>
              <a:t>Initially, Q(s, a) is unknown – but values are learned through trying different actions in different states</a:t>
            </a:r>
          </a:p>
          <a:p>
            <a:pPr lvl="1">
              <a:buClr>
                <a:srgbClr val="3494BA"/>
              </a:buClr>
            </a:pPr>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107</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8757627" y="3447729"/>
            <a:ext cx="705732" cy="729212"/>
          </a:xfrm>
          <a:prstGeom prst="rect">
            <a:avLst/>
          </a:prstGeom>
        </p:spPr>
      </p:pic>
      <p:cxnSp>
        <p:nvCxnSpPr>
          <p:cNvPr id="14" name="Straight Arrow Connector 13"/>
          <p:cNvCxnSpPr/>
          <p:nvPr/>
        </p:nvCxnSpPr>
        <p:spPr>
          <a:xfrm>
            <a:off x="7359091" y="4820717"/>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776058" y="4893869"/>
            <a:ext cx="555955" cy="929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669570" y="5772010"/>
            <a:ext cx="2905606" cy="369332"/>
          </a:xfrm>
          <a:prstGeom prst="rect">
            <a:avLst/>
          </a:prstGeom>
          <a:solidFill>
            <a:srgbClr val="FF0000"/>
          </a:solidFill>
        </p:spPr>
        <p:txBody>
          <a:bodyPr wrap="square" rtlCol="0">
            <a:spAutoFit/>
          </a:bodyPr>
          <a:lstStyle/>
          <a:p>
            <a:r>
              <a:rPr lang="en-US" b="1" dirty="0">
                <a:solidFill>
                  <a:schemeClr val="bg1"/>
                </a:solidFill>
              </a:rPr>
              <a:t>Bad actions – avoid in future</a:t>
            </a:r>
          </a:p>
        </p:txBody>
      </p:sp>
      <p:cxnSp>
        <p:nvCxnSpPr>
          <p:cNvPr id="15" name="Straight Arrow Connector 14"/>
          <p:cNvCxnSpPr/>
          <p:nvPr/>
        </p:nvCxnSpPr>
        <p:spPr>
          <a:xfrm>
            <a:off x="9124628" y="3812335"/>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88045" y="3958510"/>
            <a:ext cx="979152" cy="181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9685442" y="2517474"/>
            <a:ext cx="705732" cy="729212"/>
          </a:xfrm>
          <a:prstGeom prst="rect">
            <a:avLst/>
          </a:prstGeom>
        </p:spPr>
      </p:pic>
      <p:cxnSp>
        <p:nvCxnSpPr>
          <p:cNvPr id="20" name="Straight Arrow Connector 19"/>
          <p:cNvCxnSpPr/>
          <p:nvPr/>
        </p:nvCxnSpPr>
        <p:spPr>
          <a:xfrm flipV="1">
            <a:off x="10038308" y="1895835"/>
            <a:ext cx="0" cy="9862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9144171" y="947239"/>
            <a:ext cx="2865940" cy="369332"/>
          </a:xfrm>
          <a:prstGeom prst="rect">
            <a:avLst/>
          </a:prstGeom>
          <a:solidFill>
            <a:srgbClr val="008000"/>
          </a:solidFill>
        </p:spPr>
        <p:txBody>
          <a:bodyPr wrap="square" rtlCol="0">
            <a:spAutoFit/>
          </a:bodyPr>
          <a:lstStyle/>
          <a:p>
            <a:r>
              <a:rPr lang="en-US" b="1" dirty="0">
                <a:solidFill>
                  <a:schemeClr val="bg1"/>
                </a:solidFill>
              </a:rPr>
              <a:t>Good action – take in future</a:t>
            </a:r>
          </a:p>
        </p:txBody>
      </p:sp>
      <p:cxnSp>
        <p:nvCxnSpPr>
          <p:cNvPr id="25" name="Straight Arrow Connector 24"/>
          <p:cNvCxnSpPr>
            <a:stCxn id="24" idx="2"/>
            <a:endCxn id="19" idx="0"/>
          </p:cNvCxnSpPr>
          <p:nvPr/>
        </p:nvCxnSpPr>
        <p:spPr>
          <a:xfrm flipH="1">
            <a:off x="10038308" y="1316571"/>
            <a:ext cx="538833" cy="120090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399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p:txBody>
          <a:bodyPr>
            <a:normAutofit/>
          </a:bodyPr>
          <a:lstStyle/>
          <a:p>
            <a:r>
              <a:rPr lang="en-US" dirty="0"/>
              <a:t>Q-learning Overview</a:t>
            </a:r>
          </a:p>
          <a:p>
            <a:pPr lvl="1">
              <a:buClr>
                <a:srgbClr val="3494BA"/>
              </a:buClr>
            </a:pPr>
            <a:r>
              <a:rPr lang="en-US" dirty="0"/>
              <a:t>Start with </a:t>
            </a:r>
            <a:r>
              <a:rPr lang="en-US" i="1" dirty="0"/>
              <a:t>Q</a:t>
            </a:r>
            <a:r>
              <a:rPr lang="en-US" dirty="0"/>
              <a:t>(</a:t>
            </a:r>
            <a:r>
              <a:rPr lang="en-US" i="1" dirty="0"/>
              <a:t>s</a:t>
            </a:r>
            <a:r>
              <a:rPr lang="en-US" dirty="0"/>
              <a:t>, </a:t>
            </a:r>
            <a:r>
              <a:rPr lang="en-US" i="1" dirty="0"/>
              <a:t>a</a:t>
            </a:r>
            <a:r>
              <a:rPr lang="en-US" dirty="0"/>
              <a:t>) = 0 for all </a:t>
            </a:r>
            <a:r>
              <a:rPr lang="en-US" i="1" dirty="0"/>
              <a:t>s</a:t>
            </a:r>
            <a:r>
              <a:rPr lang="en-US" dirty="0"/>
              <a:t>, </a:t>
            </a:r>
            <a:r>
              <a:rPr lang="en-US" i="1" dirty="0"/>
              <a:t>a</a:t>
            </a:r>
          </a:p>
          <a:p>
            <a:pPr lvl="1">
              <a:buClr>
                <a:srgbClr val="3494BA"/>
              </a:buClr>
            </a:pPr>
            <a:r>
              <a:rPr lang="en-US" dirty="0"/>
              <a:t>When we take an action and receive a reward: </a:t>
            </a:r>
          </a:p>
          <a:p>
            <a:pPr lvl="2">
              <a:buClr>
                <a:srgbClr val="3494BA"/>
              </a:buClr>
            </a:pPr>
            <a:r>
              <a:rPr lang="en-US" dirty="0"/>
              <a:t>Estimate the value of </a:t>
            </a:r>
            <a:r>
              <a:rPr lang="en-US" i="1" dirty="0"/>
              <a:t>Q</a:t>
            </a:r>
            <a:r>
              <a:rPr lang="en-US" dirty="0"/>
              <a:t>(</a:t>
            </a:r>
            <a:r>
              <a:rPr lang="en-US" i="1" dirty="0"/>
              <a:t>s</a:t>
            </a:r>
            <a:r>
              <a:rPr lang="en-US" dirty="0"/>
              <a:t>, </a:t>
            </a:r>
            <a:r>
              <a:rPr lang="en-US" i="1" dirty="0"/>
              <a:t>a</a:t>
            </a:r>
            <a:r>
              <a:rPr lang="en-US" dirty="0"/>
              <a:t>) based on </a:t>
            </a:r>
            <a:r>
              <a:rPr lang="en-US" b="1" dirty="0"/>
              <a:t>current reward </a:t>
            </a:r>
            <a:r>
              <a:rPr lang="en-US" dirty="0"/>
              <a:t>and expected </a:t>
            </a:r>
            <a:r>
              <a:rPr lang="en-US" b="1" dirty="0"/>
              <a:t>future rewards</a:t>
            </a:r>
            <a:r>
              <a:rPr lang="en-US" dirty="0"/>
              <a:t> </a:t>
            </a:r>
          </a:p>
          <a:p>
            <a:pPr lvl="3">
              <a:buClr>
                <a:srgbClr val="3494BA"/>
              </a:buClr>
            </a:pPr>
            <a:r>
              <a:rPr lang="en-US" dirty="0"/>
              <a:t>For future rewards, rewards of taking a later action </a:t>
            </a:r>
          </a:p>
          <a:p>
            <a:pPr lvl="2">
              <a:buClr>
                <a:srgbClr val="3494BA"/>
              </a:buClr>
            </a:pPr>
            <a:r>
              <a:rPr lang="en-US" dirty="0"/>
              <a:t>Update </a:t>
            </a:r>
            <a:r>
              <a:rPr lang="en-US" i="1" dirty="0"/>
              <a:t>Q</a:t>
            </a:r>
            <a:r>
              <a:rPr lang="en-US" dirty="0"/>
              <a:t>(</a:t>
            </a:r>
            <a:r>
              <a:rPr lang="en-US" i="1" dirty="0"/>
              <a:t>s</a:t>
            </a:r>
            <a:r>
              <a:rPr lang="en-US" dirty="0"/>
              <a:t>, </a:t>
            </a:r>
            <a:r>
              <a:rPr lang="en-US" i="1" dirty="0"/>
              <a:t>a</a:t>
            </a:r>
            <a:r>
              <a:rPr lang="en-US" dirty="0"/>
              <a:t>) to take into account old estimate as well as our new estimate</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108</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8757627" y="3447729"/>
            <a:ext cx="705732" cy="729212"/>
          </a:xfrm>
          <a:prstGeom prst="rect">
            <a:avLst/>
          </a:prstGeom>
        </p:spPr>
      </p:pic>
      <p:cxnSp>
        <p:nvCxnSpPr>
          <p:cNvPr id="14" name="Straight Arrow Connector 13"/>
          <p:cNvCxnSpPr/>
          <p:nvPr/>
        </p:nvCxnSpPr>
        <p:spPr>
          <a:xfrm>
            <a:off x="7359091" y="4820717"/>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776058" y="4893869"/>
            <a:ext cx="555955" cy="929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669570" y="5772010"/>
            <a:ext cx="2905606" cy="369332"/>
          </a:xfrm>
          <a:prstGeom prst="rect">
            <a:avLst/>
          </a:prstGeom>
          <a:solidFill>
            <a:srgbClr val="FF0000"/>
          </a:solidFill>
        </p:spPr>
        <p:txBody>
          <a:bodyPr wrap="square" rtlCol="0">
            <a:spAutoFit/>
          </a:bodyPr>
          <a:lstStyle/>
          <a:p>
            <a:r>
              <a:rPr lang="en-US" b="1" dirty="0">
                <a:solidFill>
                  <a:schemeClr val="bg1"/>
                </a:solidFill>
              </a:rPr>
              <a:t>Bad actions – avoid in future</a:t>
            </a:r>
          </a:p>
        </p:txBody>
      </p:sp>
      <p:cxnSp>
        <p:nvCxnSpPr>
          <p:cNvPr id="15" name="Straight Arrow Connector 14"/>
          <p:cNvCxnSpPr/>
          <p:nvPr/>
        </p:nvCxnSpPr>
        <p:spPr>
          <a:xfrm>
            <a:off x="9124628" y="3812335"/>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88045" y="3958510"/>
            <a:ext cx="979152" cy="181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9685442" y="2517474"/>
            <a:ext cx="705732" cy="729212"/>
          </a:xfrm>
          <a:prstGeom prst="rect">
            <a:avLst/>
          </a:prstGeom>
        </p:spPr>
      </p:pic>
      <p:cxnSp>
        <p:nvCxnSpPr>
          <p:cNvPr id="20" name="Straight Arrow Connector 19"/>
          <p:cNvCxnSpPr/>
          <p:nvPr/>
        </p:nvCxnSpPr>
        <p:spPr>
          <a:xfrm flipV="1">
            <a:off x="10038308" y="1895835"/>
            <a:ext cx="0" cy="9862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9144171" y="947239"/>
            <a:ext cx="2865940" cy="369332"/>
          </a:xfrm>
          <a:prstGeom prst="rect">
            <a:avLst/>
          </a:prstGeom>
          <a:solidFill>
            <a:srgbClr val="008000"/>
          </a:solidFill>
        </p:spPr>
        <p:txBody>
          <a:bodyPr wrap="square" rtlCol="0">
            <a:spAutoFit/>
          </a:bodyPr>
          <a:lstStyle/>
          <a:p>
            <a:r>
              <a:rPr lang="en-US" b="1" dirty="0">
                <a:solidFill>
                  <a:schemeClr val="bg1"/>
                </a:solidFill>
              </a:rPr>
              <a:t>Good action – take in future</a:t>
            </a:r>
          </a:p>
        </p:txBody>
      </p:sp>
      <p:cxnSp>
        <p:nvCxnSpPr>
          <p:cNvPr id="25" name="Straight Arrow Connector 24"/>
          <p:cNvCxnSpPr>
            <a:stCxn id="24" idx="2"/>
            <a:endCxn id="19" idx="0"/>
          </p:cNvCxnSpPr>
          <p:nvPr/>
        </p:nvCxnSpPr>
        <p:spPr>
          <a:xfrm flipH="1">
            <a:off x="10038308" y="1316571"/>
            <a:ext cx="538833" cy="120090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08971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p:txBody>
          <a:bodyPr>
            <a:normAutofit/>
          </a:bodyPr>
          <a:lstStyle/>
          <a:p>
            <a:r>
              <a:rPr lang="en-US" dirty="0"/>
              <a:t>Q-learning</a:t>
            </a:r>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r>
              <a:rPr lang="el-GR" b="1" dirty="0"/>
              <a:t>α</a:t>
            </a:r>
            <a:r>
              <a:rPr lang="en-US" dirty="0"/>
              <a:t> is the learning rate [0,1]</a:t>
            </a:r>
          </a:p>
          <a:p>
            <a:pPr lvl="2">
              <a:buClr>
                <a:srgbClr val="3494BA"/>
              </a:buClr>
            </a:pPr>
            <a:r>
              <a:rPr lang="en-US" dirty="0"/>
              <a:t>Controls how Q-function is updated</a:t>
            </a:r>
          </a:p>
          <a:p>
            <a:pPr lvl="2">
              <a:buClr>
                <a:srgbClr val="3494BA"/>
              </a:buClr>
            </a:pPr>
            <a:r>
              <a:rPr lang="en-US" dirty="0"/>
              <a:t>Large </a:t>
            </a:r>
            <a:r>
              <a:rPr lang="el-GR" b="1" dirty="0"/>
              <a:t>α</a:t>
            </a:r>
            <a:r>
              <a:rPr lang="en-US" dirty="0"/>
              <a:t> means we value new information more than old information</a:t>
            </a:r>
          </a:p>
          <a:p>
            <a:pPr lvl="2">
              <a:buClr>
                <a:srgbClr val="3494BA"/>
              </a:buClr>
            </a:pPr>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109</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8757627" y="3447729"/>
            <a:ext cx="705732" cy="729212"/>
          </a:xfrm>
          <a:prstGeom prst="rect">
            <a:avLst/>
          </a:prstGeom>
        </p:spPr>
      </p:pic>
      <p:cxnSp>
        <p:nvCxnSpPr>
          <p:cNvPr id="14" name="Straight Arrow Connector 13"/>
          <p:cNvCxnSpPr/>
          <p:nvPr/>
        </p:nvCxnSpPr>
        <p:spPr>
          <a:xfrm>
            <a:off x="7359091" y="4820717"/>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776058" y="4893869"/>
            <a:ext cx="555955" cy="929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669570" y="5772010"/>
            <a:ext cx="2905606" cy="369332"/>
          </a:xfrm>
          <a:prstGeom prst="rect">
            <a:avLst/>
          </a:prstGeom>
          <a:solidFill>
            <a:srgbClr val="FF0000"/>
          </a:solidFill>
        </p:spPr>
        <p:txBody>
          <a:bodyPr wrap="square" rtlCol="0">
            <a:spAutoFit/>
          </a:bodyPr>
          <a:lstStyle/>
          <a:p>
            <a:r>
              <a:rPr lang="en-US" b="1" dirty="0">
                <a:solidFill>
                  <a:schemeClr val="bg1"/>
                </a:solidFill>
              </a:rPr>
              <a:t>Bad actions – avoid in future</a:t>
            </a:r>
          </a:p>
        </p:txBody>
      </p:sp>
      <p:cxnSp>
        <p:nvCxnSpPr>
          <p:cNvPr id="15" name="Straight Arrow Connector 14"/>
          <p:cNvCxnSpPr/>
          <p:nvPr/>
        </p:nvCxnSpPr>
        <p:spPr>
          <a:xfrm>
            <a:off x="9124628" y="3812335"/>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88045" y="3958510"/>
            <a:ext cx="979152" cy="181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9685442" y="2517474"/>
            <a:ext cx="705732" cy="729212"/>
          </a:xfrm>
          <a:prstGeom prst="rect">
            <a:avLst/>
          </a:prstGeom>
        </p:spPr>
      </p:pic>
      <p:cxnSp>
        <p:nvCxnSpPr>
          <p:cNvPr id="20" name="Straight Arrow Connector 19"/>
          <p:cNvCxnSpPr/>
          <p:nvPr/>
        </p:nvCxnSpPr>
        <p:spPr>
          <a:xfrm flipV="1">
            <a:off x="10038308" y="1895835"/>
            <a:ext cx="0" cy="9862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9144171" y="947239"/>
            <a:ext cx="2865940" cy="369332"/>
          </a:xfrm>
          <a:prstGeom prst="rect">
            <a:avLst/>
          </a:prstGeom>
          <a:solidFill>
            <a:srgbClr val="008000"/>
          </a:solidFill>
        </p:spPr>
        <p:txBody>
          <a:bodyPr wrap="square" rtlCol="0">
            <a:spAutoFit/>
          </a:bodyPr>
          <a:lstStyle/>
          <a:p>
            <a:r>
              <a:rPr lang="en-US" b="1" dirty="0">
                <a:solidFill>
                  <a:schemeClr val="bg1"/>
                </a:solidFill>
              </a:rPr>
              <a:t>Good action – take in future</a:t>
            </a:r>
          </a:p>
        </p:txBody>
      </p:sp>
      <p:cxnSp>
        <p:nvCxnSpPr>
          <p:cNvPr id="25" name="Straight Arrow Connector 24"/>
          <p:cNvCxnSpPr>
            <a:stCxn id="24" idx="2"/>
            <a:endCxn id="19" idx="0"/>
          </p:cNvCxnSpPr>
          <p:nvPr/>
        </p:nvCxnSpPr>
        <p:spPr>
          <a:xfrm flipH="1">
            <a:off x="10038308" y="1316571"/>
            <a:ext cx="538833" cy="120090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440854" y="2024678"/>
            <a:ext cx="6185292" cy="2013312"/>
          </a:xfrm>
          <a:prstGeom prst="rect">
            <a:avLst/>
          </a:prstGeom>
        </p:spPr>
      </p:pic>
    </p:spTree>
    <p:extLst>
      <p:ext uri="{BB962C8B-B14F-4D97-AF65-F5344CB8AC3E}">
        <p14:creationId xmlns:p14="http://schemas.microsoft.com/office/powerpoint/2010/main" val="3291195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Classification Example – Predicting Weather</a:t>
            </a:r>
          </a:p>
        </p:txBody>
      </p:sp>
      <p:sp>
        <p:nvSpPr>
          <p:cNvPr id="9" name="Content Placeholder 8"/>
          <p:cNvSpPr>
            <a:spLocks noGrp="1"/>
          </p:cNvSpPr>
          <p:nvPr>
            <p:ph idx="1"/>
          </p:nvPr>
        </p:nvSpPr>
        <p:spPr>
          <a:xfrm>
            <a:off x="304800" y="4286707"/>
            <a:ext cx="11582400" cy="1963425"/>
          </a:xfrm>
        </p:spPr>
        <p:txBody>
          <a:bodyPr>
            <a:normAutofit fontScale="92500" lnSpcReduction="20000"/>
          </a:bodyPr>
          <a:lstStyle/>
          <a:p>
            <a:r>
              <a:rPr lang="en-US" dirty="0"/>
              <a:t>Supervised learning: </a:t>
            </a:r>
          </a:p>
          <a:p>
            <a:pPr lvl="1"/>
            <a:r>
              <a:rPr lang="en-US" dirty="0"/>
              <a:t>Computer </a:t>
            </a:r>
            <a:r>
              <a:rPr lang="en-US" dirty="0">
                <a:solidFill>
                  <a:srgbClr val="FF0000"/>
                </a:solidFill>
              </a:rPr>
              <a:t>learns</a:t>
            </a:r>
            <a:r>
              <a:rPr lang="en-US" dirty="0"/>
              <a:t> from given data </a:t>
            </a:r>
            <a:r>
              <a:rPr lang="en-US" dirty="0">
                <a:solidFill>
                  <a:srgbClr val="FF0000"/>
                </a:solidFill>
              </a:rPr>
              <a:t>instances</a:t>
            </a:r>
            <a:r>
              <a:rPr lang="en-US" dirty="0"/>
              <a:t> in the form of </a:t>
            </a:r>
            <a:r>
              <a:rPr lang="en-US" dirty="0">
                <a:solidFill>
                  <a:srgbClr val="FF0000"/>
                </a:solidFill>
              </a:rPr>
              <a:t>(features, class)</a:t>
            </a:r>
          </a:p>
          <a:p>
            <a:pPr lvl="1"/>
            <a:r>
              <a:rPr lang="en-US" dirty="0"/>
              <a:t>Come up with an estimate of function </a:t>
            </a:r>
            <a:r>
              <a:rPr lang="en-US" i="1" dirty="0"/>
              <a:t>f(humidity, pressure) = class</a:t>
            </a:r>
          </a:p>
          <a:p>
            <a:pPr lvl="2"/>
            <a:r>
              <a:rPr lang="en-US" i="1" dirty="0"/>
              <a:t>f</a:t>
            </a:r>
            <a:r>
              <a:rPr lang="en-US" dirty="0"/>
              <a:t>(93, 999.7) = Rain, </a:t>
            </a:r>
            <a:r>
              <a:rPr lang="en-US" i="1" dirty="0"/>
              <a:t>f</a:t>
            </a:r>
            <a:r>
              <a:rPr lang="en-US" dirty="0"/>
              <a:t>(49, 1015.5) = No Rain , …etc. </a:t>
            </a:r>
            <a:endParaRPr lang="en-US" i="1" dirty="0"/>
          </a:p>
          <a:p>
            <a:pPr lvl="2"/>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11</a:t>
            </a:fld>
            <a:endParaRPr lang="en-US"/>
          </a:p>
        </p:txBody>
      </p:sp>
      <p:pic>
        <p:nvPicPr>
          <p:cNvPr id="10" name="Picture 9"/>
          <p:cNvPicPr>
            <a:picLocks noChangeAspect="1"/>
          </p:cNvPicPr>
          <p:nvPr/>
        </p:nvPicPr>
        <p:blipFill>
          <a:blip r:embed="rId3"/>
          <a:stretch>
            <a:fillRect/>
          </a:stretch>
        </p:blipFill>
        <p:spPr>
          <a:xfrm>
            <a:off x="5853254" y="1904179"/>
            <a:ext cx="5377934" cy="2637765"/>
          </a:xfrm>
          <a:prstGeom prst="rect">
            <a:avLst/>
          </a:prstGeom>
        </p:spPr>
      </p:pic>
      <p:sp>
        <p:nvSpPr>
          <p:cNvPr id="15" name="Rectangle 14"/>
          <p:cNvSpPr/>
          <p:nvPr/>
        </p:nvSpPr>
        <p:spPr>
          <a:xfrm>
            <a:off x="7981076" y="1248963"/>
            <a:ext cx="1055827" cy="308811"/>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features</a:t>
            </a:r>
          </a:p>
        </p:txBody>
      </p:sp>
      <p:cxnSp>
        <p:nvCxnSpPr>
          <p:cNvPr id="18" name="Straight Arrow Connector 17"/>
          <p:cNvCxnSpPr>
            <a:stCxn id="15" idx="2"/>
          </p:cNvCxnSpPr>
          <p:nvPr/>
        </p:nvCxnSpPr>
        <p:spPr>
          <a:xfrm flipH="1">
            <a:off x="7981076" y="1557774"/>
            <a:ext cx="527914" cy="3196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2"/>
          </p:cNvCxnSpPr>
          <p:nvPr/>
        </p:nvCxnSpPr>
        <p:spPr>
          <a:xfrm>
            <a:off x="8508990" y="1557774"/>
            <a:ext cx="741272" cy="2680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9813341" y="1275750"/>
            <a:ext cx="1299035" cy="308811"/>
          </a:xfrm>
          <a:prstGeom prst="rect">
            <a:avLst/>
          </a:prstGeom>
          <a:solidFill>
            <a:srgbClr val="CC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label/class</a:t>
            </a:r>
          </a:p>
        </p:txBody>
      </p:sp>
      <p:cxnSp>
        <p:nvCxnSpPr>
          <p:cNvPr id="29" name="Straight Arrow Connector 28"/>
          <p:cNvCxnSpPr>
            <a:stCxn id="28" idx="2"/>
          </p:cNvCxnSpPr>
          <p:nvPr/>
        </p:nvCxnSpPr>
        <p:spPr>
          <a:xfrm flipH="1">
            <a:off x="10453421" y="1584561"/>
            <a:ext cx="9438" cy="2552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868199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p:txBody>
          <a:bodyPr>
            <a:normAutofit/>
          </a:bodyPr>
          <a:lstStyle/>
          <a:p>
            <a:r>
              <a:rPr lang="en-US" dirty="0"/>
              <a:t>Q-learning</a:t>
            </a:r>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r>
              <a:rPr lang="en-US" dirty="0"/>
              <a:t>Old value estimate = Q(s, a)</a:t>
            </a:r>
          </a:p>
          <a:p>
            <a:pPr lvl="1">
              <a:buClr>
                <a:srgbClr val="3494BA"/>
              </a:buClr>
            </a:pPr>
            <a:r>
              <a:rPr lang="en-US" dirty="0"/>
              <a:t>What is the “new value estimate”?</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110</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8757627" y="3447729"/>
            <a:ext cx="705732" cy="729212"/>
          </a:xfrm>
          <a:prstGeom prst="rect">
            <a:avLst/>
          </a:prstGeom>
        </p:spPr>
      </p:pic>
      <p:cxnSp>
        <p:nvCxnSpPr>
          <p:cNvPr id="14" name="Straight Arrow Connector 13"/>
          <p:cNvCxnSpPr/>
          <p:nvPr/>
        </p:nvCxnSpPr>
        <p:spPr>
          <a:xfrm>
            <a:off x="7359091" y="4820717"/>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776058" y="4893869"/>
            <a:ext cx="555955" cy="929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669570" y="5772010"/>
            <a:ext cx="2905606" cy="369332"/>
          </a:xfrm>
          <a:prstGeom prst="rect">
            <a:avLst/>
          </a:prstGeom>
          <a:solidFill>
            <a:srgbClr val="FF0000"/>
          </a:solidFill>
        </p:spPr>
        <p:txBody>
          <a:bodyPr wrap="square" rtlCol="0">
            <a:spAutoFit/>
          </a:bodyPr>
          <a:lstStyle/>
          <a:p>
            <a:r>
              <a:rPr lang="en-US" b="1" dirty="0">
                <a:solidFill>
                  <a:schemeClr val="bg1"/>
                </a:solidFill>
              </a:rPr>
              <a:t>Bad actions – avoid in future</a:t>
            </a:r>
          </a:p>
        </p:txBody>
      </p:sp>
      <p:cxnSp>
        <p:nvCxnSpPr>
          <p:cNvPr id="15" name="Straight Arrow Connector 14"/>
          <p:cNvCxnSpPr/>
          <p:nvPr/>
        </p:nvCxnSpPr>
        <p:spPr>
          <a:xfrm>
            <a:off x="9124628" y="3812335"/>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88045" y="3958510"/>
            <a:ext cx="979152" cy="181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9685442" y="2517474"/>
            <a:ext cx="705732" cy="729212"/>
          </a:xfrm>
          <a:prstGeom prst="rect">
            <a:avLst/>
          </a:prstGeom>
        </p:spPr>
      </p:pic>
      <p:cxnSp>
        <p:nvCxnSpPr>
          <p:cNvPr id="20" name="Straight Arrow Connector 19"/>
          <p:cNvCxnSpPr/>
          <p:nvPr/>
        </p:nvCxnSpPr>
        <p:spPr>
          <a:xfrm flipV="1">
            <a:off x="10038308" y="1895835"/>
            <a:ext cx="0" cy="9862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9144171" y="947239"/>
            <a:ext cx="2865940" cy="369332"/>
          </a:xfrm>
          <a:prstGeom prst="rect">
            <a:avLst/>
          </a:prstGeom>
          <a:solidFill>
            <a:srgbClr val="008000"/>
          </a:solidFill>
        </p:spPr>
        <p:txBody>
          <a:bodyPr wrap="square" rtlCol="0">
            <a:spAutoFit/>
          </a:bodyPr>
          <a:lstStyle/>
          <a:p>
            <a:r>
              <a:rPr lang="en-US" b="1" dirty="0">
                <a:solidFill>
                  <a:schemeClr val="bg1"/>
                </a:solidFill>
              </a:rPr>
              <a:t>Good action – take in future</a:t>
            </a:r>
          </a:p>
        </p:txBody>
      </p:sp>
      <p:cxnSp>
        <p:nvCxnSpPr>
          <p:cNvPr id="25" name="Straight Arrow Connector 24"/>
          <p:cNvCxnSpPr>
            <a:stCxn id="24" idx="2"/>
            <a:endCxn id="19" idx="0"/>
          </p:cNvCxnSpPr>
          <p:nvPr/>
        </p:nvCxnSpPr>
        <p:spPr>
          <a:xfrm flipH="1">
            <a:off x="10038308" y="1316571"/>
            <a:ext cx="538833" cy="120090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440853" y="2043665"/>
            <a:ext cx="6081454" cy="1993500"/>
          </a:xfrm>
          <a:prstGeom prst="rect">
            <a:avLst/>
          </a:prstGeom>
        </p:spPr>
      </p:pic>
    </p:spTree>
    <p:extLst>
      <p:ext uri="{BB962C8B-B14F-4D97-AF65-F5344CB8AC3E}">
        <p14:creationId xmlns:p14="http://schemas.microsoft.com/office/powerpoint/2010/main" val="8657413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p:txBody>
          <a:bodyPr>
            <a:normAutofit/>
          </a:bodyPr>
          <a:lstStyle/>
          <a:p>
            <a:r>
              <a:rPr lang="en-US" dirty="0"/>
              <a:t>Q-learning</a:t>
            </a:r>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r>
              <a:rPr lang="en-US" dirty="0"/>
              <a:t>New value estimate:</a:t>
            </a:r>
          </a:p>
          <a:p>
            <a:pPr lvl="2">
              <a:buClr>
                <a:srgbClr val="3494BA"/>
              </a:buClr>
            </a:pPr>
            <a:r>
              <a:rPr lang="en-US" b="1" dirty="0"/>
              <a:t>reward r</a:t>
            </a:r>
            <a:r>
              <a:rPr lang="en-US" dirty="0"/>
              <a:t> received after taking </a:t>
            </a:r>
            <a:r>
              <a:rPr lang="en-US" b="1" dirty="0"/>
              <a:t>action a</a:t>
            </a:r>
          </a:p>
          <a:p>
            <a:pPr lvl="2">
              <a:buClr>
                <a:srgbClr val="3494BA"/>
              </a:buClr>
            </a:pPr>
            <a:r>
              <a:rPr lang="en-US" dirty="0"/>
              <a:t>expected </a:t>
            </a:r>
            <a:r>
              <a:rPr lang="en-US" b="1" dirty="0"/>
              <a:t>future reward estimates </a:t>
            </a:r>
            <a:r>
              <a:rPr lang="en-US" dirty="0"/>
              <a:t>from this state onwards</a:t>
            </a:r>
          </a:p>
          <a:p>
            <a:pPr lvl="2">
              <a:buClr>
                <a:srgbClr val="3494BA"/>
              </a:buClr>
            </a:pPr>
            <a:endParaRPr lang="en-US" dirty="0"/>
          </a:p>
          <a:p>
            <a:pPr lvl="2">
              <a:buClr>
                <a:srgbClr val="3494BA"/>
              </a:buClr>
            </a:pPr>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111</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8757627" y="3447729"/>
            <a:ext cx="705732" cy="729212"/>
          </a:xfrm>
          <a:prstGeom prst="rect">
            <a:avLst/>
          </a:prstGeom>
        </p:spPr>
      </p:pic>
      <p:cxnSp>
        <p:nvCxnSpPr>
          <p:cNvPr id="14" name="Straight Arrow Connector 13"/>
          <p:cNvCxnSpPr/>
          <p:nvPr/>
        </p:nvCxnSpPr>
        <p:spPr>
          <a:xfrm>
            <a:off x="7359091" y="4820717"/>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776058" y="4893869"/>
            <a:ext cx="555955" cy="929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669570" y="5772010"/>
            <a:ext cx="2905606" cy="369332"/>
          </a:xfrm>
          <a:prstGeom prst="rect">
            <a:avLst/>
          </a:prstGeom>
          <a:solidFill>
            <a:srgbClr val="FF0000"/>
          </a:solidFill>
        </p:spPr>
        <p:txBody>
          <a:bodyPr wrap="square" rtlCol="0">
            <a:spAutoFit/>
          </a:bodyPr>
          <a:lstStyle/>
          <a:p>
            <a:r>
              <a:rPr lang="en-US" b="1" dirty="0">
                <a:solidFill>
                  <a:schemeClr val="bg1"/>
                </a:solidFill>
              </a:rPr>
              <a:t>Bad actions – avoid in future</a:t>
            </a:r>
          </a:p>
        </p:txBody>
      </p:sp>
      <p:cxnSp>
        <p:nvCxnSpPr>
          <p:cNvPr id="15" name="Straight Arrow Connector 14"/>
          <p:cNvCxnSpPr/>
          <p:nvPr/>
        </p:nvCxnSpPr>
        <p:spPr>
          <a:xfrm>
            <a:off x="9124628" y="3812335"/>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88045" y="3958510"/>
            <a:ext cx="979152" cy="181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9685442" y="2517474"/>
            <a:ext cx="705732" cy="729212"/>
          </a:xfrm>
          <a:prstGeom prst="rect">
            <a:avLst/>
          </a:prstGeom>
        </p:spPr>
      </p:pic>
      <p:cxnSp>
        <p:nvCxnSpPr>
          <p:cNvPr id="20" name="Straight Arrow Connector 19"/>
          <p:cNvCxnSpPr/>
          <p:nvPr/>
        </p:nvCxnSpPr>
        <p:spPr>
          <a:xfrm flipV="1">
            <a:off x="10038308" y="1895835"/>
            <a:ext cx="0" cy="9862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9144171" y="947239"/>
            <a:ext cx="2865940" cy="369332"/>
          </a:xfrm>
          <a:prstGeom prst="rect">
            <a:avLst/>
          </a:prstGeom>
          <a:solidFill>
            <a:srgbClr val="008000"/>
          </a:solidFill>
        </p:spPr>
        <p:txBody>
          <a:bodyPr wrap="square" rtlCol="0">
            <a:spAutoFit/>
          </a:bodyPr>
          <a:lstStyle/>
          <a:p>
            <a:r>
              <a:rPr lang="en-US" b="1" dirty="0">
                <a:solidFill>
                  <a:schemeClr val="bg1"/>
                </a:solidFill>
              </a:rPr>
              <a:t>Good action – take in future</a:t>
            </a:r>
          </a:p>
        </p:txBody>
      </p:sp>
      <p:cxnSp>
        <p:nvCxnSpPr>
          <p:cNvPr id="25" name="Straight Arrow Connector 24"/>
          <p:cNvCxnSpPr>
            <a:stCxn id="24" idx="2"/>
            <a:endCxn id="19" idx="0"/>
          </p:cNvCxnSpPr>
          <p:nvPr/>
        </p:nvCxnSpPr>
        <p:spPr>
          <a:xfrm flipH="1">
            <a:off x="10038308" y="1316571"/>
            <a:ext cx="538833" cy="120090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5"/>
          <a:stretch>
            <a:fillRect/>
          </a:stretch>
        </p:blipFill>
        <p:spPr>
          <a:xfrm>
            <a:off x="440852" y="2051967"/>
            <a:ext cx="6081455" cy="2005094"/>
          </a:xfrm>
          <a:prstGeom prst="rect">
            <a:avLst/>
          </a:prstGeom>
        </p:spPr>
      </p:pic>
    </p:spTree>
    <p:extLst>
      <p:ext uri="{BB962C8B-B14F-4D97-AF65-F5344CB8AC3E}">
        <p14:creationId xmlns:p14="http://schemas.microsoft.com/office/powerpoint/2010/main" val="37613912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p:txBody>
          <a:bodyPr>
            <a:normAutofit/>
          </a:bodyPr>
          <a:lstStyle/>
          <a:p>
            <a:r>
              <a:rPr lang="en-US" dirty="0"/>
              <a:t>Q-learning</a:t>
            </a:r>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r>
              <a:rPr lang="en-US" b="1" dirty="0"/>
              <a:t>Future reward estimates:</a:t>
            </a:r>
          </a:p>
          <a:p>
            <a:pPr lvl="2">
              <a:buClr>
                <a:srgbClr val="3494BA"/>
              </a:buClr>
            </a:pPr>
            <a:r>
              <a:rPr lang="en-US" dirty="0" err="1"/>
              <a:t>max</a:t>
            </a:r>
            <a:r>
              <a:rPr lang="en-US" baseline="-25000" dirty="0" err="1"/>
              <a:t>a</a:t>
            </a:r>
            <a:r>
              <a:rPr lang="en-US" baseline="-25000" dirty="0"/>
              <a:t>'</a:t>
            </a:r>
            <a:r>
              <a:rPr lang="en-US" dirty="0"/>
              <a:t> Q(s', a')</a:t>
            </a:r>
          </a:p>
          <a:p>
            <a:pPr lvl="2">
              <a:buClr>
                <a:srgbClr val="3494BA"/>
              </a:buClr>
            </a:pPr>
            <a:r>
              <a:rPr lang="en-US" dirty="0"/>
              <a:t>maximum value across all possible actions a’ taken from next state s’ </a:t>
            </a:r>
          </a:p>
          <a:p>
            <a:pPr lvl="2">
              <a:buClr>
                <a:srgbClr val="3494BA"/>
              </a:buClr>
            </a:pPr>
            <a:endParaRPr lang="en-US" dirty="0"/>
          </a:p>
          <a:p>
            <a:pPr lvl="2">
              <a:buClr>
                <a:srgbClr val="3494BA"/>
              </a:buClr>
            </a:pPr>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112</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8757627" y="3447729"/>
            <a:ext cx="705732" cy="729212"/>
          </a:xfrm>
          <a:prstGeom prst="rect">
            <a:avLst/>
          </a:prstGeom>
        </p:spPr>
      </p:pic>
      <p:cxnSp>
        <p:nvCxnSpPr>
          <p:cNvPr id="14" name="Straight Arrow Connector 13"/>
          <p:cNvCxnSpPr/>
          <p:nvPr/>
        </p:nvCxnSpPr>
        <p:spPr>
          <a:xfrm>
            <a:off x="7359091" y="4820717"/>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776058" y="4893869"/>
            <a:ext cx="555955" cy="929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669570" y="5772010"/>
            <a:ext cx="2905606" cy="369332"/>
          </a:xfrm>
          <a:prstGeom prst="rect">
            <a:avLst/>
          </a:prstGeom>
          <a:solidFill>
            <a:srgbClr val="FF0000"/>
          </a:solidFill>
        </p:spPr>
        <p:txBody>
          <a:bodyPr wrap="square" rtlCol="0">
            <a:spAutoFit/>
          </a:bodyPr>
          <a:lstStyle/>
          <a:p>
            <a:r>
              <a:rPr lang="en-US" b="1" dirty="0">
                <a:solidFill>
                  <a:schemeClr val="bg1"/>
                </a:solidFill>
              </a:rPr>
              <a:t>Bad actions – avoid in future</a:t>
            </a:r>
          </a:p>
        </p:txBody>
      </p:sp>
      <p:cxnSp>
        <p:nvCxnSpPr>
          <p:cNvPr id="15" name="Straight Arrow Connector 14"/>
          <p:cNvCxnSpPr/>
          <p:nvPr/>
        </p:nvCxnSpPr>
        <p:spPr>
          <a:xfrm>
            <a:off x="9124628" y="3812335"/>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88045" y="3958510"/>
            <a:ext cx="979152" cy="181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9685442" y="2517474"/>
            <a:ext cx="705732" cy="729212"/>
          </a:xfrm>
          <a:prstGeom prst="rect">
            <a:avLst/>
          </a:prstGeom>
        </p:spPr>
      </p:pic>
      <p:cxnSp>
        <p:nvCxnSpPr>
          <p:cNvPr id="20" name="Straight Arrow Connector 19"/>
          <p:cNvCxnSpPr/>
          <p:nvPr/>
        </p:nvCxnSpPr>
        <p:spPr>
          <a:xfrm flipV="1">
            <a:off x="10038308" y="1895835"/>
            <a:ext cx="0" cy="9862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9144171" y="947239"/>
            <a:ext cx="2865940" cy="369332"/>
          </a:xfrm>
          <a:prstGeom prst="rect">
            <a:avLst/>
          </a:prstGeom>
          <a:solidFill>
            <a:srgbClr val="008000"/>
          </a:solidFill>
        </p:spPr>
        <p:txBody>
          <a:bodyPr wrap="square" rtlCol="0">
            <a:spAutoFit/>
          </a:bodyPr>
          <a:lstStyle/>
          <a:p>
            <a:r>
              <a:rPr lang="en-US" b="1" dirty="0">
                <a:solidFill>
                  <a:schemeClr val="bg1"/>
                </a:solidFill>
              </a:rPr>
              <a:t>Good action – take in future</a:t>
            </a:r>
          </a:p>
        </p:txBody>
      </p:sp>
      <p:cxnSp>
        <p:nvCxnSpPr>
          <p:cNvPr id="25" name="Straight Arrow Connector 24"/>
          <p:cNvCxnSpPr>
            <a:stCxn id="24" idx="2"/>
            <a:endCxn id="19" idx="0"/>
          </p:cNvCxnSpPr>
          <p:nvPr/>
        </p:nvCxnSpPr>
        <p:spPr>
          <a:xfrm flipH="1">
            <a:off x="10038308" y="1316571"/>
            <a:ext cx="538833" cy="120090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stretch>
            <a:fillRect/>
          </a:stretch>
        </p:blipFill>
        <p:spPr>
          <a:xfrm>
            <a:off x="411003" y="2051967"/>
            <a:ext cx="6162276" cy="2035954"/>
          </a:xfrm>
          <a:prstGeom prst="rect">
            <a:avLst/>
          </a:prstGeom>
        </p:spPr>
      </p:pic>
    </p:spTree>
    <p:extLst>
      <p:ext uri="{BB962C8B-B14F-4D97-AF65-F5344CB8AC3E}">
        <p14:creationId xmlns:p14="http://schemas.microsoft.com/office/powerpoint/2010/main" val="55794616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p:txBody>
          <a:bodyPr>
            <a:normAutofit/>
          </a:bodyPr>
          <a:lstStyle/>
          <a:p>
            <a:r>
              <a:rPr lang="en-US" dirty="0"/>
              <a:t>Q-learning</a:t>
            </a:r>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endParaRPr lang="en-US" dirty="0"/>
          </a:p>
          <a:p>
            <a:pPr lvl="1">
              <a:buClr>
                <a:srgbClr val="3494BA"/>
              </a:buClr>
            </a:pPr>
            <a:r>
              <a:rPr lang="en-US" b="1" dirty="0"/>
              <a:t>Future reward estimates (variation):</a:t>
            </a:r>
          </a:p>
          <a:p>
            <a:pPr lvl="2">
              <a:buClr>
                <a:srgbClr val="3494BA"/>
              </a:buClr>
            </a:pPr>
            <a:r>
              <a:rPr lang="el-GR" dirty="0"/>
              <a:t>ϒ</a:t>
            </a:r>
            <a:r>
              <a:rPr lang="en-US" dirty="0"/>
              <a:t> is parameter controlling how future rewards are valued over current rewards</a:t>
            </a:r>
          </a:p>
          <a:p>
            <a:pPr lvl="2">
              <a:buClr>
                <a:srgbClr val="3494BA"/>
              </a:buClr>
            </a:pPr>
            <a:endParaRPr lang="en-US" dirty="0"/>
          </a:p>
          <a:p>
            <a:pPr lvl="2">
              <a:buClr>
                <a:srgbClr val="3494BA"/>
              </a:buClr>
            </a:pPr>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113</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8757627" y="3447729"/>
            <a:ext cx="705732" cy="729212"/>
          </a:xfrm>
          <a:prstGeom prst="rect">
            <a:avLst/>
          </a:prstGeom>
        </p:spPr>
      </p:pic>
      <p:cxnSp>
        <p:nvCxnSpPr>
          <p:cNvPr id="14" name="Straight Arrow Connector 13"/>
          <p:cNvCxnSpPr/>
          <p:nvPr/>
        </p:nvCxnSpPr>
        <p:spPr>
          <a:xfrm>
            <a:off x="7359091" y="4820717"/>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776058" y="4893869"/>
            <a:ext cx="555955" cy="929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669570" y="5772010"/>
            <a:ext cx="2905606" cy="369332"/>
          </a:xfrm>
          <a:prstGeom prst="rect">
            <a:avLst/>
          </a:prstGeom>
          <a:solidFill>
            <a:srgbClr val="FF0000"/>
          </a:solidFill>
        </p:spPr>
        <p:txBody>
          <a:bodyPr wrap="square" rtlCol="0">
            <a:spAutoFit/>
          </a:bodyPr>
          <a:lstStyle/>
          <a:p>
            <a:r>
              <a:rPr lang="en-US" b="1" dirty="0">
                <a:solidFill>
                  <a:schemeClr val="bg1"/>
                </a:solidFill>
              </a:rPr>
              <a:t>Bad actions – avoid in future</a:t>
            </a:r>
          </a:p>
        </p:txBody>
      </p:sp>
      <p:cxnSp>
        <p:nvCxnSpPr>
          <p:cNvPr id="15" name="Straight Arrow Connector 14"/>
          <p:cNvCxnSpPr/>
          <p:nvPr/>
        </p:nvCxnSpPr>
        <p:spPr>
          <a:xfrm>
            <a:off x="9124628" y="3812335"/>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88045" y="3958510"/>
            <a:ext cx="979152" cy="181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9685442" y="2517474"/>
            <a:ext cx="705732" cy="729212"/>
          </a:xfrm>
          <a:prstGeom prst="rect">
            <a:avLst/>
          </a:prstGeom>
        </p:spPr>
      </p:pic>
      <p:cxnSp>
        <p:nvCxnSpPr>
          <p:cNvPr id="20" name="Straight Arrow Connector 19"/>
          <p:cNvCxnSpPr/>
          <p:nvPr/>
        </p:nvCxnSpPr>
        <p:spPr>
          <a:xfrm flipV="1">
            <a:off x="10038308" y="1895835"/>
            <a:ext cx="0" cy="9862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9144171" y="947239"/>
            <a:ext cx="2865940" cy="369332"/>
          </a:xfrm>
          <a:prstGeom prst="rect">
            <a:avLst/>
          </a:prstGeom>
          <a:solidFill>
            <a:srgbClr val="008000"/>
          </a:solidFill>
        </p:spPr>
        <p:txBody>
          <a:bodyPr wrap="square" rtlCol="0">
            <a:spAutoFit/>
          </a:bodyPr>
          <a:lstStyle/>
          <a:p>
            <a:r>
              <a:rPr lang="en-US" b="1" dirty="0">
                <a:solidFill>
                  <a:schemeClr val="bg1"/>
                </a:solidFill>
              </a:rPr>
              <a:t>Good action – take in future</a:t>
            </a:r>
          </a:p>
        </p:txBody>
      </p:sp>
      <p:cxnSp>
        <p:nvCxnSpPr>
          <p:cNvPr id="25" name="Straight Arrow Connector 24"/>
          <p:cNvCxnSpPr>
            <a:stCxn id="24" idx="2"/>
            <a:endCxn id="19" idx="0"/>
          </p:cNvCxnSpPr>
          <p:nvPr/>
        </p:nvCxnSpPr>
        <p:spPr>
          <a:xfrm flipH="1">
            <a:off x="10038308" y="1316571"/>
            <a:ext cx="538833" cy="120090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5"/>
          <a:stretch>
            <a:fillRect/>
          </a:stretch>
        </p:blipFill>
        <p:spPr>
          <a:xfrm>
            <a:off x="411002" y="2055894"/>
            <a:ext cx="6111306" cy="2028099"/>
          </a:xfrm>
          <a:prstGeom prst="rect">
            <a:avLst/>
          </a:prstGeom>
        </p:spPr>
      </p:pic>
    </p:spTree>
    <p:extLst>
      <p:ext uri="{BB962C8B-B14F-4D97-AF65-F5344CB8AC3E}">
        <p14:creationId xmlns:p14="http://schemas.microsoft.com/office/powerpoint/2010/main" val="2907556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p:txBody>
          <a:bodyPr>
            <a:normAutofit/>
          </a:bodyPr>
          <a:lstStyle/>
          <a:p>
            <a:r>
              <a:rPr lang="en-US" b="1" dirty="0"/>
              <a:t>Greedy Decision-Making Policy</a:t>
            </a:r>
          </a:p>
          <a:p>
            <a:pPr lvl="1">
              <a:buClr>
                <a:srgbClr val="3494BA"/>
              </a:buClr>
            </a:pPr>
            <a:endParaRPr lang="en-US" dirty="0"/>
          </a:p>
          <a:p>
            <a:pPr lvl="1">
              <a:buClr>
                <a:srgbClr val="3494BA"/>
              </a:buClr>
            </a:pPr>
            <a:r>
              <a:rPr lang="en-US" dirty="0"/>
              <a:t>After training …</a:t>
            </a:r>
          </a:p>
          <a:p>
            <a:pPr lvl="1">
              <a:buClr>
                <a:srgbClr val="3494BA"/>
              </a:buClr>
            </a:pPr>
            <a:endParaRPr lang="en-US" dirty="0"/>
          </a:p>
          <a:p>
            <a:pPr lvl="1">
              <a:buClr>
                <a:srgbClr val="3494BA"/>
              </a:buClr>
            </a:pPr>
            <a:r>
              <a:rPr lang="en-US" dirty="0"/>
              <a:t>When in state </a:t>
            </a:r>
            <a:r>
              <a:rPr lang="en-US" i="1" dirty="0"/>
              <a:t>s</a:t>
            </a:r>
            <a:r>
              <a:rPr lang="en-US" dirty="0"/>
              <a:t>, choose action </a:t>
            </a:r>
            <a:r>
              <a:rPr lang="en-US" i="1" dirty="0"/>
              <a:t>a </a:t>
            </a:r>
            <a:r>
              <a:rPr lang="en-US" dirty="0"/>
              <a:t>with highest </a:t>
            </a:r>
            <a:r>
              <a:rPr lang="en-US" i="1" dirty="0"/>
              <a:t>Q</a:t>
            </a:r>
            <a:r>
              <a:rPr lang="en-US" dirty="0"/>
              <a:t>(</a:t>
            </a:r>
            <a:r>
              <a:rPr lang="en-US" i="1" dirty="0"/>
              <a:t>s</a:t>
            </a:r>
            <a:r>
              <a:rPr lang="en-US" dirty="0"/>
              <a:t>, </a:t>
            </a:r>
            <a:r>
              <a:rPr lang="en-US" i="1" dirty="0"/>
              <a:t>a</a:t>
            </a:r>
            <a:r>
              <a:rPr lang="en-US" dirty="0"/>
              <a:t>)</a:t>
            </a:r>
          </a:p>
          <a:p>
            <a:pPr lvl="1">
              <a:buClr>
                <a:srgbClr val="3494BA"/>
              </a:buClr>
            </a:pPr>
            <a:endParaRPr lang="en-US" dirty="0"/>
          </a:p>
          <a:p>
            <a:pPr lvl="1">
              <a:buClr>
                <a:srgbClr val="3494BA"/>
              </a:buClr>
            </a:pPr>
            <a:r>
              <a:rPr lang="en-US" dirty="0"/>
              <a:t>Is this the best policy? Why?</a:t>
            </a:r>
          </a:p>
          <a:p>
            <a:pPr lvl="2">
              <a:buClr>
                <a:srgbClr val="3494BA"/>
              </a:buClr>
            </a:pPr>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114</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pic>
        <p:nvPicPr>
          <p:cNvPr id="11" name="Picture 10"/>
          <p:cNvPicPr>
            <a:picLocks noChangeAspect="1"/>
          </p:cNvPicPr>
          <p:nvPr/>
        </p:nvPicPr>
        <p:blipFill>
          <a:blip r:embed="rId4"/>
          <a:stretch>
            <a:fillRect/>
          </a:stretch>
        </p:blipFill>
        <p:spPr>
          <a:xfrm>
            <a:off x="8757627" y="3447729"/>
            <a:ext cx="705732" cy="729212"/>
          </a:xfrm>
          <a:prstGeom prst="rect">
            <a:avLst/>
          </a:prstGeom>
        </p:spPr>
      </p:pic>
      <p:cxnSp>
        <p:nvCxnSpPr>
          <p:cNvPr id="14" name="Straight Arrow Connector 13"/>
          <p:cNvCxnSpPr/>
          <p:nvPr/>
        </p:nvCxnSpPr>
        <p:spPr>
          <a:xfrm>
            <a:off x="7359091" y="4820717"/>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7776058" y="4893869"/>
            <a:ext cx="555955" cy="9290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flipH="1">
            <a:off x="7669570" y="5772010"/>
            <a:ext cx="2905606" cy="369332"/>
          </a:xfrm>
          <a:prstGeom prst="rect">
            <a:avLst/>
          </a:prstGeom>
          <a:solidFill>
            <a:srgbClr val="FF0000"/>
          </a:solidFill>
        </p:spPr>
        <p:txBody>
          <a:bodyPr wrap="square" rtlCol="0">
            <a:spAutoFit/>
          </a:bodyPr>
          <a:lstStyle/>
          <a:p>
            <a:r>
              <a:rPr lang="en-US" b="1" dirty="0">
                <a:solidFill>
                  <a:schemeClr val="bg1"/>
                </a:solidFill>
              </a:rPr>
              <a:t>Bad actions – avoid in future</a:t>
            </a:r>
          </a:p>
        </p:txBody>
      </p:sp>
      <p:cxnSp>
        <p:nvCxnSpPr>
          <p:cNvPr id="15" name="Straight Arrow Connector 14"/>
          <p:cNvCxnSpPr/>
          <p:nvPr/>
        </p:nvCxnSpPr>
        <p:spPr>
          <a:xfrm>
            <a:off x="9124628" y="3812335"/>
            <a:ext cx="885139" cy="1463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588045" y="3958510"/>
            <a:ext cx="979152" cy="18135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9685442" y="2517474"/>
            <a:ext cx="705732" cy="729212"/>
          </a:xfrm>
          <a:prstGeom prst="rect">
            <a:avLst/>
          </a:prstGeom>
        </p:spPr>
      </p:pic>
      <p:cxnSp>
        <p:nvCxnSpPr>
          <p:cNvPr id="20" name="Straight Arrow Connector 19"/>
          <p:cNvCxnSpPr/>
          <p:nvPr/>
        </p:nvCxnSpPr>
        <p:spPr>
          <a:xfrm flipV="1">
            <a:off x="10038308" y="1895835"/>
            <a:ext cx="0" cy="986245"/>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flipH="1">
            <a:off x="9144171" y="947239"/>
            <a:ext cx="2865940" cy="369332"/>
          </a:xfrm>
          <a:prstGeom prst="rect">
            <a:avLst/>
          </a:prstGeom>
          <a:solidFill>
            <a:srgbClr val="008000"/>
          </a:solidFill>
        </p:spPr>
        <p:txBody>
          <a:bodyPr wrap="square" rtlCol="0">
            <a:spAutoFit/>
          </a:bodyPr>
          <a:lstStyle/>
          <a:p>
            <a:r>
              <a:rPr lang="en-US" b="1" dirty="0">
                <a:solidFill>
                  <a:schemeClr val="bg1"/>
                </a:solidFill>
              </a:rPr>
              <a:t>Good action – take in future</a:t>
            </a:r>
          </a:p>
        </p:txBody>
      </p:sp>
      <p:cxnSp>
        <p:nvCxnSpPr>
          <p:cNvPr id="25" name="Straight Arrow Connector 24"/>
          <p:cNvCxnSpPr>
            <a:stCxn id="24" idx="2"/>
            <a:endCxn id="19" idx="0"/>
          </p:cNvCxnSpPr>
          <p:nvPr/>
        </p:nvCxnSpPr>
        <p:spPr>
          <a:xfrm flipH="1">
            <a:off x="10038308" y="1316571"/>
            <a:ext cx="538833" cy="1200903"/>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2077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p:txBody>
          <a:bodyPr>
            <a:normAutofit/>
          </a:bodyPr>
          <a:lstStyle/>
          <a:p>
            <a:r>
              <a:rPr lang="en-US" b="1" dirty="0"/>
              <a:t>Greedy Decision-Making Policy</a:t>
            </a:r>
          </a:p>
          <a:p>
            <a:pPr lvl="1">
              <a:buClr>
                <a:srgbClr val="3494BA"/>
              </a:buClr>
            </a:pPr>
            <a:endParaRPr lang="en-US" dirty="0"/>
          </a:p>
          <a:p>
            <a:pPr lvl="1">
              <a:buClr>
                <a:srgbClr val="3494BA"/>
              </a:buClr>
            </a:pPr>
            <a:r>
              <a:rPr lang="en-US" dirty="0"/>
              <a:t>May not be the best policy</a:t>
            </a:r>
          </a:p>
          <a:p>
            <a:pPr lvl="1">
              <a:buClr>
                <a:srgbClr val="3494BA"/>
              </a:buClr>
            </a:pPr>
            <a:endParaRPr lang="en-US" dirty="0"/>
          </a:p>
          <a:p>
            <a:pPr lvl="1">
              <a:buClr>
                <a:srgbClr val="3494BA"/>
              </a:buClr>
            </a:pPr>
            <a:r>
              <a:rPr lang="en-US" dirty="0"/>
              <a:t>Consider the shown two paths</a:t>
            </a:r>
          </a:p>
          <a:p>
            <a:pPr lvl="1">
              <a:buClr>
                <a:srgbClr val="3494BA"/>
              </a:buClr>
            </a:pPr>
            <a:endParaRPr lang="en-US" dirty="0"/>
          </a:p>
          <a:p>
            <a:pPr lvl="1">
              <a:buClr>
                <a:srgbClr val="3494BA"/>
              </a:buClr>
            </a:pPr>
            <a:r>
              <a:rPr lang="en-US" dirty="0"/>
              <a:t>May choose the longer path over the short path</a:t>
            </a:r>
          </a:p>
          <a:p>
            <a:pPr lvl="2">
              <a:buClr>
                <a:srgbClr val="3494BA"/>
              </a:buClr>
            </a:pPr>
            <a:r>
              <a:rPr lang="en-US" dirty="0"/>
              <a:t>Never tried the top path</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115</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grpSp>
        <p:nvGrpSpPr>
          <p:cNvPr id="37" name="Group 36"/>
          <p:cNvGrpSpPr/>
          <p:nvPr/>
        </p:nvGrpSpPr>
        <p:grpSpPr>
          <a:xfrm>
            <a:off x="7417611" y="2040941"/>
            <a:ext cx="3716122" cy="2743200"/>
            <a:chOff x="7285939" y="2040941"/>
            <a:chExt cx="3716122" cy="2743200"/>
          </a:xfrm>
        </p:grpSpPr>
        <p:cxnSp>
          <p:nvCxnSpPr>
            <p:cNvPr id="22" name="Straight Connector 21"/>
            <p:cNvCxnSpPr/>
            <p:nvPr/>
          </p:nvCxnSpPr>
          <p:spPr>
            <a:xfrm flipH="1" flipV="1">
              <a:off x="7285939" y="3781958"/>
              <a:ext cx="7315" cy="92171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285939" y="3789274"/>
              <a:ext cx="175564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026957" y="3781958"/>
              <a:ext cx="0" cy="100218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41587" y="4776826"/>
              <a:ext cx="192389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1002061" y="2852928"/>
              <a:ext cx="0" cy="193121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0003536" y="2852928"/>
              <a:ext cx="961949"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0003536" y="2040941"/>
              <a:ext cx="0" cy="811987"/>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7160601" y="2070202"/>
            <a:ext cx="2754747" cy="2655418"/>
            <a:chOff x="7160601" y="2070202"/>
            <a:chExt cx="2754747" cy="2655418"/>
          </a:xfrm>
        </p:grpSpPr>
        <p:cxnSp>
          <p:nvCxnSpPr>
            <p:cNvPr id="38" name="Straight Connector 37"/>
            <p:cNvCxnSpPr/>
            <p:nvPr/>
          </p:nvCxnSpPr>
          <p:spPr>
            <a:xfrm flipH="1" flipV="1">
              <a:off x="7168896" y="3591763"/>
              <a:ext cx="1" cy="1133857"/>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160601" y="3591763"/>
              <a:ext cx="1989902" cy="29262"/>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135703" y="2867558"/>
              <a:ext cx="0" cy="721099"/>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9172280" y="2867558"/>
              <a:ext cx="743068" cy="14631"/>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9915348" y="2070202"/>
              <a:ext cx="0" cy="811987"/>
            </a:xfrm>
            <a:prstGeom prst="straightConnector1">
              <a:avLst/>
            </a:prstGeom>
            <a:ln w="5715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7955598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Q-learning method </a:t>
            </a:r>
            <a:endParaRPr lang="en-US" dirty="0">
              <a:latin typeface="+mj-lt"/>
            </a:endParaRPr>
          </a:p>
        </p:txBody>
      </p:sp>
      <p:sp>
        <p:nvSpPr>
          <p:cNvPr id="3" name="Content Placeholder 2"/>
          <p:cNvSpPr>
            <a:spLocks noGrp="1"/>
          </p:cNvSpPr>
          <p:nvPr>
            <p:ph sz="half" idx="1"/>
          </p:nvPr>
        </p:nvSpPr>
        <p:spPr/>
        <p:txBody>
          <a:bodyPr>
            <a:normAutofit/>
          </a:bodyPr>
          <a:lstStyle/>
          <a:p>
            <a:r>
              <a:rPr lang="en-US" b="1" dirty="0">
                <a:sym typeface="Symbol" panose="05050102010706020507" pitchFamily="18" charset="2"/>
              </a:rPr>
              <a:t>-</a:t>
            </a:r>
            <a:r>
              <a:rPr lang="en-US" b="1" dirty="0"/>
              <a:t>Greedy Decision-Making Policy</a:t>
            </a:r>
          </a:p>
          <a:p>
            <a:pPr lvl="1">
              <a:buClr>
                <a:srgbClr val="3494BA"/>
              </a:buClr>
            </a:pPr>
            <a:r>
              <a:rPr lang="en-US" b="1" dirty="0"/>
              <a:t>Explore vs. Exploit </a:t>
            </a:r>
          </a:p>
          <a:p>
            <a:pPr lvl="2">
              <a:buClr>
                <a:srgbClr val="3494BA"/>
              </a:buClr>
            </a:pPr>
            <a:r>
              <a:rPr lang="en-US" dirty="0"/>
              <a:t>Exploit: take the move with best reward</a:t>
            </a:r>
          </a:p>
          <a:p>
            <a:pPr lvl="2">
              <a:buClr>
                <a:srgbClr val="3494BA"/>
              </a:buClr>
            </a:pPr>
            <a:r>
              <a:rPr lang="en-US" dirty="0"/>
              <a:t>Explore: try random move –if it may later give better reward</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116</a:t>
            </a:fld>
            <a:endParaRPr lang="en-US"/>
          </a:p>
        </p:txBody>
      </p:sp>
      <p:pic>
        <p:nvPicPr>
          <p:cNvPr id="10" name="Picture 9"/>
          <p:cNvPicPr>
            <a:picLocks noChangeAspect="1"/>
          </p:cNvPicPr>
          <p:nvPr/>
        </p:nvPicPr>
        <p:blipFill>
          <a:blip r:embed="rId3"/>
          <a:stretch>
            <a:fillRect/>
          </a:stretch>
        </p:blipFill>
        <p:spPr>
          <a:xfrm>
            <a:off x="6759245" y="1414729"/>
            <a:ext cx="4769852" cy="3842258"/>
          </a:xfrm>
          <a:prstGeom prst="rect">
            <a:avLst/>
          </a:prstGeom>
        </p:spPr>
      </p:pic>
      <p:grpSp>
        <p:nvGrpSpPr>
          <p:cNvPr id="37" name="Group 36"/>
          <p:cNvGrpSpPr/>
          <p:nvPr/>
        </p:nvGrpSpPr>
        <p:grpSpPr>
          <a:xfrm>
            <a:off x="7417611" y="2040941"/>
            <a:ext cx="3716122" cy="2743200"/>
            <a:chOff x="7285939" y="2040941"/>
            <a:chExt cx="3716122" cy="2743200"/>
          </a:xfrm>
        </p:grpSpPr>
        <p:cxnSp>
          <p:nvCxnSpPr>
            <p:cNvPr id="22" name="Straight Connector 21"/>
            <p:cNvCxnSpPr/>
            <p:nvPr/>
          </p:nvCxnSpPr>
          <p:spPr>
            <a:xfrm flipH="1" flipV="1">
              <a:off x="7285939" y="3781958"/>
              <a:ext cx="7315" cy="921716"/>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285939" y="3789274"/>
              <a:ext cx="175564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9026957" y="3781958"/>
              <a:ext cx="0" cy="100218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041587" y="4776826"/>
              <a:ext cx="1923898"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1002061" y="2852928"/>
              <a:ext cx="0" cy="1931213"/>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10003536" y="2852928"/>
              <a:ext cx="961949"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0003536" y="2040941"/>
              <a:ext cx="0" cy="811987"/>
            </a:xfrm>
            <a:prstGeom prst="straightConnector1">
              <a:avLst/>
            </a:prstGeom>
            <a:ln w="57150">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7160601" y="2070202"/>
            <a:ext cx="2754747" cy="2655418"/>
            <a:chOff x="7160601" y="2070202"/>
            <a:chExt cx="2754747" cy="2655418"/>
          </a:xfrm>
        </p:grpSpPr>
        <p:cxnSp>
          <p:nvCxnSpPr>
            <p:cNvPr id="38" name="Straight Connector 37"/>
            <p:cNvCxnSpPr/>
            <p:nvPr/>
          </p:nvCxnSpPr>
          <p:spPr>
            <a:xfrm flipH="1" flipV="1">
              <a:off x="7168896" y="3591763"/>
              <a:ext cx="1" cy="1133857"/>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7160601" y="3591763"/>
              <a:ext cx="1989902" cy="29262"/>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135703" y="2867558"/>
              <a:ext cx="0" cy="721099"/>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9172280" y="2867558"/>
              <a:ext cx="743068" cy="14631"/>
            </a:xfrm>
            <a:prstGeom prst="line">
              <a:avLst/>
            </a:prstGeom>
            <a:ln w="5715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9915348" y="2070202"/>
              <a:ext cx="0" cy="811987"/>
            </a:xfrm>
            <a:prstGeom prst="straightConnector1">
              <a:avLst/>
            </a:prstGeom>
            <a:ln w="57150">
              <a:solidFill>
                <a:srgbClr val="FFFF00"/>
              </a:solidFill>
              <a:prstDash val="sysDot"/>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4"/>
          <a:stretch>
            <a:fillRect/>
          </a:stretch>
        </p:blipFill>
        <p:spPr>
          <a:xfrm>
            <a:off x="340560" y="3432619"/>
            <a:ext cx="5727000" cy="2425767"/>
          </a:xfrm>
          <a:prstGeom prst="rect">
            <a:avLst/>
          </a:prstGeom>
        </p:spPr>
      </p:pic>
    </p:spTree>
    <p:extLst>
      <p:ext uri="{BB962C8B-B14F-4D97-AF65-F5344CB8AC3E}">
        <p14:creationId xmlns:p14="http://schemas.microsoft.com/office/powerpoint/2010/main" val="26041249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8648-557F-421C-8133-6FA674B73F81}"/>
              </a:ext>
            </a:extLst>
          </p:cNvPr>
          <p:cNvSpPr>
            <a:spLocks noGrp="1"/>
          </p:cNvSpPr>
          <p:nvPr>
            <p:ph type="title"/>
          </p:nvPr>
        </p:nvSpPr>
        <p:spPr/>
        <p:txBody>
          <a:bodyPr>
            <a:normAutofit fontScale="90000"/>
          </a:bodyPr>
          <a:lstStyle/>
          <a:p>
            <a:r>
              <a:rPr lang="en-US" dirty="0"/>
              <a:t>Q-learning  Numerical Example</a:t>
            </a:r>
          </a:p>
        </p:txBody>
      </p:sp>
      <p:sp>
        <p:nvSpPr>
          <p:cNvPr id="3" name="Content Placeholder 2">
            <a:extLst>
              <a:ext uri="{FF2B5EF4-FFF2-40B4-BE49-F238E27FC236}">
                <a16:creationId xmlns:a16="http://schemas.microsoft.com/office/drawing/2014/main" id="{FA10BE56-0816-44DA-8D28-08BC6F7D7D2B}"/>
              </a:ext>
            </a:extLst>
          </p:cNvPr>
          <p:cNvSpPr>
            <a:spLocks noGrp="1"/>
          </p:cNvSpPr>
          <p:nvPr>
            <p:ph sz="half" idx="1"/>
          </p:nvPr>
        </p:nvSpPr>
        <p:spPr>
          <a:xfrm>
            <a:off x="304799" y="1193800"/>
            <a:ext cx="11439525" cy="5080000"/>
          </a:xfrm>
        </p:spPr>
        <p:txBody>
          <a:bodyPr/>
          <a:lstStyle/>
          <a:p>
            <a:pPr>
              <a:buFont typeface="Arial" panose="020B0604020202020204" pitchFamily="34" charset="0"/>
              <a:buChar char="•"/>
            </a:pPr>
            <a:r>
              <a:rPr lang="en-US" dirty="0"/>
              <a:t>Let us consider a game that has 6 states {A, B, C, D, E, F}. We can start at any state but the game ends when we reach to state F.</a:t>
            </a:r>
          </a:p>
          <a:p>
            <a:pPr>
              <a:buFont typeface="Arial" panose="020B0604020202020204" pitchFamily="34" charset="0"/>
              <a:buChar char="•"/>
            </a:pPr>
            <a:r>
              <a:rPr lang="en-US" dirty="0"/>
              <a:t>Let us assume that </a:t>
            </a:r>
            <a:r>
              <a:rPr lang="el-GR" dirty="0"/>
              <a:t>α</a:t>
            </a:r>
            <a:r>
              <a:rPr lang="en-US" dirty="0"/>
              <a:t>=1 and </a:t>
            </a:r>
            <a:r>
              <a:rPr lang="el-GR" dirty="0"/>
              <a:t>ϒ</a:t>
            </a:r>
            <a:r>
              <a:rPr lang="en-US" dirty="0"/>
              <a:t>=0.8</a:t>
            </a:r>
            <a:endParaRPr lang="ar-SA" dirty="0"/>
          </a:p>
          <a:p>
            <a:pPr>
              <a:buFont typeface="Arial" panose="020B0604020202020204" pitchFamily="34" charset="0"/>
              <a:buChar char="•"/>
            </a:pPr>
            <a:r>
              <a:rPr lang="en-US" dirty="0"/>
              <a:t>Initially the Q matrix will be set to 0</a:t>
            </a:r>
          </a:p>
          <a:p>
            <a:pPr>
              <a:buFont typeface="Arial" panose="020B0604020202020204" pitchFamily="34" charset="0"/>
              <a:buChar char="•"/>
            </a:pPr>
            <a:r>
              <a:rPr lang="en-US" dirty="0"/>
              <a:t>Let us assume the following reward matrix R</a:t>
            </a:r>
          </a:p>
          <a:p>
            <a:pPr>
              <a:buFont typeface="Arial" panose="020B0604020202020204" pitchFamily="34" charset="0"/>
              <a:buChar char="•"/>
            </a:pPr>
            <a:r>
              <a:rPr lang="en-US" dirty="0"/>
              <a:t>A dash (-) in the matrix means that it is                                                 not possible to go from a state to another state</a:t>
            </a:r>
          </a:p>
        </p:txBody>
      </p:sp>
      <p:sp>
        <p:nvSpPr>
          <p:cNvPr id="5" name="Date Placeholder 4">
            <a:extLst>
              <a:ext uri="{FF2B5EF4-FFF2-40B4-BE49-F238E27FC236}">
                <a16:creationId xmlns:a16="http://schemas.microsoft.com/office/drawing/2014/main" id="{07A292D4-DB9B-4CEA-9F1B-D93D13E6D7CE}"/>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0AF89218-2FA3-46E3-9ED2-1DF14F3DBB57}"/>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0ECBBCB0-8FE9-4C44-9D18-891B843A2455}"/>
              </a:ext>
            </a:extLst>
          </p:cNvPr>
          <p:cNvSpPr>
            <a:spLocks noGrp="1"/>
          </p:cNvSpPr>
          <p:nvPr>
            <p:ph type="sldNum" sz="quarter" idx="12"/>
          </p:nvPr>
        </p:nvSpPr>
        <p:spPr/>
        <p:txBody>
          <a:bodyPr/>
          <a:lstStyle/>
          <a:p>
            <a:fld id="{B7884E68-CE57-44C0-BE0F-84C629DF22D5}" type="slidenum">
              <a:rPr lang="en-US" smtClean="0"/>
              <a:t>117</a:t>
            </a:fld>
            <a:endParaRPr lang="en-US"/>
          </a:p>
        </p:txBody>
      </p:sp>
      <p:graphicFrame>
        <p:nvGraphicFramePr>
          <p:cNvPr id="8" name="Object 7">
            <a:extLst>
              <a:ext uri="{FF2B5EF4-FFF2-40B4-BE49-F238E27FC236}">
                <a16:creationId xmlns:a16="http://schemas.microsoft.com/office/drawing/2014/main" id="{5B01181E-2EC6-4261-B51D-AE4F76DB118E}"/>
              </a:ext>
            </a:extLst>
          </p:cNvPr>
          <p:cNvGraphicFramePr>
            <a:graphicFrameLocks noChangeAspect="1"/>
          </p:cNvGraphicFramePr>
          <p:nvPr>
            <p:extLst>
              <p:ext uri="{D42A27DB-BD31-4B8C-83A1-F6EECF244321}">
                <p14:modId xmlns:p14="http://schemas.microsoft.com/office/powerpoint/2010/main" val="3908922364"/>
              </p:ext>
            </p:extLst>
          </p:nvPr>
        </p:nvGraphicFramePr>
        <p:xfrm>
          <a:off x="8969365" y="2055812"/>
          <a:ext cx="2832110" cy="2106613"/>
        </p:xfrm>
        <a:graphic>
          <a:graphicData uri="http://schemas.openxmlformats.org/presentationml/2006/ole">
            <mc:AlternateContent xmlns:mc="http://schemas.openxmlformats.org/markup-compatibility/2006">
              <mc:Choice xmlns:v="urn:schemas-microsoft-com:vml" Requires="v">
                <p:oleObj spid="_x0000_s31782" name="Bitmap Image" r:id="rId3" imgW="2165400" imgH="1828800" progId="PBrush">
                  <p:embed/>
                </p:oleObj>
              </mc:Choice>
              <mc:Fallback>
                <p:oleObj name="Bitmap Image" r:id="rId3" imgW="2165400" imgH="1828800" progId="PBrush">
                  <p:embed/>
                  <p:pic>
                    <p:nvPicPr>
                      <p:cNvPr id="0" name=""/>
                      <p:cNvPicPr/>
                      <p:nvPr/>
                    </p:nvPicPr>
                    <p:blipFill>
                      <a:blip r:embed="rId4"/>
                      <a:stretch>
                        <a:fillRect/>
                      </a:stretch>
                    </p:blipFill>
                    <p:spPr>
                      <a:xfrm>
                        <a:off x="8969365" y="2055812"/>
                        <a:ext cx="2832110" cy="2106613"/>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80EC24F-46CE-4784-98C3-F781401AB783}"/>
              </a:ext>
            </a:extLst>
          </p:cNvPr>
          <p:cNvGraphicFramePr>
            <a:graphicFrameLocks noChangeAspect="1"/>
          </p:cNvGraphicFramePr>
          <p:nvPr>
            <p:extLst>
              <p:ext uri="{D42A27DB-BD31-4B8C-83A1-F6EECF244321}">
                <p14:modId xmlns:p14="http://schemas.microsoft.com/office/powerpoint/2010/main" val="3815926783"/>
              </p:ext>
            </p:extLst>
          </p:nvPr>
        </p:nvGraphicFramePr>
        <p:xfrm>
          <a:off x="8275273" y="4067243"/>
          <a:ext cx="3517900" cy="2232365"/>
        </p:xfrm>
        <a:graphic>
          <a:graphicData uri="http://schemas.openxmlformats.org/presentationml/2006/ole">
            <mc:AlternateContent xmlns:mc="http://schemas.openxmlformats.org/markup-compatibility/2006">
              <mc:Choice xmlns:v="urn:schemas-microsoft-com:vml" Requires="v">
                <p:oleObj spid="_x0000_s31783" name="Bitmap Image" r:id="rId5" imgW="2901960" imgH="1841400" progId="PBrush">
                  <p:embed/>
                </p:oleObj>
              </mc:Choice>
              <mc:Fallback>
                <p:oleObj name="Bitmap Image" r:id="rId5" imgW="2901960" imgH="1841400" progId="PBrush">
                  <p:embed/>
                  <p:pic>
                    <p:nvPicPr>
                      <p:cNvPr id="0" name=""/>
                      <p:cNvPicPr/>
                      <p:nvPr/>
                    </p:nvPicPr>
                    <p:blipFill>
                      <a:blip r:embed="rId6"/>
                      <a:stretch>
                        <a:fillRect/>
                      </a:stretch>
                    </p:blipFill>
                    <p:spPr>
                      <a:xfrm>
                        <a:off x="8275273" y="4067243"/>
                        <a:ext cx="3517900" cy="2232365"/>
                      </a:xfrm>
                      <a:prstGeom prst="rect">
                        <a:avLst/>
                      </a:prstGeom>
                    </p:spPr>
                  </p:pic>
                </p:oleObj>
              </mc:Fallback>
            </mc:AlternateContent>
          </a:graphicData>
        </a:graphic>
      </p:graphicFrame>
    </p:spTree>
    <p:extLst>
      <p:ext uri="{BB962C8B-B14F-4D97-AF65-F5344CB8AC3E}">
        <p14:creationId xmlns:p14="http://schemas.microsoft.com/office/powerpoint/2010/main" val="186767060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8648-557F-421C-8133-6FA674B73F81}"/>
              </a:ext>
            </a:extLst>
          </p:cNvPr>
          <p:cNvSpPr>
            <a:spLocks noGrp="1"/>
          </p:cNvSpPr>
          <p:nvPr>
            <p:ph type="title"/>
          </p:nvPr>
        </p:nvSpPr>
        <p:spPr/>
        <p:txBody>
          <a:bodyPr>
            <a:normAutofit fontScale="90000"/>
          </a:bodyPr>
          <a:lstStyle/>
          <a:p>
            <a:r>
              <a:rPr lang="en-US" dirty="0"/>
              <a:t>Q-learning  Numerical Example</a:t>
            </a:r>
          </a:p>
        </p:txBody>
      </p:sp>
      <p:sp>
        <p:nvSpPr>
          <p:cNvPr id="3" name="Content Placeholder 2">
            <a:extLst>
              <a:ext uri="{FF2B5EF4-FFF2-40B4-BE49-F238E27FC236}">
                <a16:creationId xmlns:a16="http://schemas.microsoft.com/office/drawing/2014/main" id="{FA10BE56-0816-44DA-8D28-08BC6F7D7D2B}"/>
              </a:ext>
            </a:extLst>
          </p:cNvPr>
          <p:cNvSpPr>
            <a:spLocks noGrp="1"/>
          </p:cNvSpPr>
          <p:nvPr>
            <p:ph sz="half" idx="1"/>
          </p:nvPr>
        </p:nvSpPr>
        <p:spPr>
          <a:xfrm>
            <a:off x="304800" y="1193800"/>
            <a:ext cx="7705726" cy="5080000"/>
          </a:xfrm>
        </p:spPr>
        <p:txBody>
          <a:bodyPr/>
          <a:lstStyle/>
          <a:p>
            <a:pPr>
              <a:buFont typeface="Arial" panose="020B0604020202020204" pitchFamily="34" charset="0"/>
              <a:buChar char="•"/>
            </a:pPr>
            <a:r>
              <a:rPr lang="en-US" dirty="0"/>
              <a:t>Let us assume that we start at state B.</a:t>
            </a:r>
          </a:p>
          <a:p>
            <a:pPr>
              <a:buFont typeface="Arial" panose="020B0604020202020204" pitchFamily="34" charset="0"/>
              <a:buChar char="•"/>
            </a:pPr>
            <a:r>
              <a:rPr lang="en-US" dirty="0"/>
              <a:t>Looking at the 2</a:t>
            </a:r>
            <a:r>
              <a:rPr lang="en-US" baseline="30000" dirty="0"/>
              <a:t>nd</a:t>
            </a:r>
            <a:r>
              <a:rPr lang="en-US" dirty="0"/>
              <a:t> row of matrix R, there are two possible actions for the current state B, to go to state D or state F.</a:t>
            </a:r>
          </a:p>
          <a:p>
            <a:pPr>
              <a:buFont typeface="Arial" panose="020B0604020202020204" pitchFamily="34" charset="0"/>
              <a:buChar char="•"/>
            </a:pPr>
            <a:r>
              <a:rPr lang="en-US" dirty="0"/>
              <a:t>Let us assume that by random selection, F is selected.</a:t>
            </a:r>
          </a:p>
          <a:p>
            <a:pPr>
              <a:buFont typeface="Arial" panose="020B0604020202020204" pitchFamily="34" charset="0"/>
              <a:buChar char="•"/>
            </a:pPr>
            <a:r>
              <a:rPr lang="en-US" dirty="0"/>
              <a:t>Now let us consider that we are in state F. From state F, there are 3 possible actions to go to state B, E or F.                                </a:t>
            </a:r>
          </a:p>
        </p:txBody>
      </p:sp>
      <p:sp>
        <p:nvSpPr>
          <p:cNvPr id="5" name="Date Placeholder 4">
            <a:extLst>
              <a:ext uri="{FF2B5EF4-FFF2-40B4-BE49-F238E27FC236}">
                <a16:creationId xmlns:a16="http://schemas.microsoft.com/office/drawing/2014/main" id="{07A292D4-DB9B-4CEA-9F1B-D93D13E6D7CE}"/>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0AF89218-2FA3-46E3-9ED2-1DF14F3DBB57}"/>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0ECBBCB0-8FE9-4C44-9D18-891B843A2455}"/>
              </a:ext>
            </a:extLst>
          </p:cNvPr>
          <p:cNvSpPr>
            <a:spLocks noGrp="1"/>
          </p:cNvSpPr>
          <p:nvPr>
            <p:ph type="sldNum" sz="quarter" idx="12"/>
          </p:nvPr>
        </p:nvSpPr>
        <p:spPr/>
        <p:txBody>
          <a:bodyPr/>
          <a:lstStyle/>
          <a:p>
            <a:fld id="{B7884E68-CE57-44C0-BE0F-84C629DF22D5}" type="slidenum">
              <a:rPr lang="en-US" smtClean="0"/>
              <a:t>118</a:t>
            </a:fld>
            <a:endParaRPr lang="en-US"/>
          </a:p>
        </p:txBody>
      </p:sp>
      <p:graphicFrame>
        <p:nvGraphicFramePr>
          <p:cNvPr id="10" name="Object 9">
            <a:extLst>
              <a:ext uri="{FF2B5EF4-FFF2-40B4-BE49-F238E27FC236}">
                <a16:creationId xmlns:a16="http://schemas.microsoft.com/office/drawing/2014/main" id="{D1AE5D59-E32E-4493-8C9D-44E3077A4693}"/>
              </a:ext>
            </a:extLst>
          </p:cNvPr>
          <p:cNvGraphicFramePr>
            <a:graphicFrameLocks noChangeAspect="1"/>
          </p:cNvGraphicFramePr>
          <p:nvPr>
            <p:extLst>
              <p:ext uri="{D42A27DB-BD31-4B8C-83A1-F6EECF244321}">
                <p14:modId xmlns:p14="http://schemas.microsoft.com/office/powerpoint/2010/main" val="2516777911"/>
              </p:ext>
            </p:extLst>
          </p:nvPr>
        </p:nvGraphicFramePr>
        <p:xfrm>
          <a:off x="8369300" y="1196635"/>
          <a:ext cx="3517900" cy="2232365"/>
        </p:xfrm>
        <a:graphic>
          <a:graphicData uri="http://schemas.openxmlformats.org/presentationml/2006/ole">
            <mc:AlternateContent xmlns:mc="http://schemas.openxmlformats.org/markup-compatibility/2006">
              <mc:Choice xmlns:v="urn:schemas-microsoft-com:vml" Requires="v">
                <p:oleObj spid="_x0000_s32786" name="Bitmap Image" r:id="rId3" imgW="2901960" imgH="1841400" progId="PBrush">
                  <p:embed/>
                </p:oleObj>
              </mc:Choice>
              <mc:Fallback>
                <p:oleObj name="Bitmap Image" r:id="rId3" imgW="2901960" imgH="1841400" progId="PBrush">
                  <p:embed/>
                  <p:pic>
                    <p:nvPicPr>
                      <p:cNvPr id="9" name="Object 8">
                        <a:extLst>
                          <a:ext uri="{FF2B5EF4-FFF2-40B4-BE49-F238E27FC236}">
                            <a16:creationId xmlns:a16="http://schemas.microsoft.com/office/drawing/2014/main" id="{D80EC24F-46CE-4784-98C3-F781401AB783}"/>
                          </a:ext>
                        </a:extLst>
                      </p:cNvPr>
                      <p:cNvPicPr/>
                      <p:nvPr/>
                    </p:nvPicPr>
                    <p:blipFill>
                      <a:blip r:embed="rId4"/>
                      <a:stretch>
                        <a:fillRect/>
                      </a:stretch>
                    </p:blipFill>
                    <p:spPr>
                      <a:xfrm>
                        <a:off x="8369300" y="1196635"/>
                        <a:ext cx="3517900" cy="2232365"/>
                      </a:xfrm>
                      <a:prstGeom prst="rect">
                        <a:avLst/>
                      </a:prstGeom>
                    </p:spPr>
                  </p:pic>
                </p:oleObj>
              </mc:Fallback>
            </mc:AlternateContent>
          </a:graphicData>
        </a:graphic>
      </p:graphicFrame>
    </p:spTree>
    <p:extLst>
      <p:ext uri="{BB962C8B-B14F-4D97-AF65-F5344CB8AC3E}">
        <p14:creationId xmlns:p14="http://schemas.microsoft.com/office/powerpoint/2010/main" val="224002528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8648-557F-421C-8133-6FA674B73F81}"/>
              </a:ext>
            </a:extLst>
          </p:cNvPr>
          <p:cNvSpPr>
            <a:spLocks noGrp="1"/>
          </p:cNvSpPr>
          <p:nvPr>
            <p:ph type="title"/>
          </p:nvPr>
        </p:nvSpPr>
        <p:spPr/>
        <p:txBody>
          <a:bodyPr>
            <a:normAutofit fontScale="90000"/>
          </a:bodyPr>
          <a:lstStyle/>
          <a:p>
            <a:r>
              <a:rPr lang="en-US" dirty="0"/>
              <a:t>Q-learning  Numerical Example</a:t>
            </a:r>
          </a:p>
        </p:txBody>
      </p:sp>
      <p:sp>
        <p:nvSpPr>
          <p:cNvPr id="3" name="Content Placeholder 2">
            <a:extLst>
              <a:ext uri="{FF2B5EF4-FFF2-40B4-BE49-F238E27FC236}">
                <a16:creationId xmlns:a16="http://schemas.microsoft.com/office/drawing/2014/main" id="{FA10BE56-0816-44DA-8D28-08BC6F7D7D2B}"/>
              </a:ext>
            </a:extLst>
          </p:cNvPr>
          <p:cNvSpPr>
            <a:spLocks noGrp="1"/>
          </p:cNvSpPr>
          <p:nvPr>
            <p:ph sz="half" idx="1"/>
          </p:nvPr>
        </p:nvSpPr>
        <p:spPr>
          <a:xfrm>
            <a:off x="304799" y="1193800"/>
            <a:ext cx="11363325" cy="5080000"/>
          </a:xfrm>
        </p:spPr>
        <p:txBody>
          <a:bodyPr/>
          <a:lstStyle/>
          <a:p>
            <a:pPr>
              <a:buFont typeface="Arial" panose="020B0604020202020204" pitchFamily="34" charset="0"/>
              <a:buChar char="•"/>
            </a:pPr>
            <a:r>
              <a:rPr lang="en-US" dirty="0"/>
              <a:t>Q(</a:t>
            </a:r>
            <a:r>
              <a:rPr lang="en-US" dirty="0" err="1"/>
              <a:t>state,action</a:t>
            </a:r>
            <a:r>
              <a:rPr lang="en-US" dirty="0"/>
              <a:t>) = R(</a:t>
            </a:r>
            <a:r>
              <a:rPr lang="en-US" dirty="0" err="1"/>
              <a:t>state,action</a:t>
            </a:r>
            <a:r>
              <a:rPr lang="en-US" dirty="0"/>
              <a:t>)+</a:t>
            </a:r>
            <a:r>
              <a:rPr lang="el-GR" dirty="0"/>
              <a:t> ϒ</a:t>
            </a:r>
            <a:r>
              <a:rPr lang="en-US" dirty="0"/>
              <a:t> Max[Q(next state, all actions)]</a:t>
            </a:r>
          </a:p>
          <a:p>
            <a:pPr>
              <a:buFont typeface="Arial" panose="020B0604020202020204" pitchFamily="34" charset="0"/>
              <a:buChar char="•"/>
            </a:pPr>
            <a:r>
              <a:rPr lang="en-US" dirty="0"/>
              <a:t>Q(B,F) = 100 + 0.8 Max[Q(F,B), Q(F,E), Q(F,F)] = 100 + 0.8 * 0 = 100</a:t>
            </a:r>
          </a:p>
          <a:p>
            <a:pPr>
              <a:buFont typeface="Arial" panose="020B0604020202020204" pitchFamily="34" charset="0"/>
              <a:buChar char="•"/>
            </a:pPr>
            <a:r>
              <a:rPr lang="en-US" dirty="0"/>
              <a:t>Note that since Q matrix is initially 0, Q(F,B)=Q(F,E)=Q(F,F)=0</a:t>
            </a:r>
          </a:p>
          <a:p>
            <a:pPr>
              <a:buFont typeface="Arial" panose="020B0604020202020204" pitchFamily="34" charset="0"/>
              <a:buChar char="•"/>
            </a:pPr>
            <a:r>
              <a:rPr lang="en-US" dirty="0"/>
              <a:t>The next state F becomes the current state. Since F is the goal state, the game ends and the agent now contains the following updated  Q matrix</a:t>
            </a:r>
          </a:p>
        </p:txBody>
      </p:sp>
      <p:sp>
        <p:nvSpPr>
          <p:cNvPr id="5" name="Date Placeholder 4">
            <a:extLst>
              <a:ext uri="{FF2B5EF4-FFF2-40B4-BE49-F238E27FC236}">
                <a16:creationId xmlns:a16="http://schemas.microsoft.com/office/drawing/2014/main" id="{07A292D4-DB9B-4CEA-9F1B-D93D13E6D7CE}"/>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0AF89218-2FA3-46E3-9ED2-1DF14F3DBB57}"/>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0ECBBCB0-8FE9-4C44-9D18-891B843A2455}"/>
              </a:ext>
            </a:extLst>
          </p:cNvPr>
          <p:cNvSpPr>
            <a:spLocks noGrp="1"/>
          </p:cNvSpPr>
          <p:nvPr>
            <p:ph type="sldNum" sz="quarter" idx="12"/>
          </p:nvPr>
        </p:nvSpPr>
        <p:spPr/>
        <p:txBody>
          <a:bodyPr/>
          <a:lstStyle/>
          <a:p>
            <a:fld id="{B7884E68-CE57-44C0-BE0F-84C629DF22D5}" type="slidenum">
              <a:rPr lang="en-US" smtClean="0"/>
              <a:t>119</a:t>
            </a:fld>
            <a:endParaRPr lang="en-US"/>
          </a:p>
        </p:txBody>
      </p:sp>
      <p:graphicFrame>
        <p:nvGraphicFramePr>
          <p:cNvPr id="10" name="Object 9">
            <a:extLst>
              <a:ext uri="{FF2B5EF4-FFF2-40B4-BE49-F238E27FC236}">
                <a16:creationId xmlns:a16="http://schemas.microsoft.com/office/drawing/2014/main" id="{D1AE5D59-E32E-4493-8C9D-44E3077A4693}"/>
              </a:ext>
            </a:extLst>
          </p:cNvPr>
          <p:cNvGraphicFramePr>
            <a:graphicFrameLocks noChangeAspect="1"/>
          </p:cNvGraphicFramePr>
          <p:nvPr>
            <p:extLst>
              <p:ext uri="{D42A27DB-BD31-4B8C-83A1-F6EECF244321}">
                <p14:modId xmlns:p14="http://schemas.microsoft.com/office/powerpoint/2010/main" val="162349823"/>
              </p:ext>
            </p:extLst>
          </p:nvPr>
        </p:nvGraphicFramePr>
        <p:xfrm>
          <a:off x="7057276" y="4041435"/>
          <a:ext cx="3517900" cy="2232365"/>
        </p:xfrm>
        <a:graphic>
          <a:graphicData uri="http://schemas.openxmlformats.org/presentationml/2006/ole">
            <mc:AlternateContent xmlns:mc="http://schemas.openxmlformats.org/markup-compatibility/2006">
              <mc:Choice xmlns:v="urn:schemas-microsoft-com:vml" Requires="v">
                <p:oleObj spid="_x0000_s33830" name="Bitmap Image" r:id="rId3" imgW="2901960" imgH="1841400" progId="PBrush">
                  <p:embed/>
                </p:oleObj>
              </mc:Choice>
              <mc:Fallback>
                <p:oleObj name="Bitmap Image" r:id="rId3" imgW="2901960" imgH="1841400" progId="PBrush">
                  <p:embed/>
                  <p:pic>
                    <p:nvPicPr>
                      <p:cNvPr id="10" name="Object 9">
                        <a:extLst>
                          <a:ext uri="{FF2B5EF4-FFF2-40B4-BE49-F238E27FC236}">
                            <a16:creationId xmlns:a16="http://schemas.microsoft.com/office/drawing/2014/main" id="{D1AE5D59-E32E-4493-8C9D-44E3077A4693}"/>
                          </a:ext>
                        </a:extLst>
                      </p:cNvPr>
                      <p:cNvPicPr/>
                      <p:nvPr/>
                    </p:nvPicPr>
                    <p:blipFill>
                      <a:blip r:embed="rId4"/>
                      <a:stretch>
                        <a:fillRect/>
                      </a:stretch>
                    </p:blipFill>
                    <p:spPr>
                      <a:xfrm>
                        <a:off x="7057276" y="4041435"/>
                        <a:ext cx="3517900" cy="2232365"/>
                      </a:xfrm>
                      <a:prstGeom prst="rect">
                        <a:avLst/>
                      </a:prstGeom>
                    </p:spPr>
                  </p:pic>
                </p:oleObj>
              </mc:Fallback>
            </mc:AlternateContent>
          </a:graphicData>
        </a:graphic>
      </p:graphicFrame>
      <p:graphicFrame>
        <p:nvGraphicFramePr>
          <p:cNvPr id="4" name="Object 3">
            <a:extLst>
              <a:ext uri="{FF2B5EF4-FFF2-40B4-BE49-F238E27FC236}">
                <a16:creationId xmlns:a16="http://schemas.microsoft.com/office/drawing/2014/main" id="{1F962738-2250-42D3-88D6-3EDE135DD0F0}"/>
              </a:ext>
            </a:extLst>
          </p:cNvPr>
          <p:cNvGraphicFramePr>
            <a:graphicFrameLocks noChangeAspect="1"/>
          </p:cNvGraphicFramePr>
          <p:nvPr>
            <p:extLst>
              <p:ext uri="{D42A27DB-BD31-4B8C-83A1-F6EECF244321}">
                <p14:modId xmlns:p14="http://schemas.microsoft.com/office/powerpoint/2010/main" val="522830853"/>
              </p:ext>
            </p:extLst>
          </p:nvPr>
        </p:nvGraphicFramePr>
        <p:xfrm>
          <a:off x="2432051" y="4043192"/>
          <a:ext cx="2781299" cy="2230608"/>
        </p:xfrm>
        <a:graphic>
          <a:graphicData uri="http://schemas.openxmlformats.org/presentationml/2006/ole">
            <mc:AlternateContent xmlns:mc="http://schemas.openxmlformats.org/markup-compatibility/2006">
              <mc:Choice xmlns:v="urn:schemas-microsoft-com:vml" Requires="v">
                <p:oleObj spid="_x0000_s33831" name="Bitmap Image" r:id="rId5" imgW="2203560" imgH="1816200" progId="PBrush">
                  <p:embed/>
                </p:oleObj>
              </mc:Choice>
              <mc:Fallback>
                <p:oleObj name="Bitmap Image" r:id="rId5" imgW="2203560" imgH="1816200" progId="PBrush">
                  <p:embed/>
                  <p:pic>
                    <p:nvPicPr>
                      <p:cNvPr id="0" name=""/>
                      <p:cNvPicPr/>
                      <p:nvPr/>
                    </p:nvPicPr>
                    <p:blipFill>
                      <a:blip r:embed="rId6"/>
                      <a:stretch>
                        <a:fillRect/>
                      </a:stretch>
                    </p:blipFill>
                    <p:spPr>
                      <a:xfrm>
                        <a:off x="2432051" y="4043192"/>
                        <a:ext cx="2781299" cy="2230608"/>
                      </a:xfrm>
                      <a:prstGeom prst="rect">
                        <a:avLst/>
                      </a:prstGeom>
                    </p:spPr>
                  </p:pic>
                </p:oleObj>
              </mc:Fallback>
            </mc:AlternateContent>
          </a:graphicData>
        </a:graphic>
      </p:graphicFrame>
    </p:spTree>
    <p:extLst>
      <p:ext uri="{BB962C8B-B14F-4D97-AF65-F5344CB8AC3E}">
        <p14:creationId xmlns:p14="http://schemas.microsoft.com/office/powerpoint/2010/main" val="1446154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Classification Example – Predicting Weather</a:t>
            </a:r>
          </a:p>
        </p:txBody>
      </p:sp>
      <p:sp>
        <p:nvSpPr>
          <p:cNvPr id="9" name="Content Placeholder 8"/>
          <p:cNvSpPr>
            <a:spLocks noGrp="1"/>
          </p:cNvSpPr>
          <p:nvPr>
            <p:ph sz="half" idx="1"/>
          </p:nvPr>
        </p:nvSpPr>
        <p:spPr/>
        <p:txBody>
          <a:bodyPr>
            <a:normAutofit lnSpcReduction="10000"/>
          </a:bodyPr>
          <a:lstStyle/>
          <a:p>
            <a:r>
              <a:rPr lang="en-US" dirty="0"/>
              <a:t>Towards predicting weather</a:t>
            </a:r>
          </a:p>
          <a:p>
            <a:pPr lvl="1"/>
            <a:r>
              <a:rPr lang="en-US" dirty="0"/>
              <a:t>Plot the data</a:t>
            </a:r>
          </a:p>
          <a:p>
            <a:pPr lvl="1"/>
            <a:r>
              <a:rPr lang="en-US" dirty="0"/>
              <a:t>Each point represents the (humidity, pressure) of a given day</a:t>
            </a:r>
          </a:p>
          <a:p>
            <a:pPr lvl="1"/>
            <a:r>
              <a:rPr lang="en-US" dirty="0"/>
              <a:t>Points colored either</a:t>
            </a:r>
          </a:p>
          <a:p>
            <a:pPr lvl="2"/>
            <a:r>
              <a:rPr lang="en-US" b="1" dirty="0">
                <a:solidFill>
                  <a:srgbClr val="00A2FF"/>
                </a:solidFill>
              </a:rPr>
              <a:t>Blue</a:t>
            </a:r>
            <a:r>
              <a:rPr lang="en-US" dirty="0"/>
              <a:t> if that day was rainy, or</a:t>
            </a:r>
          </a:p>
          <a:p>
            <a:pPr lvl="2"/>
            <a:r>
              <a:rPr lang="en-US" b="1" dirty="0">
                <a:solidFill>
                  <a:srgbClr val="FF0000"/>
                </a:solidFill>
              </a:rPr>
              <a:t>Red</a:t>
            </a:r>
            <a:r>
              <a:rPr lang="en-US" dirty="0"/>
              <a:t> if the day was not rainy.</a:t>
            </a:r>
          </a:p>
          <a:p>
            <a:pPr lvl="1"/>
            <a:endParaRPr lang="en-US" dirty="0"/>
          </a:p>
          <a:p>
            <a:pPr marL="201163" lvl="1" indent="0">
              <a:buNone/>
            </a:pPr>
            <a:r>
              <a:rPr lang="en-US" dirty="0"/>
              <a:t>Questions:</a:t>
            </a:r>
          </a:p>
          <a:p>
            <a:pPr lvl="1"/>
            <a:r>
              <a:rPr lang="en-US" dirty="0"/>
              <a:t>Plot is 2-D - why?</a:t>
            </a:r>
          </a:p>
          <a:p>
            <a:pPr lvl="1"/>
            <a:r>
              <a:rPr lang="en-US" dirty="0"/>
              <a:t>What if there are more classes?</a:t>
            </a:r>
          </a:p>
          <a:p>
            <a:pPr lvl="1"/>
            <a:r>
              <a:rPr lang="en-US" dirty="0"/>
              <a:t>What if there are more features?</a:t>
            </a:r>
          </a:p>
          <a:p>
            <a:pPr marL="201163" lvl="1" indent="0">
              <a:buNone/>
            </a:pPr>
            <a:endParaRPr lang="en-US" dirty="0"/>
          </a:p>
          <a:p>
            <a:pPr marL="201163" lvl="1" indent="0">
              <a:buNone/>
            </a:pPr>
            <a:endParaRPr lang="en-US" dirty="0"/>
          </a:p>
          <a:p>
            <a:pPr lvl="1"/>
            <a:endParaRPr lang="en-US" dirty="0"/>
          </a:p>
          <a:p>
            <a:pPr lvl="2"/>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12</a:t>
            </a:fld>
            <a:endParaRPr lang="en-US"/>
          </a:p>
        </p:txBody>
      </p:sp>
      <p:pic>
        <p:nvPicPr>
          <p:cNvPr id="4" name="Picture 3"/>
          <p:cNvPicPr>
            <a:picLocks noChangeAspect="1"/>
          </p:cNvPicPr>
          <p:nvPr/>
        </p:nvPicPr>
        <p:blipFill>
          <a:blip r:embed="rId3"/>
          <a:stretch>
            <a:fillRect/>
          </a:stretch>
        </p:blipFill>
        <p:spPr>
          <a:xfrm>
            <a:off x="6176829" y="1726383"/>
            <a:ext cx="5710371" cy="3170524"/>
          </a:xfrm>
          <a:prstGeom prst="rect">
            <a:avLst/>
          </a:prstGeom>
        </p:spPr>
      </p:pic>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spTree>
    <p:extLst>
      <p:ext uri="{BB962C8B-B14F-4D97-AF65-F5344CB8AC3E}">
        <p14:creationId xmlns:p14="http://schemas.microsoft.com/office/powerpoint/2010/main" val="22122030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8648-557F-421C-8133-6FA674B73F81}"/>
              </a:ext>
            </a:extLst>
          </p:cNvPr>
          <p:cNvSpPr>
            <a:spLocks noGrp="1"/>
          </p:cNvSpPr>
          <p:nvPr>
            <p:ph type="title"/>
          </p:nvPr>
        </p:nvSpPr>
        <p:spPr/>
        <p:txBody>
          <a:bodyPr>
            <a:normAutofit fontScale="90000"/>
          </a:bodyPr>
          <a:lstStyle/>
          <a:p>
            <a:r>
              <a:rPr lang="en-US" dirty="0"/>
              <a:t>Q-learning  Numerical Example</a:t>
            </a:r>
          </a:p>
        </p:txBody>
      </p:sp>
      <p:sp>
        <p:nvSpPr>
          <p:cNvPr id="3" name="Content Placeholder 2">
            <a:extLst>
              <a:ext uri="{FF2B5EF4-FFF2-40B4-BE49-F238E27FC236}">
                <a16:creationId xmlns:a16="http://schemas.microsoft.com/office/drawing/2014/main" id="{FA10BE56-0816-44DA-8D28-08BC6F7D7D2B}"/>
              </a:ext>
            </a:extLst>
          </p:cNvPr>
          <p:cNvSpPr>
            <a:spLocks noGrp="1"/>
          </p:cNvSpPr>
          <p:nvPr>
            <p:ph sz="half" idx="1"/>
          </p:nvPr>
        </p:nvSpPr>
        <p:spPr>
          <a:xfrm>
            <a:off x="304799" y="1193800"/>
            <a:ext cx="9334501" cy="5080000"/>
          </a:xfrm>
        </p:spPr>
        <p:txBody>
          <a:bodyPr/>
          <a:lstStyle/>
          <a:p>
            <a:pPr>
              <a:buFont typeface="Arial" panose="020B0604020202020204" pitchFamily="34" charset="0"/>
              <a:buChar char="•"/>
            </a:pPr>
            <a:r>
              <a:rPr lang="en-US" dirty="0"/>
              <a:t>For the next game, let us assume that we started at state D.</a:t>
            </a:r>
          </a:p>
          <a:p>
            <a:pPr>
              <a:buFont typeface="Arial" panose="020B0604020202020204" pitchFamily="34" charset="0"/>
              <a:buChar char="•"/>
            </a:pPr>
            <a:r>
              <a:rPr lang="en-US" dirty="0"/>
              <a:t>From D, there are 3 possible actions to go to B, C or E.</a:t>
            </a:r>
          </a:p>
          <a:p>
            <a:pPr>
              <a:buFont typeface="Arial" panose="020B0604020202020204" pitchFamily="34" charset="0"/>
              <a:buChar char="•"/>
            </a:pPr>
            <a:r>
              <a:rPr lang="en-US" dirty="0"/>
              <a:t>Let us assume that by random selection, we selected B.</a:t>
            </a:r>
          </a:p>
          <a:p>
            <a:pPr>
              <a:buFont typeface="Arial" panose="020B0604020202020204" pitchFamily="34" charset="0"/>
              <a:buChar char="•"/>
            </a:pPr>
            <a:r>
              <a:rPr lang="en-US" dirty="0"/>
              <a:t>W need to compute Q(D,B)</a:t>
            </a:r>
          </a:p>
          <a:p>
            <a:pPr>
              <a:buFont typeface="Arial" panose="020B0604020202020204" pitchFamily="34" charset="0"/>
              <a:buChar char="•"/>
            </a:pPr>
            <a:r>
              <a:rPr lang="en-US" dirty="0"/>
              <a:t>Q(D,B) = R(D,B) + 0.8 Max[Q(B,D), Q(B,F)] = 0 + 0.8*100 = 80</a:t>
            </a:r>
          </a:p>
          <a:p>
            <a:pPr>
              <a:buFont typeface="Arial" panose="020B0604020202020204" pitchFamily="34" charset="0"/>
              <a:buChar char="•"/>
            </a:pPr>
            <a:r>
              <a:rPr lang="en-US" dirty="0"/>
              <a:t>The Q matrix gets updated as shown.</a:t>
            </a:r>
          </a:p>
        </p:txBody>
      </p:sp>
      <p:sp>
        <p:nvSpPr>
          <p:cNvPr id="5" name="Date Placeholder 4">
            <a:extLst>
              <a:ext uri="{FF2B5EF4-FFF2-40B4-BE49-F238E27FC236}">
                <a16:creationId xmlns:a16="http://schemas.microsoft.com/office/drawing/2014/main" id="{07A292D4-DB9B-4CEA-9F1B-D93D13E6D7CE}"/>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0AF89218-2FA3-46E3-9ED2-1DF14F3DBB57}"/>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0ECBBCB0-8FE9-4C44-9D18-891B843A2455}"/>
              </a:ext>
            </a:extLst>
          </p:cNvPr>
          <p:cNvSpPr>
            <a:spLocks noGrp="1"/>
          </p:cNvSpPr>
          <p:nvPr>
            <p:ph type="sldNum" sz="quarter" idx="12"/>
          </p:nvPr>
        </p:nvSpPr>
        <p:spPr/>
        <p:txBody>
          <a:bodyPr/>
          <a:lstStyle/>
          <a:p>
            <a:fld id="{B7884E68-CE57-44C0-BE0F-84C629DF22D5}" type="slidenum">
              <a:rPr lang="en-US" smtClean="0"/>
              <a:t>120</a:t>
            </a:fld>
            <a:endParaRPr lang="en-US"/>
          </a:p>
        </p:txBody>
      </p:sp>
      <p:graphicFrame>
        <p:nvGraphicFramePr>
          <p:cNvPr id="10" name="Object 9">
            <a:extLst>
              <a:ext uri="{FF2B5EF4-FFF2-40B4-BE49-F238E27FC236}">
                <a16:creationId xmlns:a16="http://schemas.microsoft.com/office/drawing/2014/main" id="{D1AE5D59-E32E-4493-8C9D-44E3077A4693}"/>
              </a:ext>
            </a:extLst>
          </p:cNvPr>
          <p:cNvGraphicFramePr>
            <a:graphicFrameLocks noChangeAspect="1"/>
          </p:cNvGraphicFramePr>
          <p:nvPr>
            <p:extLst>
              <p:ext uri="{D42A27DB-BD31-4B8C-83A1-F6EECF244321}">
                <p14:modId xmlns:p14="http://schemas.microsoft.com/office/powerpoint/2010/main" val="1036613256"/>
              </p:ext>
            </p:extLst>
          </p:nvPr>
        </p:nvGraphicFramePr>
        <p:xfrm>
          <a:off x="9525000" y="1193800"/>
          <a:ext cx="2428875" cy="2051390"/>
        </p:xfrm>
        <a:graphic>
          <a:graphicData uri="http://schemas.openxmlformats.org/presentationml/2006/ole">
            <mc:AlternateContent xmlns:mc="http://schemas.openxmlformats.org/markup-compatibility/2006">
              <mc:Choice xmlns:v="urn:schemas-microsoft-com:vml" Requires="v">
                <p:oleObj spid="_x0000_s34848" name="Bitmap Image" r:id="rId3" imgW="2901960" imgH="1841400" progId="PBrush">
                  <p:embed/>
                </p:oleObj>
              </mc:Choice>
              <mc:Fallback>
                <p:oleObj name="Bitmap Image" r:id="rId3" imgW="2901960" imgH="1841400" progId="PBrush">
                  <p:embed/>
                  <p:pic>
                    <p:nvPicPr>
                      <p:cNvPr id="10" name="Object 9">
                        <a:extLst>
                          <a:ext uri="{FF2B5EF4-FFF2-40B4-BE49-F238E27FC236}">
                            <a16:creationId xmlns:a16="http://schemas.microsoft.com/office/drawing/2014/main" id="{D1AE5D59-E32E-4493-8C9D-44E3077A4693}"/>
                          </a:ext>
                        </a:extLst>
                      </p:cNvPr>
                      <p:cNvPicPr/>
                      <p:nvPr/>
                    </p:nvPicPr>
                    <p:blipFill>
                      <a:blip r:embed="rId4"/>
                      <a:stretch>
                        <a:fillRect/>
                      </a:stretch>
                    </p:blipFill>
                    <p:spPr>
                      <a:xfrm>
                        <a:off x="9525000" y="1193800"/>
                        <a:ext cx="2428875" cy="205139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927B60C-E232-456A-A749-257EB977605F}"/>
              </a:ext>
            </a:extLst>
          </p:cNvPr>
          <p:cNvGraphicFramePr>
            <a:graphicFrameLocks noChangeAspect="1"/>
          </p:cNvGraphicFramePr>
          <p:nvPr>
            <p:extLst>
              <p:ext uri="{D42A27DB-BD31-4B8C-83A1-F6EECF244321}">
                <p14:modId xmlns:p14="http://schemas.microsoft.com/office/powerpoint/2010/main" val="200705757"/>
              </p:ext>
            </p:extLst>
          </p:nvPr>
        </p:nvGraphicFramePr>
        <p:xfrm>
          <a:off x="9639300" y="3964939"/>
          <a:ext cx="2428875" cy="2308861"/>
        </p:xfrm>
        <a:graphic>
          <a:graphicData uri="http://schemas.openxmlformats.org/presentationml/2006/ole">
            <mc:AlternateContent xmlns:mc="http://schemas.openxmlformats.org/markup-compatibility/2006">
              <mc:Choice xmlns:v="urn:schemas-microsoft-com:vml" Requires="v">
                <p:oleObj spid="_x0000_s34849" name="Bitmap Image" r:id="rId5" imgW="2184480" imgH="1822320" progId="PBrush">
                  <p:embed/>
                </p:oleObj>
              </mc:Choice>
              <mc:Fallback>
                <p:oleObj name="Bitmap Image" r:id="rId5" imgW="2184480" imgH="1822320" progId="PBrush">
                  <p:embed/>
                  <p:pic>
                    <p:nvPicPr>
                      <p:cNvPr id="0" name=""/>
                      <p:cNvPicPr/>
                      <p:nvPr/>
                    </p:nvPicPr>
                    <p:blipFill>
                      <a:blip r:embed="rId6"/>
                      <a:stretch>
                        <a:fillRect/>
                      </a:stretch>
                    </p:blipFill>
                    <p:spPr>
                      <a:xfrm>
                        <a:off x="9639300" y="3964939"/>
                        <a:ext cx="2428875" cy="2308861"/>
                      </a:xfrm>
                      <a:prstGeom prst="rect">
                        <a:avLst/>
                      </a:prstGeom>
                    </p:spPr>
                  </p:pic>
                </p:oleObj>
              </mc:Fallback>
            </mc:AlternateContent>
          </a:graphicData>
        </a:graphic>
      </p:graphicFrame>
    </p:spTree>
    <p:extLst>
      <p:ext uri="{BB962C8B-B14F-4D97-AF65-F5344CB8AC3E}">
        <p14:creationId xmlns:p14="http://schemas.microsoft.com/office/powerpoint/2010/main" val="33863225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48648-557F-421C-8133-6FA674B73F81}"/>
              </a:ext>
            </a:extLst>
          </p:cNvPr>
          <p:cNvSpPr>
            <a:spLocks noGrp="1"/>
          </p:cNvSpPr>
          <p:nvPr>
            <p:ph type="title"/>
          </p:nvPr>
        </p:nvSpPr>
        <p:spPr/>
        <p:txBody>
          <a:bodyPr>
            <a:normAutofit fontScale="90000"/>
          </a:bodyPr>
          <a:lstStyle/>
          <a:p>
            <a:r>
              <a:rPr lang="en-US" dirty="0"/>
              <a:t>Q-learning  Numerical Example</a:t>
            </a:r>
          </a:p>
        </p:txBody>
      </p:sp>
      <p:sp>
        <p:nvSpPr>
          <p:cNvPr id="3" name="Content Placeholder 2">
            <a:extLst>
              <a:ext uri="{FF2B5EF4-FFF2-40B4-BE49-F238E27FC236}">
                <a16:creationId xmlns:a16="http://schemas.microsoft.com/office/drawing/2014/main" id="{FA10BE56-0816-44DA-8D28-08BC6F7D7D2B}"/>
              </a:ext>
            </a:extLst>
          </p:cNvPr>
          <p:cNvSpPr>
            <a:spLocks noGrp="1"/>
          </p:cNvSpPr>
          <p:nvPr>
            <p:ph sz="half" idx="1"/>
          </p:nvPr>
        </p:nvSpPr>
        <p:spPr>
          <a:xfrm>
            <a:off x="304799" y="1193800"/>
            <a:ext cx="9334501" cy="5080000"/>
          </a:xfrm>
        </p:spPr>
        <p:txBody>
          <a:bodyPr>
            <a:normAutofit/>
          </a:bodyPr>
          <a:lstStyle/>
          <a:p>
            <a:pPr>
              <a:buFont typeface="Arial" panose="020B0604020202020204" pitchFamily="34" charset="0"/>
              <a:buChar char="•"/>
            </a:pPr>
            <a:r>
              <a:rPr lang="en-US" dirty="0"/>
              <a:t>The next state B becomes the current state.</a:t>
            </a:r>
          </a:p>
          <a:p>
            <a:pPr>
              <a:buFont typeface="Arial" panose="020B0604020202020204" pitchFamily="34" charset="0"/>
              <a:buChar char="•"/>
            </a:pPr>
            <a:r>
              <a:rPr lang="en-US" dirty="0"/>
              <a:t>From B we can go either to D or F. Let us assume that we selected F.</a:t>
            </a:r>
          </a:p>
          <a:p>
            <a:pPr>
              <a:buFont typeface="Arial" panose="020B0604020202020204" pitchFamily="34" charset="0"/>
              <a:buChar char="•"/>
            </a:pPr>
            <a:r>
              <a:rPr lang="en-US" dirty="0"/>
              <a:t>Q(B,F) = 100 + 0.8 Max[Q(F,B), Q(F,E), Q(F,F)] = 100 + 0.8 * 0 = 100</a:t>
            </a:r>
          </a:p>
          <a:p>
            <a:pPr>
              <a:buFont typeface="Arial" panose="020B0604020202020204" pitchFamily="34" charset="0"/>
              <a:buChar char="•"/>
            </a:pPr>
            <a:r>
              <a:rPr lang="en-US" dirty="0"/>
              <a:t>The result does not change the Q matrix.</a:t>
            </a:r>
          </a:p>
        </p:txBody>
      </p:sp>
      <p:sp>
        <p:nvSpPr>
          <p:cNvPr id="5" name="Date Placeholder 4">
            <a:extLst>
              <a:ext uri="{FF2B5EF4-FFF2-40B4-BE49-F238E27FC236}">
                <a16:creationId xmlns:a16="http://schemas.microsoft.com/office/drawing/2014/main" id="{07A292D4-DB9B-4CEA-9F1B-D93D13E6D7CE}"/>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0AF89218-2FA3-46E3-9ED2-1DF14F3DBB57}"/>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0ECBBCB0-8FE9-4C44-9D18-891B843A2455}"/>
              </a:ext>
            </a:extLst>
          </p:cNvPr>
          <p:cNvSpPr>
            <a:spLocks noGrp="1"/>
          </p:cNvSpPr>
          <p:nvPr>
            <p:ph type="sldNum" sz="quarter" idx="12"/>
          </p:nvPr>
        </p:nvSpPr>
        <p:spPr/>
        <p:txBody>
          <a:bodyPr/>
          <a:lstStyle/>
          <a:p>
            <a:fld id="{B7884E68-CE57-44C0-BE0F-84C629DF22D5}" type="slidenum">
              <a:rPr lang="en-US" smtClean="0"/>
              <a:t>121</a:t>
            </a:fld>
            <a:endParaRPr lang="en-US"/>
          </a:p>
        </p:txBody>
      </p:sp>
      <p:graphicFrame>
        <p:nvGraphicFramePr>
          <p:cNvPr id="10" name="Object 9">
            <a:extLst>
              <a:ext uri="{FF2B5EF4-FFF2-40B4-BE49-F238E27FC236}">
                <a16:creationId xmlns:a16="http://schemas.microsoft.com/office/drawing/2014/main" id="{D1AE5D59-E32E-4493-8C9D-44E3077A4693}"/>
              </a:ext>
            </a:extLst>
          </p:cNvPr>
          <p:cNvGraphicFramePr>
            <a:graphicFrameLocks noChangeAspect="1"/>
          </p:cNvGraphicFramePr>
          <p:nvPr/>
        </p:nvGraphicFramePr>
        <p:xfrm>
          <a:off x="9525000" y="1193800"/>
          <a:ext cx="2428875" cy="2051390"/>
        </p:xfrm>
        <a:graphic>
          <a:graphicData uri="http://schemas.openxmlformats.org/presentationml/2006/ole">
            <mc:AlternateContent xmlns:mc="http://schemas.openxmlformats.org/markup-compatibility/2006">
              <mc:Choice xmlns:v="urn:schemas-microsoft-com:vml" Requires="v">
                <p:oleObj spid="_x0000_s35872" name="Bitmap Image" r:id="rId3" imgW="2901960" imgH="1841400" progId="PBrush">
                  <p:embed/>
                </p:oleObj>
              </mc:Choice>
              <mc:Fallback>
                <p:oleObj name="Bitmap Image" r:id="rId3" imgW="2901960" imgH="1841400" progId="PBrush">
                  <p:embed/>
                  <p:pic>
                    <p:nvPicPr>
                      <p:cNvPr id="10" name="Object 9">
                        <a:extLst>
                          <a:ext uri="{FF2B5EF4-FFF2-40B4-BE49-F238E27FC236}">
                            <a16:creationId xmlns:a16="http://schemas.microsoft.com/office/drawing/2014/main" id="{D1AE5D59-E32E-4493-8C9D-44E3077A4693}"/>
                          </a:ext>
                        </a:extLst>
                      </p:cNvPr>
                      <p:cNvPicPr/>
                      <p:nvPr/>
                    </p:nvPicPr>
                    <p:blipFill>
                      <a:blip r:embed="rId4"/>
                      <a:stretch>
                        <a:fillRect/>
                      </a:stretch>
                    </p:blipFill>
                    <p:spPr>
                      <a:xfrm>
                        <a:off x="9525000" y="1193800"/>
                        <a:ext cx="2428875" cy="2051390"/>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8927B60C-E232-456A-A749-257EB977605F}"/>
              </a:ext>
            </a:extLst>
          </p:cNvPr>
          <p:cNvGraphicFramePr>
            <a:graphicFrameLocks noChangeAspect="1"/>
          </p:cNvGraphicFramePr>
          <p:nvPr/>
        </p:nvGraphicFramePr>
        <p:xfrm>
          <a:off x="9639300" y="3964939"/>
          <a:ext cx="2428875" cy="2308861"/>
        </p:xfrm>
        <a:graphic>
          <a:graphicData uri="http://schemas.openxmlformats.org/presentationml/2006/ole">
            <mc:AlternateContent xmlns:mc="http://schemas.openxmlformats.org/markup-compatibility/2006">
              <mc:Choice xmlns:v="urn:schemas-microsoft-com:vml" Requires="v">
                <p:oleObj spid="_x0000_s35873" name="Bitmap Image" r:id="rId5" imgW="2184480" imgH="1822320" progId="PBrush">
                  <p:embed/>
                </p:oleObj>
              </mc:Choice>
              <mc:Fallback>
                <p:oleObj name="Bitmap Image" r:id="rId5" imgW="2184480" imgH="1822320" progId="PBrush">
                  <p:embed/>
                  <p:pic>
                    <p:nvPicPr>
                      <p:cNvPr id="8" name="Object 7">
                        <a:extLst>
                          <a:ext uri="{FF2B5EF4-FFF2-40B4-BE49-F238E27FC236}">
                            <a16:creationId xmlns:a16="http://schemas.microsoft.com/office/drawing/2014/main" id="{8927B60C-E232-456A-A749-257EB977605F}"/>
                          </a:ext>
                        </a:extLst>
                      </p:cNvPr>
                      <p:cNvPicPr/>
                      <p:nvPr/>
                    </p:nvPicPr>
                    <p:blipFill>
                      <a:blip r:embed="rId6"/>
                      <a:stretch>
                        <a:fillRect/>
                      </a:stretch>
                    </p:blipFill>
                    <p:spPr>
                      <a:xfrm>
                        <a:off x="9639300" y="3964939"/>
                        <a:ext cx="2428875" cy="2308861"/>
                      </a:xfrm>
                      <a:prstGeom prst="rect">
                        <a:avLst/>
                      </a:prstGeom>
                    </p:spPr>
                  </p:pic>
                </p:oleObj>
              </mc:Fallback>
            </mc:AlternateContent>
          </a:graphicData>
        </a:graphic>
      </p:graphicFrame>
    </p:spTree>
    <p:extLst>
      <p:ext uri="{BB962C8B-B14F-4D97-AF65-F5344CB8AC3E}">
        <p14:creationId xmlns:p14="http://schemas.microsoft.com/office/powerpoint/2010/main" val="336142187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DF085388-C976-4E3B-8225-65535F4A204E}"/>
              </a:ext>
            </a:extLst>
          </p:cNvPr>
          <p:cNvGraphicFramePr>
            <a:graphicFrameLocks noChangeAspect="1"/>
          </p:cNvGraphicFramePr>
          <p:nvPr>
            <p:extLst>
              <p:ext uri="{D42A27DB-BD31-4B8C-83A1-F6EECF244321}">
                <p14:modId xmlns:p14="http://schemas.microsoft.com/office/powerpoint/2010/main" val="3284030811"/>
              </p:ext>
            </p:extLst>
          </p:nvPr>
        </p:nvGraphicFramePr>
        <p:xfrm>
          <a:off x="7972425" y="1238250"/>
          <a:ext cx="3914775" cy="2495550"/>
        </p:xfrm>
        <a:graphic>
          <a:graphicData uri="http://schemas.openxmlformats.org/presentationml/2006/ole">
            <mc:AlternateContent xmlns:mc="http://schemas.openxmlformats.org/markup-compatibility/2006">
              <mc:Choice xmlns:v="urn:schemas-microsoft-com:vml" Requires="v">
                <p:oleObj spid="_x0000_s36896" name="Bitmap Image" r:id="rId3" imgW="3619440" imgH="1828800" progId="PBrush">
                  <p:embed/>
                </p:oleObj>
              </mc:Choice>
              <mc:Fallback>
                <p:oleObj name="Bitmap Image" r:id="rId3" imgW="3619440" imgH="1828800" progId="PBrush">
                  <p:embed/>
                  <p:pic>
                    <p:nvPicPr>
                      <p:cNvPr id="0" name=""/>
                      <p:cNvPicPr/>
                      <p:nvPr/>
                    </p:nvPicPr>
                    <p:blipFill>
                      <a:blip r:embed="rId4"/>
                      <a:stretch>
                        <a:fillRect/>
                      </a:stretch>
                    </p:blipFill>
                    <p:spPr>
                      <a:xfrm>
                        <a:off x="7972425" y="1238250"/>
                        <a:ext cx="3914775" cy="2495550"/>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0E48648-557F-421C-8133-6FA674B73F81}"/>
              </a:ext>
            </a:extLst>
          </p:cNvPr>
          <p:cNvSpPr>
            <a:spLocks noGrp="1"/>
          </p:cNvSpPr>
          <p:nvPr>
            <p:ph type="title"/>
          </p:nvPr>
        </p:nvSpPr>
        <p:spPr/>
        <p:txBody>
          <a:bodyPr>
            <a:normAutofit fontScale="90000"/>
          </a:bodyPr>
          <a:lstStyle/>
          <a:p>
            <a:r>
              <a:rPr lang="en-US" dirty="0"/>
              <a:t>Q-learning  Numerical Example</a:t>
            </a:r>
          </a:p>
        </p:txBody>
      </p:sp>
      <p:sp>
        <p:nvSpPr>
          <p:cNvPr id="3" name="Content Placeholder 2">
            <a:extLst>
              <a:ext uri="{FF2B5EF4-FFF2-40B4-BE49-F238E27FC236}">
                <a16:creationId xmlns:a16="http://schemas.microsoft.com/office/drawing/2014/main" id="{FA10BE56-0816-44DA-8D28-08BC6F7D7D2B}"/>
              </a:ext>
            </a:extLst>
          </p:cNvPr>
          <p:cNvSpPr>
            <a:spLocks noGrp="1"/>
          </p:cNvSpPr>
          <p:nvPr>
            <p:ph sz="half" idx="1"/>
          </p:nvPr>
        </p:nvSpPr>
        <p:spPr>
          <a:xfrm>
            <a:off x="304799" y="1193800"/>
            <a:ext cx="7962901" cy="5080000"/>
          </a:xfrm>
        </p:spPr>
        <p:txBody>
          <a:bodyPr>
            <a:normAutofit/>
          </a:bodyPr>
          <a:lstStyle/>
          <a:p>
            <a:pPr>
              <a:buFont typeface="Arial" panose="020B0604020202020204" pitchFamily="34" charset="0"/>
              <a:buChar char="•"/>
            </a:pPr>
            <a:r>
              <a:rPr lang="en-US" dirty="0"/>
              <a:t>If our agent learns more through playing many more games, it will finally reach convergence values of Q matrix as shown.</a:t>
            </a:r>
          </a:p>
          <a:p>
            <a:pPr>
              <a:buFont typeface="Arial" panose="020B0604020202020204" pitchFamily="34" charset="0"/>
              <a:buChar char="•"/>
            </a:pPr>
            <a:r>
              <a:rPr lang="en-US" dirty="0"/>
              <a:t>The Q matrix can be then normalized by dividing valid entries by the maximum value as shown</a:t>
            </a:r>
          </a:p>
          <a:p>
            <a:pPr>
              <a:buFont typeface="Arial" panose="020B0604020202020204" pitchFamily="34" charset="0"/>
              <a:buChar char="•"/>
            </a:pPr>
            <a:r>
              <a:rPr lang="en-US" dirty="0"/>
              <a:t>Using the Q matrix, the agent can reach the goal in an optimum way.</a:t>
            </a:r>
          </a:p>
          <a:p>
            <a:pPr marL="0" indent="0">
              <a:buNone/>
            </a:pPr>
            <a:endParaRPr lang="en-US" dirty="0"/>
          </a:p>
        </p:txBody>
      </p:sp>
      <p:sp>
        <p:nvSpPr>
          <p:cNvPr id="5" name="Date Placeholder 4">
            <a:extLst>
              <a:ext uri="{FF2B5EF4-FFF2-40B4-BE49-F238E27FC236}">
                <a16:creationId xmlns:a16="http://schemas.microsoft.com/office/drawing/2014/main" id="{07A292D4-DB9B-4CEA-9F1B-D93D13E6D7CE}"/>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0AF89218-2FA3-46E3-9ED2-1DF14F3DBB57}"/>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0ECBBCB0-8FE9-4C44-9D18-891B843A2455}"/>
              </a:ext>
            </a:extLst>
          </p:cNvPr>
          <p:cNvSpPr>
            <a:spLocks noGrp="1"/>
          </p:cNvSpPr>
          <p:nvPr>
            <p:ph type="sldNum" sz="quarter" idx="12"/>
          </p:nvPr>
        </p:nvSpPr>
        <p:spPr/>
        <p:txBody>
          <a:bodyPr/>
          <a:lstStyle/>
          <a:p>
            <a:fld id="{B7884E68-CE57-44C0-BE0F-84C629DF22D5}" type="slidenum">
              <a:rPr lang="en-US" smtClean="0"/>
              <a:t>122</a:t>
            </a:fld>
            <a:endParaRPr lang="en-US"/>
          </a:p>
        </p:txBody>
      </p:sp>
      <p:graphicFrame>
        <p:nvGraphicFramePr>
          <p:cNvPr id="9" name="Object 8">
            <a:extLst>
              <a:ext uri="{FF2B5EF4-FFF2-40B4-BE49-F238E27FC236}">
                <a16:creationId xmlns:a16="http://schemas.microsoft.com/office/drawing/2014/main" id="{611751A1-6721-46F4-82BC-9D201A62680D}"/>
              </a:ext>
            </a:extLst>
          </p:cNvPr>
          <p:cNvGraphicFramePr>
            <a:graphicFrameLocks noChangeAspect="1"/>
          </p:cNvGraphicFramePr>
          <p:nvPr>
            <p:extLst>
              <p:ext uri="{D42A27DB-BD31-4B8C-83A1-F6EECF244321}">
                <p14:modId xmlns:p14="http://schemas.microsoft.com/office/powerpoint/2010/main" val="4208764594"/>
              </p:ext>
            </p:extLst>
          </p:nvPr>
        </p:nvGraphicFramePr>
        <p:xfrm>
          <a:off x="8039100" y="3919786"/>
          <a:ext cx="3848100" cy="2271464"/>
        </p:xfrm>
        <a:graphic>
          <a:graphicData uri="http://schemas.openxmlformats.org/presentationml/2006/ole">
            <mc:AlternateContent xmlns:mc="http://schemas.openxmlformats.org/markup-compatibility/2006">
              <mc:Choice xmlns:v="urn:schemas-microsoft-com:vml" Requires="v">
                <p:oleObj spid="_x0000_s36897" name="Bitmap Image" r:id="rId5" imgW="3086280" imgH="1739880" progId="PBrush">
                  <p:embed/>
                </p:oleObj>
              </mc:Choice>
              <mc:Fallback>
                <p:oleObj name="Bitmap Image" r:id="rId5" imgW="3086280" imgH="1739880" progId="PBrush">
                  <p:embed/>
                  <p:pic>
                    <p:nvPicPr>
                      <p:cNvPr id="0" name=""/>
                      <p:cNvPicPr/>
                      <p:nvPr/>
                    </p:nvPicPr>
                    <p:blipFill>
                      <a:blip r:embed="rId6"/>
                      <a:stretch>
                        <a:fillRect/>
                      </a:stretch>
                    </p:blipFill>
                    <p:spPr>
                      <a:xfrm>
                        <a:off x="8039100" y="3919786"/>
                        <a:ext cx="3848100" cy="2271464"/>
                      </a:xfrm>
                      <a:prstGeom prst="rect">
                        <a:avLst/>
                      </a:prstGeom>
                    </p:spPr>
                  </p:pic>
                </p:oleObj>
              </mc:Fallback>
            </mc:AlternateContent>
          </a:graphicData>
        </a:graphic>
      </p:graphicFrame>
    </p:spTree>
    <p:extLst>
      <p:ext uri="{BB962C8B-B14F-4D97-AF65-F5344CB8AC3E}">
        <p14:creationId xmlns:p14="http://schemas.microsoft.com/office/powerpoint/2010/main" val="26575549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Example</a:t>
            </a:r>
            <a:endParaRPr lang="en-US" dirty="0">
              <a:latin typeface="+mj-lt"/>
            </a:endParaRPr>
          </a:p>
        </p:txBody>
      </p:sp>
      <p:sp>
        <p:nvSpPr>
          <p:cNvPr id="3" name="Content Placeholder 2"/>
          <p:cNvSpPr>
            <a:spLocks noGrp="1"/>
          </p:cNvSpPr>
          <p:nvPr>
            <p:ph sz="half" idx="1"/>
          </p:nvPr>
        </p:nvSpPr>
        <p:spPr/>
        <p:txBody>
          <a:bodyPr>
            <a:normAutofit lnSpcReduction="10000"/>
          </a:bodyPr>
          <a:lstStyle/>
          <a:p>
            <a:r>
              <a:rPr lang="en-US" b="1" dirty="0"/>
              <a:t>Playing Games</a:t>
            </a:r>
          </a:p>
          <a:p>
            <a:pPr lvl="1">
              <a:buClr>
                <a:srgbClr val="3494BA"/>
              </a:buClr>
            </a:pPr>
            <a:r>
              <a:rPr lang="en-US" dirty="0"/>
              <a:t>Common application of reinforcement learning is in game playing</a:t>
            </a:r>
          </a:p>
          <a:p>
            <a:pPr lvl="1">
              <a:buClr>
                <a:srgbClr val="3494BA"/>
              </a:buClr>
            </a:pPr>
            <a:endParaRPr lang="en-US" dirty="0"/>
          </a:p>
          <a:p>
            <a:pPr lvl="1">
              <a:buClr>
                <a:srgbClr val="3494BA"/>
              </a:buClr>
            </a:pPr>
            <a:r>
              <a:rPr lang="en-US" dirty="0"/>
              <a:t>Let the AI agent play a game many times</a:t>
            </a:r>
          </a:p>
          <a:p>
            <a:pPr lvl="1">
              <a:buClr>
                <a:srgbClr val="3494BA"/>
              </a:buClr>
            </a:pPr>
            <a:endParaRPr lang="en-US" dirty="0"/>
          </a:p>
          <a:p>
            <a:pPr lvl="1">
              <a:buClr>
                <a:srgbClr val="3494BA"/>
              </a:buClr>
            </a:pPr>
            <a:r>
              <a:rPr lang="en-US" dirty="0"/>
              <a:t>Reward received when the game is over – wining (+1) or losing (-1)</a:t>
            </a:r>
          </a:p>
          <a:p>
            <a:pPr lvl="1">
              <a:buClr>
                <a:srgbClr val="3494BA"/>
              </a:buClr>
            </a:pPr>
            <a:endParaRPr lang="en-US" dirty="0"/>
          </a:p>
          <a:p>
            <a:pPr lvl="1">
              <a:buClr>
                <a:srgbClr val="3494BA"/>
              </a:buClr>
            </a:pPr>
            <a:r>
              <a:rPr lang="en-US" dirty="0"/>
              <a:t>The AI agent eventually learns how to play the game</a:t>
            </a:r>
          </a:p>
          <a:p>
            <a:pPr lvl="1">
              <a:buClr>
                <a:srgbClr val="3494BA"/>
              </a:buClr>
            </a:pPr>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123</a:t>
            </a:fld>
            <a:endParaRPr lang="en-US"/>
          </a:p>
        </p:txBody>
      </p:sp>
    </p:spTree>
    <p:extLst>
      <p:ext uri="{BB962C8B-B14F-4D97-AF65-F5344CB8AC3E}">
        <p14:creationId xmlns:p14="http://schemas.microsoft.com/office/powerpoint/2010/main" val="365945499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Reinforcement Learning - </a:t>
            </a:r>
            <a:r>
              <a:rPr lang="en-US" dirty="0"/>
              <a:t>Example</a:t>
            </a:r>
            <a:endParaRPr lang="en-US" dirty="0">
              <a:latin typeface="+mj-lt"/>
            </a:endParaRPr>
          </a:p>
        </p:txBody>
      </p:sp>
      <p:sp>
        <p:nvSpPr>
          <p:cNvPr id="3" name="Content Placeholder 2"/>
          <p:cNvSpPr>
            <a:spLocks noGrp="1"/>
          </p:cNvSpPr>
          <p:nvPr>
            <p:ph sz="half" idx="1"/>
          </p:nvPr>
        </p:nvSpPr>
        <p:spPr/>
        <p:txBody>
          <a:bodyPr>
            <a:normAutofit lnSpcReduction="10000"/>
          </a:bodyPr>
          <a:lstStyle/>
          <a:p>
            <a:r>
              <a:rPr lang="en-US" b="1" dirty="0" err="1"/>
              <a:t>Nim</a:t>
            </a:r>
            <a:r>
              <a:rPr lang="en-US" b="1" dirty="0"/>
              <a:t> Game</a:t>
            </a:r>
          </a:p>
          <a:p>
            <a:pPr lvl="1">
              <a:buClr>
                <a:srgbClr val="3494BA"/>
              </a:buClr>
            </a:pPr>
            <a:r>
              <a:rPr lang="en-US" dirty="0"/>
              <a:t>2-players game</a:t>
            </a:r>
          </a:p>
          <a:p>
            <a:pPr lvl="1">
              <a:buClr>
                <a:srgbClr val="3494BA"/>
              </a:buClr>
            </a:pPr>
            <a:r>
              <a:rPr lang="en-US" dirty="0"/>
              <a:t>Piles (rows) of objects</a:t>
            </a:r>
          </a:p>
          <a:p>
            <a:pPr lvl="1">
              <a:buClr>
                <a:srgbClr val="3494BA"/>
              </a:buClr>
            </a:pPr>
            <a:r>
              <a:rPr lang="en-US" dirty="0"/>
              <a:t>At each turn, a player removes one or more objects from one pile</a:t>
            </a:r>
          </a:p>
          <a:p>
            <a:pPr lvl="1">
              <a:buClr>
                <a:srgbClr val="3494BA"/>
              </a:buClr>
            </a:pPr>
            <a:r>
              <a:rPr lang="en-US" dirty="0"/>
              <a:t>The player who removes the last object loses!</a:t>
            </a:r>
          </a:p>
          <a:p>
            <a:pPr>
              <a:buClr>
                <a:srgbClr val="3494BA"/>
              </a:buClr>
            </a:pPr>
            <a:r>
              <a:rPr lang="en-US" b="1" dirty="0"/>
              <a:t>State</a:t>
            </a:r>
            <a:r>
              <a:rPr lang="en-US" dirty="0"/>
              <a:t>:  is a tuple of remaining piles, e.g. (1, 1, 4, 4)</a:t>
            </a:r>
          </a:p>
          <a:p>
            <a:pPr>
              <a:buClr>
                <a:srgbClr val="3494BA"/>
              </a:buClr>
            </a:pPr>
            <a:r>
              <a:rPr lang="en-US" b="1" dirty="0"/>
              <a:t>Action (i, j): </a:t>
            </a:r>
            <a:r>
              <a:rPr lang="en-US" dirty="0"/>
              <a:t>represents the action of removing j items from pile i</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124</a:t>
            </a:fld>
            <a:endParaRPr lang="en-US"/>
          </a:p>
        </p:txBody>
      </p:sp>
      <p:pic>
        <p:nvPicPr>
          <p:cNvPr id="7" name="Picture 6"/>
          <p:cNvPicPr>
            <a:picLocks noChangeAspect="1"/>
          </p:cNvPicPr>
          <p:nvPr/>
        </p:nvPicPr>
        <p:blipFill>
          <a:blip r:embed="rId3"/>
          <a:stretch>
            <a:fillRect/>
          </a:stretch>
        </p:blipFill>
        <p:spPr>
          <a:xfrm>
            <a:off x="6508072" y="1193800"/>
            <a:ext cx="5265627" cy="3162228"/>
          </a:xfrm>
          <a:prstGeom prst="rect">
            <a:avLst/>
          </a:prstGeom>
        </p:spPr>
      </p:pic>
      <p:sp>
        <p:nvSpPr>
          <p:cNvPr id="8" name="TextBox 7">
            <a:extLst>
              <a:ext uri="{FF2B5EF4-FFF2-40B4-BE49-F238E27FC236}">
                <a16:creationId xmlns:a16="http://schemas.microsoft.com/office/drawing/2014/main" id="{9BD80838-75AC-4939-8B19-58A7066B79F2}"/>
              </a:ext>
            </a:extLst>
          </p:cNvPr>
          <p:cNvSpPr txBox="1"/>
          <p:nvPr/>
        </p:nvSpPr>
        <p:spPr>
          <a:xfrm>
            <a:off x="7168049" y="4478514"/>
            <a:ext cx="3945672" cy="2092881"/>
          </a:xfrm>
          <a:prstGeom prst="rect">
            <a:avLst/>
          </a:prstGeom>
          <a:noFill/>
        </p:spPr>
        <p:txBody>
          <a:bodyPr wrap="square" rtlCol="0">
            <a:spAutoFit/>
          </a:bodyPr>
          <a:lstStyle/>
          <a:p>
            <a:pPr>
              <a:buClr>
                <a:srgbClr val="3494BA"/>
              </a:buClr>
            </a:pPr>
            <a:r>
              <a:rPr lang="en-US" sz="2800" b="1" dirty="0"/>
              <a:t>Demo</a:t>
            </a:r>
          </a:p>
          <a:p>
            <a:pPr lvl="1">
              <a:buClr>
                <a:srgbClr val="3494BA"/>
              </a:buClr>
            </a:pPr>
            <a:r>
              <a:rPr lang="en-US" sz="2800" dirty="0" err="1">
                <a:solidFill>
                  <a:prstClr val="black"/>
                </a:solidFill>
                <a:hlinkClick r:id="rId4" action="ppaction://hlinkfile"/>
              </a:rPr>
              <a:t>nim</a:t>
            </a:r>
            <a:r>
              <a:rPr lang="en-US" sz="2800" dirty="0">
                <a:solidFill>
                  <a:prstClr val="black"/>
                </a:solidFill>
                <a:hlinkClick r:id="rId4" action="ppaction://hlinkfile"/>
              </a:rPr>
              <a:t> folder</a:t>
            </a:r>
            <a:r>
              <a:rPr lang="en-US" sz="2800" dirty="0">
                <a:solidFill>
                  <a:prstClr val="black"/>
                </a:solidFill>
              </a:rPr>
              <a:t> </a:t>
            </a:r>
          </a:p>
          <a:p>
            <a:pPr lvl="1">
              <a:buClr>
                <a:srgbClr val="3494BA"/>
              </a:buClr>
            </a:pPr>
            <a:r>
              <a:rPr lang="en-US" sz="2800" dirty="0">
                <a:solidFill>
                  <a:prstClr val="black"/>
                </a:solidFill>
              </a:rPr>
              <a:t>Modify the file (play)</a:t>
            </a:r>
          </a:p>
          <a:p>
            <a:pPr lvl="1">
              <a:buClr>
                <a:srgbClr val="3494BA"/>
              </a:buClr>
            </a:pPr>
            <a:r>
              <a:rPr lang="en-US" sz="2800" dirty="0">
                <a:solidFill>
                  <a:prstClr val="black"/>
                </a:solidFill>
              </a:rPr>
              <a:t>Watch </a:t>
            </a:r>
            <a:r>
              <a:rPr lang="en-US" sz="2800" dirty="0">
                <a:solidFill>
                  <a:prstClr val="black"/>
                </a:solidFill>
                <a:hlinkClick r:id="rId5"/>
              </a:rPr>
              <a:t>video</a:t>
            </a:r>
            <a:endParaRPr lang="en-US" sz="2800" dirty="0">
              <a:solidFill>
                <a:prstClr val="black"/>
              </a:solidFill>
            </a:endParaRPr>
          </a:p>
          <a:p>
            <a:endParaRPr lang="en-US" dirty="0"/>
          </a:p>
        </p:txBody>
      </p:sp>
    </p:spTree>
    <p:extLst>
      <p:ext uri="{BB962C8B-B14F-4D97-AF65-F5344CB8AC3E}">
        <p14:creationId xmlns:p14="http://schemas.microsoft.com/office/powerpoint/2010/main" val="31061627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Machine Learning Summary</a:t>
            </a:r>
            <a:endParaRPr lang="en-US" dirty="0"/>
          </a:p>
        </p:txBody>
      </p:sp>
      <p:sp>
        <p:nvSpPr>
          <p:cNvPr id="17" name="Content Placeholder 10"/>
          <p:cNvSpPr>
            <a:spLocks noGrp="1"/>
          </p:cNvSpPr>
          <p:nvPr>
            <p:ph sz="half" idx="2"/>
          </p:nvPr>
        </p:nvSpPr>
        <p:spPr>
          <a:xfrm>
            <a:off x="8152499" y="1367942"/>
            <a:ext cx="3740506" cy="4901356"/>
          </a:xfrm>
          <a:solidFill>
            <a:schemeClr val="accent5">
              <a:lumMod val="20000"/>
              <a:lumOff val="80000"/>
            </a:schemeClr>
          </a:solidFill>
          <a:ln>
            <a:solidFill>
              <a:schemeClr val="accent5">
                <a:lumMod val="20000"/>
                <a:lumOff val="80000"/>
              </a:schemeClr>
            </a:solidFill>
          </a:ln>
        </p:spPr>
        <p:txBody>
          <a:bodyPr>
            <a:normAutofit/>
          </a:bodyPr>
          <a:lstStyle/>
          <a:p>
            <a:r>
              <a:rPr lang="en-US" sz="2800" b="1"/>
              <a:t>Unsupervised Learning</a:t>
            </a:r>
          </a:p>
          <a:p>
            <a:pPr lvl="1"/>
            <a:r>
              <a:rPr lang="en-US" sz="2800"/>
              <a:t>Unlabeled data (no feedback)</a:t>
            </a:r>
          </a:p>
          <a:p>
            <a:pPr lvl="1"/>
            <a:r>
              <a:rPr lang="en-US" sz="2800"/>
              <a:t>clustering</a:t>
            </a:r>
          </a:p>
          <a:p>
            <a:pPr lvl="2"/>
            <a:endParaRPr lang="en-US" sz="2000" dirty="0"/>
          </a:p>
        </p:txBody>
      </p:sp>
      <p:sp>
        <p:nvSpPr>
          <p:cNvPr id="15" name="Content Placeholder 10"/>
          <p:cNvSpPr>
            <a:spLocks noGrp="1"/>
          </p:cNvSpPr>
          <p:nvPr>
            <p:ph sz="quarter" idx="4"/>
          </p:nvPr>
        </p:nvSpPr>
        <p:spPr>
          <a:xfrm>
            <a:off x="4252274" y="1367942"/>
            <a:ext cx="3740506" cy="4911950"/>
          </a:xfrm>
          <a:solidFill>
            <a:schemeClr val="accent5">
              <a:lumMod val="20000"/>
              <a:lumOff val="80000"/>
            </a:schemeClr>
          </a:solidFill>
        </p:spPr>
        <p:txBody>
          <a:bodyPr/>
          <a:lstStyle/>
          <a:p>
            <a:r>
              <a:rPr lang="en-US" sz="2800" b="1" dirty="0"/>
              <a:t>Reinforcement Learning</a:t>
            </a:r>
          </a:p>
          <a:p>
            <a:pPr lvl="1"/>
            <a:r>
              <a:rPr lang="en-US" sz="2800" dirty="0"/>
              <a:t>Rewards (evaluative feedback)</a:t>
            </a:r>
          </a:p>
          <a:p>
            <a:pPr lvl="1"/>
            <a:r>
              <a:rPr lang="en-US" sz="2800" dirty="0"/>
              <a:t>Playing games</a:t>
            </a:r>
          </a:p>
          <a:p>
            <a:pPr lvl="2"/>
            <a:endParaRPr lang="en-US" sz="2000"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125</a:t>
            </a:fld>
            <a:endParaRPr lang="en-US"/>
          </a:p>
        </p:txBody>
      </p:sp>
      <p:sp>
        <p:nvSpPr>
          <p:cNvPr id="18" name="Content Placeholder 10"/>
          <p:cNvSpPr txBox="1">
            <a:spLocks/>
          </p:cNvSpPr>
          <p:nvPr/>
        </p:nvSpPr>
        <p:spPr>
          <a:xfrm>
            <a:off x="304800" y="1367942"/>
            <a:ext cx="3740506" cy="4911950"/>
          </a:xfrm>
          <a:prstGeom prst="rect">
            <a:avLst/>
          </a:prstGeom>
          <a:solidFill>
            <a:schemeClr val="accent5">
              <a:lumMod val="20000"/>
              <a:lumOff val="80000"/>
            </a:schemeClr>
          </a:solidFill>
        </p:spPr>
        <p:txBody>
          <a:bodyPr vert="horz" lIns="0" tIns="45720" rIns="0" bIns="45720" rtlCol="0">
            <a:normAutofit/>
          </a:bodyPr>
          <a:lstStyle>
            <a:lvl1pPr marL="91438" indent="-91438" algn="l" defTabSz="914377"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3200" kern="1200">
                <a:solidFill>
                  <a:schemeClr val="tx1"/>
                </a:solidFill>
                <a:latin typeface="+mn-lt"/>
                <a:ea typeface="+mn-ea"/>
                <a:cs typeface="+mn-cs"/>
              </a:defRPr>
            </a:lvl1pPr>
            <a:lvl2pPr marL="384038" indent="-182875" algn="l" defTabSz="914377"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solidFill>
                <a:latin typeface="+mn-lt"/>
                <a:ea typeface="+mn-ea"/>
                <a:cs typeface="+mn-cs"/>
              </a:defRPr>
            </a:lvl2pPr>
            <a:lvl3pPr marL="566914" indent="-18287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3pPr>
            <a:lvl4pPr marL="749789" indent="-182875"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4pPr>
            <a:lvl5pPr marL="932665" indent="-182875"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b="1" dirty="0"/>
              <a:t>Supervised Learning</a:t>
            </a:r>
          </a:p>
          <a:p>
            <a:pPr lvl="1"/>
            <a:r>
              <a:rPr lang="en-US" sz="2800" dirty="0"/>
              <a:t>Labelled data (instructive feedback)</a:t>
            </a:r>
          </a:p>
          <a:p>
            <a:pPr lvl="1"/>
            <a:r>
              <a:rPr lang="en-US" sz="2800" dirty="0"/>
              <a:t>Classification</a:t>
            </a:r>
          </a:p>
          <a:p>
            <a:pPr lvl="2"/>
            <a:endParaRPr lang="en-US" sz="2000" dirty="0"/>
          </a:p>
        </p:txBody>
      </p:sp>
    </p:spTree>
    <p:extLst>
      <p:ext uri="{BB962C8B-B14F-4D97-AF65-F5344CB8AC3E}">
        <p14:creationId xmlns:p14="http://schemas.microsoft.com/office/powerpoint/2010/main" val="40925774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fontScale="90000"/>
          </a:bodyPr>
          <a:lstStyle/>
          <a:p>
            <a:r>
              <a:rPr lang="en-US" dirty="0"/>
              <a:t>Credit and References</a:t>
            </a:r>
          </a:p>
        </p:txBody>
      </p:sp>
      <p:sp>
        <p:nvSpPr>
          <p:cNvPr id="11" name="Content Placeholder 10"/>
          <p:cNvSpPr>
            <a:spLocks noGrp="1"/>
          </p:cNvSpPr>
          <p:nvPr>
            <p:ph idx="1"/>
          </p:nvPr>
        </p:nvSpPr>
        <p:spPr/>
        <p:txBody>
          <a:bodyPr/>
          <a:lstStyle/>
          <a:p>
            <a:r>
              <a:rPr lang="en-US" b="1" dirty="0">
                <a:hlinkClick r:id="rId3"/>
              </a:rPr>
              <a:t>CS50’s Introduction to Artificial Intelligence with Python</a:t>
            </a:r>
            <a:endParaRPr lang="en-US" b="1" dirty="0"/>
          </a:p>
          <a:p>
            <a:r>
              <a:rPr lang="en-US" b="1" dirty="0">
                <a:hlinkClick r:id="rId4"/>
              </a:rPr>
              <a:t>https://www.youtube.com/watch?v=efR1C6CvhmE</a:t>
            </a:r>
            <a:endParaRPr lang="en-US" b="1" dirty="0"/>
          </a:p>
          <a:p>
            <a:r>
              <a:rPr lang="en-US" b="1" dirty="0">
                <a:hlinkClick r:id="rId5"/>
              </a:rPr>
              <a:t>https://www.youtube.com/watch?v=_YPScrckx28</a:t>
            </a:r>
            <a:endParaRPr lang="en-US" b="1" dirty="0"/>
          </a:p>
          <a:p>
            <a:r>
              <a:rPr lang="en-US" b="1" dirty="0">
                <a:hlinkClick r:id="rId6"/>
              </a:rPr>
              <a:t>https://www.youtube.com/watch?v=ny1iZ5A8ilA</a:t>
            </a:r>
            <a:endParaRPr lang="en-US" b="1" dirty="0"/>
          </a:p>
          <a:p>
            <a:r>
              <a:rPr lang="en-US" b="1" dirty="0">
                <a:hlinkClick r:id="rId7"/>
              </a:rPr>
              <a:t>https://people.revoledu.com/kardi/tutorial/ReinforcementLearning/Q-Learning-Example.htm</a:t>
            </a:r>
            <a:endParaRPr lang="en-US" b="1" dirty="0"/>
          </a:p>
          <a:p>
            <a:endParaRPr lang="en-US" b="1" dirty="0"/>
          </a:p>
          <a:p>
            <a:endParaRPr lang="en-US" b="1" dirty="0"/>
          </a:p>
          <a:p>
            <a:endParaRPr lang="en-US" b="1" dirty="0"/>
          </a:p>
        </p:txBody>
      </p:sp>
      <p:sp>
        <p:nvSpPr>
          <p:cNvPr id="7" name="Date Placeholder 6"/>
          <p:cNvSpPr>
            <a:spLocks noGrp="1"/>
          </p:cNvSpPr>
          <p:nvPr>
            <p:ph type="dt" sz="half" idx="10"/>
          </p:nvPr>
        </p:nvSpPr>
        <p:spPr/>
        <p:txBody>
          <a:bodyPr/>
          <a:lstStyle/>
          <a:p>
            <a:fld id="{3F66A3C1-74AD-497E-9180-517238F947C0}" type="datetime1">
              <a:rPr lang="en-US" smtClean="0"/>
              <a:t>10/31/2022</a:t>
            </a:fld>
            <a:endParaRPr lang="en-US"/>
          </a:p>
        </p:txBody>
      </p:sp>
      <p:sp>
        <p:nvSpPr>
          <p:cNvPr id="8" name="Footer Placeholder 7"/>
          <p:cNvSpPr>
            <a:spLocks noGrp="1"/>
          </p:cNvSpPr>
          <p:nvPr>
            <p:ph type="ftr" sz="quarter" idx="11"/>
          </p:nvPr>
        </p:nvSpPr>
        <p:spPr/>
        <p:txBody>
          <a:bodyPr/>
          <a:lstStyle/>
          <a:p>
            <a:r>
              <a:rPr lang="en-US"/>
              <a:t>Introduction to AI</a:t>
            </a:r>
          </a:p>
        </p:txBody>
      </p:sp>
      <p:sp>
        <p:nvSpPr>
          <p:cNvPr id="9" name="Slide Number Placeholder 8"/>
          <p:cNvSpPr>
            <a:spLocks noGrp="1"/>
          </p:cNvSpPr>
          <p:nvPr>
            <p:ph type="sldNum" sz="quarter" idx="12"/>
          </p:nvPr>
        </p:nvSpPr>
        <p:spPr/>
        <p:txBody>
          <a:bodyPr/>
          <a:lstStyle/>
          <a:p>
            <a:fld id="{B7884E68-CE57-44C0-BE0F-84C629DF22D5}" type="slidenum">
              <a:rPr lang="en-US" smtClean="0"/>
              <a:t>126</a:t>
            </a:fld>
            <a:endParaRPr lang="en-US"/>
          </a:p>
        </p:txBody>
      </p:sp>
    </p:spTree>
    <p:extLst>
      <p:ext uri="{BB962C8B-B14F-4D97-AF65-F5344CB8AC3E}">
        <p14:creationId xmlns:p14="http://schemas.microsoft.com/office/powerpoint/2010/main" val="1073029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Classification Example – Predicting Weather</a:t>
            </a:r>
          </a:p>
        </p:txBody>
      </p:sp>
      <p:sp>
        <p:nvSpPr>
          <p:cNvPr id="9" name="Content Placeholder 8"/>
          <p:cNvSpPr>
            <a:spLocks noGrp="1"/>
          </p:cNvSpPr>
          <p:nvPr>
            <p:ph sz="half" idx="1"/>
          </p:nvPr>
        </p:nvSpPr>
        <p:spPr/>
        <p:txBody>
          <a:bodyPr>
            <a:normAutofit lnSpcReduction="10000"/>
          </a:bodyPr>
          <a:lstStyle/>
          <a:p>
            <a:r>
              <a:rPr lang="en-US" dirty="0"/>
              <a:t>Classification Problem</a:t>
            </a:r>
          </a:p>
          <a:p>
            <a:pPr lvl="1"/>
            <a:r>
              <a:rPr lang="en-US" dirty="0"/>
              <a:t>Given a new data point without a known class</a:t>
            </a:r>
          </a:p>
          <a:p>
            <a:pPr lvl="1"/>
            <a:r>
              <a:rPr lang="en-US" dirty="0"/>
              <a:t>What is the class of the new point?</a:t>
            </a:r>
          </a:p>
          <a:p>
            <a:pPr lvl="1"/>
            <a:r>
              <a:rPr lang="en-US" dirty="0"/>
              <a:t>Goal: Training the computer to do classification automatically</a:t>
            </a:r>
          </a:p>
          <a:p>
            <a:pPr lvl="1"/>
            <a:endParaRPr lang="en-US" dirty="0"/>
          </a:p>
          <a:p>
            <a:r>
              <a:rPr lang="en-US" dirty="0"/>
              <a:t>Example: </a:t>
            </a:r>
          </a:p>
          <a:p>
            <a:pPr lvl="1"/>
            <a:r>
              <a:rPr lang="en-US" dirty="0"/>
              <a:t>What is the class of the shown new data point (white)? Rain or No Rain?</a:t>
            </a:r>
          </a:p>
          <a:p>
            <a:pPr lvl="1"/>
            <a:r>
              <a:rPr lang="en-US" dirty="0"/>
              <a:t>Why?</a:t>
            </a:r>
          </a:p>
          <a:p>
            <a:pPr lvl="1"/>
            <a:r>
              <a:rPr lang="en-US" dirty="0"/>
              <a:t>What approach would you use?</a:t>
            </a:r>
          </a:p>
          <a:p>
            <a:pPr lvl="1"/>
            <a:endParaRPr lang="en-US" dirty="0"/>
          </a:p>
          <a:p>
            <a:pPr lvl="2"/>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13</a:t>
            </a:fld>
            <a:endParaRPr lang="en-US"/>
          </a:p>
        </p:txBody>
      </p:sp>
      <p:pic>
        <p:nvPicPr>
          <p:cNvPr id="4" name="Picture 3"/>
          <p:cNvPicPr>
            <a:picLocks noChangeAspect="1"/>
          </p:cNvPicPr>
          <p:nvPr/>
        </p:nvPicPr>
        <p:blipFill>
          <a:blip r:embed="rId3"/>
          <a:stretch>
            <a:fillRect/>
          </a:stretch>
        </p:blipFill>
        <p:spPr>
          <a:xfrm>
            <a:off x="6176829" y="1726383"/>
            <a:ext cx="5710371" cy="3170524"/>
          </a:xfrm>
          <a:prstGeom prst="rect">
            <a:avLst/>
          </a:prstGeom>
        </p:spPr>
      </p:pic>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grpSp>
        <p:nvGrpSpPr>
          <p:cNvPr id="3" name="Group 2"/>
          <p:cNvGrpSpPr/>
          <p:nvPr/>
        </p:nvGrpSpPr>
        <p:grpSpPr>
          <a:xfrm>
            <a:off x="10055148" y="3706349"/>
            <a:ext cx="295860" cy="369332"/>
            <a:chOff x="10055148" y="3706349"/>
            <a:chExt cx="295860" cy="369332"/>
          </a:xfrm>
        </p:grpSpPr>
        <p:sp>
          <p:nvSpPr>
            <p:cNvPr id="11" name="Oval 10"/>
            <p:cNvSpPr/>
            <p:nvPr/>
          </p:nvSpPr>
          <p:spPr>
            <a:xfrm>
              <a:off x="10055148" y="3720977"/>
              <a:ext cx="281229" cy="281229"/>
            </a:xfrm>
            <a:prstGeom prst="ellipse">
              <a:avLst/>
            </a:prstGeom>
            <a:solidFill>
              <a:schemeClr val="bg1"/>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10055148" y="3706349"/>
              <a:ext cx="295860" cy="369332"/>
            </a:xfrm>
            <a:prstGeom prst="rect">
              <a:avLst/>
            </a:prstGeom>
            <a:noFill/>
          </p:spPr>
          <p:txBody>
            <a:bodyPr wrap="square" rtlCol="0">
              <a:spAutoFit/>
            </a:bodyPr>
            <a:lstStyle/>
            <a:p>
              <a:r>
                <a:rPr lang="en-US" dirty="0"/>
                <a:t>?</a:t>
              </a:r>
            </a:p>
          </p:txBody>
        </p:sp>
      </p:grpSp>
    </p:spTree>
    <p:extLst>
      <p:ext uri="{BB962C8B-B14F-4D97-AF65-F5344CB8AC3E}">
        <p14:creationId xmlns:p14="http://schemas.microsoft.com/office/powerpoint/2010/main" val="600653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Classification Approaches</a:t>
            </a:r>
          </a:p>
        </p:txBody>
      </p:sp>
      <p:sp>
        <p:nvSpPr>
          <p:cNvPr id="9" name="Content Placeholder 8"/>
          <p:cNvSpPr>
            <a:spLocks noGrp="1"/>
          </p:cNvSpPr>
          <p:nvPr>
            <p:ph sz="half" idx="1"/>
          </p:nvPr>
        </p:nvSpPr>
        <p:spPr/>
        <p:txBody>
          <a:bodyPr>
            <a:normAutofit/>
          </a:bodyPr>
          <a:lstStyle/>
          <a:p>
            <a:r>
              <a:rPr lang="en-US" dirty="0"/>
              <a:t>Classification By Similarity </a:t>
            </a:r>
          </a:p>
          <a:p>
            <a:pPr lvl="1"/>
            <a:r>
              <a:rPr lang="en-US" b="1" dirty="0"/>
              <a:t>Nearest Neighbor Algorithm (NN)</a:t>
            </a:r>
          </a:p>
          <a:p>
            <a:pPr lvl="2"/>
            <a:r>
              <a:rPr lang="en-US" dirty="0"/>
              <a:t>Classify a new point based on the class of its </a:t>
            </a:r>
            <a:r>
              <a:rPr lang="en-US" b="1" dirty="0"/>
              <a:t>nearest neighbor</a:t>
            </a:r>
            <a:r>
              <a:rPr lang="en-US" dirty="0"/>
              <a:t> </a:t>
            </a:r>
          </a:p>
          <a:p>
            <a:pPr lvl="1"/>
            <a:endParaRPr lang="en-US" dirty="0"/>
          </a:p>
          <a:p>
            <a:r>
              <a:rPr lang="en-US" dirty="0"/>
              <a:t>Example: </a:t>
            </a:r>
          </a:p>
          <a:p>
            <a:pPr lvl="1"/>
            <a:r>
              <a:rPr lang="en-US" dirty="0"/>
              <a:t>The new point is classified as </a:t>
            </a:r>
            <a:r>
              <a:rPr lang="en-US" b="1" dirty="0">
                <a:solidFill>
                  <a:srgbClr val="00A2FF"/>
                </a:solidFill>
              </a:rPr>
              <a:t>blue</a:t>
            </a:r>
            <a:r>
              <a:rPr lang="en-US" dirty="0"/>
              <a:t> (Rain).</a:t>
            </a:r>
          </a:p>
          <a:p>
            <a:pPr lvl="1"/>
            <a:r>
              <a:rPr lang="en-US" dirty="0"/>
              <a:t>Its nearest neighbor is a </a:t>
            </a:r>
            <a:r>
              <a:rPr lang="en-US" b="1" dirty="0">
                <a:solidFill>
                  <a:srgbClr val="00A2FF"/>
                </a:solidFill>
              </a:rPr>
              <a:t>blue</a:t>
            </a:r>
            <a:r>
              <a:rPr lang="en-US" dirty="0"/>
              <a:t> point</a:t>
            </a:r>
          </a:p>
          <a:p>
            <a:pPr lvl="2"/>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14</a:t>
            </a:fld>
            <a:endParaRPr lang="en-US"/>
          </a:p>
        </p:txBody>
      </p:sp>
      <p:pic>
        <p:nvPicPr>
          <p:cNvPr id="4" name="Picture 3"/>
          <p:cNvPicPr>
            <a:picLocks noChangeAspect="1"/>
          </p:cNvPicPr>
          <p:nvPr/>
        </p:nvPicPr>
        <p:blipFill>
          <a:blip r:embed="rId3"/>
          <a:stretch>
            <a:fillRect/>
          </a:stretch>
        </p:blipFill>
        <p:spPr>
          <a:xfrm>
            <a:off x="6176829" y="1726383"/>
            <a:ext cx="5710371" cy="3170524"/>
          </a:xfrm>
          <a:prstGeom prst="rect">
            <a:avLst/>
          </a:prstGeom>
        </p:spPr>
      </p:pic>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sp>
        <p:nvSpPr>
          <p:cNvPr id="11" name="Oval 10"/>
          <p:cNvSpPr/>
          <p:nvPr/>
        </p:nvSpPr>
        <p:spPr>
          <a:xfrm>
            <a:off x="10055148" y="3720977"/>
            <a:ext cx="281229" cy="281229"/>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0055148" y="3706349"/>
            <a:ext cx="29586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216767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Classification Approaches</a:t>
            </a:r>
          </a:p>
        </p:txBody>
      </p:sp>
      <p:sp>
        <p:nvSpPr>
          <p:cNvPr id="9" name="Content Placeholder 8"/>
          <p:cNvSpPr>
            <a:spLocks noGrp="1"/>
          </p:cNvSpPr>
          <p:nvPr>
            <p:ph sz="half" idx="1"/>
          </p:nvPr>
        </p:nvSpPr>
        <p:spPr/>
        <p:txBody>
          <a:bodyPr>
            <a:normAutofit/>
          </a:bodyPr>
          <a:lstStyle/>
          <a:p>
            <a:r>
              <a:rPr lang="en-US" dirty="0"/>
              <a:t>Classification By Similarity </a:t>
            </a:r>
          </a:p>
          <a:p>
            <a:pPr lvl="1"/>
            <a:r>
              <a:rPr lang="en-US" b="1" dirty="0"/>
              <a:t>Nearest Neighbor Algorithm (NN)</a:t>
            </a:r>
          </a:p>
          <a:p>
            <a:pPr lvl="2"/>
            <a:r>
              <a:rPr lang="en-US" dirty="0"/>
              <a:t>Classify a new point based on the class of its </a:t>
            </a:r>
            <a:r>
              <a:rPr lang="en-US" b="1" dirty="0"/>
              <a:t>nearest neighbor </a:t>
            </a:r>
          </a:p>
          <a:p>
            <a:pPr lvl="1"/>
            <a:endParaRPr lang="en-US" dirty="0"/>
          </a:p>
          <a:p>
            <a:r>
              <a:rPr lang="en-US" dirty="0"/>
              <a:t>Example: </a:t>
            </a:r>
          </a:p>
          <a:p>
            <a:pPr lvl="1"/>
            <a:r>
              <a:rPr lang="en-US" dirty="0"/>
              <a:t>How about the new shown point?</a:t>
            </a:r>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15</a:t>
            </a:fld>
            <a:endParaRPr lang="en-US"/>
          </a:p>
        </p:txBody>
      </p:sp>
      <p:pic>
        <p:nvPicPr>
          <p:cNvPr id="4" name="Picture 3"/>
          <p:cNvPicPr>
            <a:picLocks noChangeAspect="1"/>
          </p:cNvPicPr>
          <p:nvPr/>
        </p:nvPicPr>
        <p:blipFill>
          <a:blip r:embed="rId3"/>
          <a:stretch>
            <a:fillRect/>
          </a:stretch>
        </p:blipFill>
        <p:spPr>
          <a:xfrm>
            <a:off x="6176829" y="1726383"/>
            <a:ext cx="5710371" cy="3170524"/>
          </a:xfrm>
          <a:prstGeom prst="rect">
            <a:avLst/>
          </a:prstGeom>
        </p:spPr>
      </p:pic>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sp>
        <p:nvSpPr>
          <p:cNvPr id="11" name="Oval 10"/>
          <p:cNvSpPr/>
          <p:nvPr/>
        </p:nvSpPr>
        <p:spPr>
          <a:xfrm>
            <a:off x="10055148" y="3720977"/>
            <a:ext cx="281229" cy="281229"/>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6953097" y="2724893"/>
            <a:ext cx="295860" cy="369332"/>
            <a:chOff x="6953097" y="2724893"/>
            <a:chExt cx="295860" cy="369332"/>
          </a:xfrm>
        </p:grpSpPr>
        <p:sp>
          <p:nvSpPr>
            <p:cNvPr id="16" name="Oval 15"/>
            <p:cNvSpPr/>
            <p:nvPr/>
          </p:nvSpPr>
          <p:spPr>
            <a:xfrm>
              <a:off x="6953097" y="2739521"/>
              <a:ext cx="281229" cy="281229"/>
            </a:xfrm>
            <a:prstGeom prst="ellipse">
              <a:avLst/>
            </a:prstGeom>
            <a:solidFill>
              <a:schemeClr val="bg1"/>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953097" y="2724893"/>
              <a:ext cx="295860" cy="369332"/>
            </a:xfrm>
            <a:prstGeom prst="rect">
              <a:avLst/>
            </a:prstGeom>
            <a:noFill/>
          </p:spPr>
          <p:txBody>
            <a:bodyPr wrap="square" rtlCol="0">
              <a:spAutoFit/>
            </a:bodyPr>
            <a:lstStyle/>
            <a:p>
              <a:r>
                <a:rPr lang="en-US" dirty="0"/>
                <a:t>?</a:t>
              </a:r>
            </a:p>
          </p:txBody>
        </p:sp>
      </p:grpSp>
    </p:spTree>
    <p:extLst>
      <p:ext uri="{BB962C8B-B14F-4D97-AF65-F5344CB8AC3E}">
        <p14:creationId xmlns:p14="http://schemas.microsoft.com/office/powerpoint/2010/main" val="3358206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Classification Approaches</a:t>
            </a:r>
          </a:p>
        </p:txBody>
      </p:sp>
      <p:sp>
        <p:nvSpPr>
          <p:cNvPr id="9" name="Content Placeholder 8"/>
          <p:cNvSpPr>
            <a:spLocks noGrp="1"/>
          </p:cNvSpPr>
          <p:nvPr>
            <p:ph sz="half" idx="1"/>
          </p:nvPr>
        </p:nvSpPr>
        <p:spPr/>
        <p:txBody>
          <a:bodyPr>
            <a:normAutofit/>
          </a:bodyPr>
          <a:lstStyle/>
          <a:p>
            <a:r>
              <a:rPr lang="en-US" dirty="0"/>
              <a:t>Classification By Similarity </a:t>
            </a:r>
          </a:p>
          <a:p>
            <a:pPr lvl="1"/>
            <a:r>
              <a:rPr lang="en-US" b="1" dirty="0"/>
              <a:t>Nearest Neighbor Algorithm (NN)</a:t>
            </a:r>
          </a:p>
          <a:p>
            <a:pPr lvl="2"/>
            <a:r>
              <a:rPr lang="en-US" dirty="0"/>
              <a:t>Classify a new point based on the class of its </a:t>
            </a:r>
            <a:r>
              <a:rPr lang="en-US" b="1" dirty="0"/>
              <a:t>nearest neighbor </a:t>
            </a:r>
          </a:p>
          <a:p>
            <a:pPr lvl="1"/>
            <a:endParaRPr lang="en-US" dirty="0"/>
          </a:p>
          <a:p>
            <a:r>
              <a:rPr lang="en-US" dirty="0"/>
              <a:t>Example: </a:t>
            </a:r>
          </a:p>
          <a:p>
            <a:pPr lvl="1"/>
            <a:r>
              <a:rPr lang="en-US" dirty="0"/>
              <a:t>How about the new shown point?</a:t>
            </a:r>
          </a:p>
          <a:p>
            <a:pPr lvl="1"/>
            <a:r>
              <a:rPr lang="en-US" dirty="0"/>
              <a:t>The new point is classified as </a:t>
            </a:r>
            <a:r>
              <a:rPr lang="en-US" b="1" dirty="0">
                <a:solidFill>
                  <a:srgbClr val="FF0000"/>
                </a:solidFill>
              </a:rPr>
              <a:t>red</a:t>
            </a:r>
            <a:r>
              <a:rPr lang="en-US" dirty="0"/>
              <a:t> (No Rain).</a:t>
            </a:r>
          </a:p>
          <a:p>
            <a:pPr lvl="1"/>
            <a:r>
              <a:rPr lang="en-US" dirty="0"/>
              <a:t>Its nearest neighbor is a </a:t>
            </a:r>
            <a:r>
              <a:rPr lang="en-US" b="1" dirty="0">
                <a:solidFill>
                  <a:srgbClr val="FF0000"/>
                </a:solidFill>
              </a:rPr>
              <a:t>red</a:t>
            </a:r>
            <a:r>
              <a:rPr lang="en-US" dirty="0"/>
              <a:t> point</a:t>
            </a:r>
          </a:p>
          <a:p>
            <a:pPr lvl="1"/>
            <a:endParaRPr lang="en-US" dirty="0"/>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16</a:t>
            </a:fld>
            <a:endParaRPr lang="en-US"/>
          </a:p>
        </p:txBody>
      </p:sp>
      <p:pic>
        <p:nvPicPr>
          <p:cNvPr id="4" name="Picture 3"/>
          <p:cNvPicPr>
            <a:picLocks noChangeAspect="1"/>
          </p:cNvPicPr>
          <p:nvPr/>
        </p:nvPicPr>
        <p:blipFill>
          <a:blip r:embed="rId3"/>
          <a:stretch>
            <a:fillRect/>
          </a:stretch>
        </p:blipFill>
        <p:spPr>
          <a:xfrm>
            <a:off x="6176829" y="1726383"/>
            <a:ext cx="5710371" cy="3170524"/>
          </a:xfrm>
          <a:prstGeom prst="rect">
            <a:avLst/>
          </a:prstGeom>
        </p:spPr>
      </p:pic>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sp>
        <p:nvSpPr>
          <p:cNvPr id="11" name="Oval 10"/>
          <p:cNvSpPr/>
          <p:nvPr/>
        </p:nvSpPr>
        <p:spPr>
          <a:xfrm>
            <a:off x="10055148" y="3720977"/>
            <a:ext cx="281229" cy="281229"/>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53097" y="2739521"/>
            <a:ext cx="281229" cy="281229"/>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953097" y="2724893"/>
            <a:ext cx="295860"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463425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Classification Approaches</a:t>
            </a:r>
          </a:p>
        </p:txBody>
      </p:sp>
      <p:sp>
        <p:nvSpPr>
          <p:cNvPr id="9" name="Content Placeholder 8"/>
          <p:cNvSpPr>
            <a:spLocks noGrp="1"/>
          </p:cNvSpPr>
          <p:nvPr>
            <p:ph sz="half" idx="1"/>
          </p:nvPr>
        </p:nvSpPr>
        <p:spPr/>
        <p:txBody>
          <a:bodyPr>
            <a:normAutofit/>
          </a:bodyPr>
          <a:lstStyle/>
          <a:p>
            <a:r>
              <a:rPr lang="en-US" dirty="0"/>
              <a:t>Classification By Similarity </a:t>
            </a:r>
          </a:p>
          <a:p>
            <a:pPr lvl="1"/>
            <a:r>
              <a:rPr lang="en-US" b="1" dirty="0"/>
              <a:t>Nearest Neighbor Algorithm (NN)</a:t>
            </a:r>
          </a:p>
          <a:p>
            <a:pPr lvl="2"/>
            <a:r>
              <a:rPr lang="en-US" dirty="0"/>
              <a:t>Classify a new point based on the class of its </a:t>
            </a:r>
            <a:r>
              <a:rPr lang="en-US" b="1" dirty="0"/>
              <a:t>nearest neighbor</a:t>
            </a:r>
          </a:p>
          <a:p>
            <a:pPr lvl="1"/>
            <a:endParaRPr lang="en-US" dirty="0"/>
          </a:p>
          <a:p>
            <a:r>
              <a:rPr lang="en-US" dirty="0"/>
              <a:t>Example: </a:t>
            </a:r>
          </a:p>
          <a:p>
            <a:pPr lvl="1"/>
            <a:r>
              <a:rPr lang="en-US" dirty="0"/>
              <a:t>How about the new shown point?</a:t>
            </a:r>
          </a:p>
          <a:p>
            <a:pPr lvl="1"/>
            <a:r>
              <a:rPr lang="en-US" dirty="0"/>
              <a:t>Is it </a:t>
            </a:r>
            <a:r>
              <a:rPr lang="en-US" b="1" dirty="0">
                <a:solidFill>
                  <a:srgbClr val="00A2FF"/>
                </a:solidFill>
              </a:rPr>
              <a:t>blue</a:t>
            </a:r>
            <a:r>
              <a:rPr lang="en-US" dirty="0"/>
              <a:t> (Rain) or </a:t>
            </a:r>
            <a:r>
              <a:rPr lang="en-US" b="1" dirty="0">
                <a:solidFill>
                  <a:srgbClr val="FF0000"/>
                </a:solidFill>
              </a:rPr>
              <a:t>red</a:t>
            </a:r>
            <a:r>
              <a:rPr lang="en-US" dirty="0"/>
              <a:t> (No Rain)?</a:t>
            </a:r>
          </a:p>
          <a:p>
            <a:pPr lvl="1"/>
            <a:endParaRPr lang="en-US" dirty="0"/>
          </a:p>
          <a:p>
            <a:pPr lvl="1"/>
            <a:endParaRPr lang="en-US" dirty="0"/>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17</a:t>
            </a:fld>
            <a:endParaRPr lang="en-US"/>
          </a:p>
        </p:txBody>
      </p:sp>
      <p:pic>
        <p:nvPicPr>
          <p:cNvPr id="4" name="Picture 3"/>
          <p:cNvPicPr>
            <a:picLocks noChangeAspect="1"/>
          </p:cNvPicPr>
          <p:nvPr/>
        </p:nvPicPr>
        <p:blipFill>
          <a:blip r:embed="rId3"/>
          <a:stretch>
            <a:fillRect/>
          </a:stretch>
        </p:blipFill>
        <p:spPr>
          <a:xfrm>
            <a:off x="6176829" y="1726383"/>
            <a:ext cx="5710371" cy="3170524"/>
          </a:xfrm>
          <a:prstGeom prst="rect">
            <a:avLst/>
          </a:prstGeom>
        </p:spPr>
      </p:pic>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sp>
        <p:nvSpPr>
          <p:cNvPr id="11" name="Oval 10"/>
          <p:cNvSpPr/>
          <p:nvPr/>
        </p:nvSpPr>
        <p:spPr>
          <a:xfrm>
            <a:off x="10055148" y="3720977"/>
            <a:ext cx="281229" cy="281229"/>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53097" y="2739521"/>
            <a:ext cx="281229" cy="281229"/>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683846" y="2527385"/>
            <a:ext cx="295860" cy="369332"/>
            <a:chOff x="6953097" y="2724893"/>
            <a:chExt cx="295860" cy="369332"/>
          </a:xfrm>
        </p:grpSpPr>
        <p:sp>
          <p:nvSpPr>
            <p:cNvPr id="15" name="Oval 14"/>
            <p:cNvSpPr/>
            <p:nvPr/>
          </p:nvSpPr>
          <p:spPr>
            <a:xfrm>
              <a:off x="6953097" y="2739521"/>
              <a:ext cx="281229" cy="281229"/>
            </a:xfrm>
            <a:prstGeom prst="ellipse">
              <a:avLst/>
            </a:prstGeom>
            <a:solidFill>
              <a:schemeClr val="bg1"/>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953097" y="2724893"/>
              <a:ext cx="295860" cy="369332"/>
            </a:xfrm>
            <a:prstGeom prst="rect">
              <a:avLst/>
            </a:prstGeom>
            <a:noFill/>
          </p:spPr>
          <p:txBody>
            <a:bodyPr wrap="square" rtlCol="0">
              <a:spAutoFit/>
            </a:bodyPr>
            <a:lstStyle/>
            <a:p>
              <a:r>
                <a:rPr lang="en-US" dirty="0"/>
                <a:t>?</a:t>
              </a:r>
            </a:p>
          </p:txBody>
        </p:sp>
      </p:grpSp>
    </p:spTree>
    <p:extLst>
      <p:ext uri="{BB962C8B-B14F-4D97-AF65-F5344CB8AC3E}">
        <p14:creationId xmlns:p14="http://schemas.microsoft.com/office/powerpoint/2010/main" val="1055071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Classification Approaches</a:t>
            </a:r>
          </a:p>
        </p:txBody>
      </p:sp>
      <p:sp>
        <p:nvSpPr>
          <p:cNvPr id="9" name="Content Placeholder 8"/>
          <p:cNvSpPr>
            <a:spLocks noGrp="1"/>
          </p:cNvSpPr>
          <p:nvPr>
            <p:ph sz="half" idx="1"/>
          </p:nvPr>
        </p:nvSpPr>
        <p:spPr/>
        <p:txBody>
          <a:bodyPr>
            <a:normAutofit/>
          </a:bodyPr>
          <a:lstStyle/>
          <a:p>
            <a:r>
              <a:rPr lang="en-US" dirty="0"/>
              <a:t>Classification By Similarity </a:t>
            </a:r>
          </a:p>
          <a:p>
            <a:pPr lvl="1"/>
            <a:r>
              <a:rPr lang="en-US" b="1" dirty="0"/>
              <a:t>k-Nearest Neighbor Algorithm (NN)</a:t>
            </a:r>
          </a:p>
          <a:p>
            <a:pPr lvl="2"/>
            <a:r>
              <a:rPr lang="en-US" dirty="0"/>
              <a:t>Classify based on </a:t>
            </a:r>
            <a:r>
              <a:rPr lang="en-US" b="1" dirty="0"/>
              <a:t>k nearest</a:t>
            </a:r>
            <a:r>
              <a:rPr lang="en-US" dirty="0"/>
              <a:t> </a:t>
            </a:r>
            <a:r>
              <a:rPr lang="en-US" b="1" dirty="0"/>
              <a:t>neighbors</a:t>
            </a:r>
          </a:p>
          <a:p>
            <a:pPr lvl="1"/>
            <a:endParaRPr lang="en-US" dirty="0"/>
          </a:p>
          <a:p>
            <a:pPr lvl="1"/>
            <a:r>
              <a:rPr lang="en-US" b="1" dirty="0"/>
              <a:t>Shown example </a:t>
            </a:r>
            <a:r>
              <a:rPr lang="en-US" dirty="0"/>
              <a:t>– classification based on </a:t>
            </a:r>
            <a:r>
              <a:rPr lang="en-US" b="1" dirty="0"/>
              <a:t>3 nearest neighbors </a:t>
            </a:r>
          </a:p>
          <a:p>
            <a:pPr lvl="1"/>
            <a:r>
              <a:rPr lang="en-US" dirty="0"/>
              <a:t>Question: What is the class? Is it </a:t>
            </a:r>
            <a:r>
              <a:rPr lang="en-US" b="1" dirty="0">
                <a:solidFill>
                  <a:srgbClr val="FF0000"/>
                </a:solidFill>
              </a:rPr>
              <a:t>Red</a:t>
            </a:r>
            <a:r>
              <a:rPr lang="en-US" dirty="0"/>
              <a:t> or  </a:t>
            </a:r>
            <a:r>
              <a:rPr lang="en-US" b="1" dirty="0">
                <a:solidFill>
                  <a:schemeClr val="accent1"/>
                </a:solidFill>
              </a:rPr>
              <a:t>Blue</a:t>
            </a:r>
            <a:r>
              <a:rPr lang="en-US" dirty="0"/>
              <a:t>?</a:t>
            </a:r>
          </a:p>
          <a:p>
            <a:pPr lvl="1"/>
            <a:endParaRPr lang="en-US" dirty="0"/>
          </a:p>
          <a:p>
            <a:pPr lvl="1"/>
            <a:endParaRPr lang="en-US" dirty="0"/>
          </a:p>
          <a:p>
            <a:pPr lvl="1"/>
            <a:endParaRPr lang="en-US" dirty="0"/>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18</a:t>
            </a:fld>
            <a:endParaRPr lang="en-US"/>
          </a:p>
        </p:txBody>
      </p:sp>
      <p:pic>
        <p:nvPicPr>
          <p:cNvPr id="4" name="Picture 3"/>
          <p:cNvPicPr>
            <a:picLocks noChangeAspect="1"/>
          </p:cNvPicPr>
          <p:nvPr/>
        </p:nvPicPr>
        <p:blipFill>
          <a:blip r:embed="rId3"/>
          <a:stretch>
            <a:fillRect/>
          </a:stretch>
        </p:blipFill>
        <p:spPr>
          <a:xfrm>
            <a:off x="6176829" y="1726383"/>
            <a:ext cx="5710371" cy="3170524"/>
          </a:xfrm>
          <a:prstGeom prst="rect">
            <a:avLst/>
          </a:prstGeom>
        </p:spPr>
      </p:pic>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sp>
        <p:nvSpPr>
          <p:cNvPr id="11" name="Oval 10"/>
          <p:cNvSpPr/>
          <p:nvPr/>
        </p:nvSpPr>
        <p:spPr>
          <a:xfrm>
            <a:off x="10055148" y="3720977"/>
            <a:ext cx="281229" cy="281229"/>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53097" y="2739521"/>
            <a:ext cx="281229" cy="281229"/>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683846" y="2527385"/>
            <a:ext cx="295860" cy="369332"/>
            <a:chOff x="6953097" y="2724893"/>
            <a:chExt cx="295860" cy="369332"/>
          </a:xfrm>
        </p:grpSpPr>
        <p:sp>
          <p:nvSpPr>
            <p:cNvPr id="15" name="Oval 14"/>
            <p:cNvSpPr/>
            <p:nvPr/>
          </p:nvSpPr>
          <p:spPr>
            <a:xfrm>
              <a:off x="6953097" y="2739521"/>
              <a:ext cx="281229" cy="281229"/>
            </a:xfrm>
            <a:prstGeom prst="ellipse">
              <a:avLst/>
            </a:prstGeom>
            <a:solidFill>
              <a:schemeClr val="bg1"/>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953097" y="2724893"/>
              <a:ext cx="295860" cy="369332"/>
            </a:xfrm>
            <a:prstGeom prst="rect">
              <a:avLst/>
            </a:prstGeom>
            <a:noFill/>
          </p:spPr>
          <p:txBody>
            <a:bodyPr wrap="square" rtlCol="0">
              <a:spAutoFit/>
            </a:bodyPr>
            <a:lstStyle/>
            <a:p>
              <a:r>
                <a:rPr lang="en-US" dirty="0"/>
                <a:t>?</a:t>
              </a:r>
            </a:p>
          </p:txBody>
        </p:sp>
      </p:grpSp>
      <p:cxnSp>
        <p:nvCxnSpPr>
          <p:cNvPr id="18" name="Straight Arrow Connector 17"/>
          <p:cNvCxnSpPr/>
          <p:nvPr/>
        </p:nvCxnSpPr>
        <p:spPr>
          <a:xfrm flipH="1" flipV="1">
            <a:off x="10519258" y="2443277"/>
            <a:ext cx="206654" cy="223796"/>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10446106" y="2712051"/>
            <a:ext cx="237740" cy="273144"/>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0866275" y="2758081"/>
            <a:ext cx="98800" cy="388552"/>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87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559" y="4896907"/>
            <a:ext cx="3897627" cy="1347107"/>
          </a:xfrm>
          <a:prstGeom prst="rect">
            <a:avLst/>
          </a:prstGeom>
        </p:spPr>
      </p:pic>
      <p:sp>
        <p:nvSpPr>
          <p:cNvPr id="8" name="Title 7"/>
          <p:cNvSpPr>
            <a:spLocks noGrp="1"/>
          </p:cNvSpPr>
          <p:nvPr>
            <p:ph type="title"/>
          </p:nvPr>
        </p:nvSpPr>
        <p:spPr/>
        <p:txBody>
          <a:bodyPr>
            <a:normAutofit fontScale="90000"/>
          </a:bodyPr>
          <a:lstStyle/>
          <a:p>
            <a:r>
              <a:rPr lang="en-US" dirty="0"/>
              <a:t>k-Nearest Neighbor Algorithm (k-NN)</a:t>
            </a:r>
          </a:p>
        </p:txBody>
      </p:sp>
      <p:sp>
        <p:nvSpPr>
          <p:cNvPr id="9" name="Content Placeholder 8"/>
          <p:cNvSpPr>
            <a:spLocks noGrp="1"/>
          </p:cNvSpPr>
          <p:nvPr>
            <p:ph sz="half" idx="1"/>
          </p:nvPr>
        </p:nvSpPr>
        <p:spPr/>
        <p:txBody>
          <a:bodyPr>
            <a:normAutofit/>
          </a:bodyPr>
          <a:lstStyle/>
          <a:p>
            <a:r>
              <a:rPr lang="en-US" b="1" dirty="0"/>
              <a:t>Measuring Similarity</a:t>
            </a:r>
          </a:p>
          <a:p>
            <a:pPr lvl="1"/>
            <a:r>
              <a:rPr lang="en-US" dirty="0"/>
              <a:t>k-NN requires a function to calculate the similarity between any two points</a:t>
            </a:r>
          </a:p>
          <a:p>
            <a:pPr lvl="1"/>
            <a:r>
              <a:rPr lang="en-US" dirty="0"/>
              <a:t>Needed to find the nearest neighbors of a given unclassified point</a:t>
            </a:r>
          </a:p>
          <a:p>
            <a:pPr lvl="1"/>
            <a:endParaRPr lang="en-US" i="1" dirty="0"/>
          </a:p>
          <a:p>
            <a:pPr marL="201163" lvl="1" indent="0">
              <a:buNone/>
            </a:pPr>
            <a:r>
              <a:rPr lang="en-US" b="1" dirty="0"/>
              <a:t>Euclidean distance d(x, y)</a:t>
            </a:r>
          </a:p>
          <a:p>
            <a:pPr lvl="1"/>
            <a:r>
              <a:rPr lang="en-US" b="1" dirty="0"/>
              <a:t>x = (x</a:t>
            </a:r>
            <a:r>
              <a:rPr lang="en-US" b="1" baseline="-25000" dirty="0"/>
              <a:t>1</a:t>
            </a:r>
            <a:r>
              <a:rPr lang="en-US" b="1" dirty="0"/>
              <a:t>, x</a:t>
            </a:r>
            <a:r>
              <a:rPr lang="en-US" b="1" baseline="-25000" dirty="0"/>
              <a:t>2</a:t>
            </a:r>
            <a:r>
              <a:rPr lang="en-US" b="1" dirty="0"/>
              <a:t>, .., </a:t>
            </a:r>
            <a:r>
              <a:rPr lang="en-US" b="1" dirty="0" err="1"/>
              <a:t>x</a:t>
            </a:r>
            <a:r>
              <a:rPr lang="en-US" b="1" baseline="-25000" dirty="0" err="1"/>
              <a:t>n</a:t>
            </a:r>
            <a:r>
              <a:rPr lang="en-US" b="1" dirty="0"/>
              <a:t>) </a:t>
            </a:r>
          </a:p>
          <a:p>
            <a:pPr lvl="1"/>
            <a:r>
              <a:rPr lang="en-US" b="1" dirty="0"/>
              <a:t>y = (y</a:t>
            </a:r>
            <a:r>
              <a:rPr lang="en-US" b="1" baseline="-25000" dirty="0"/>
              <a:t>1</a:t>
            </a:r>
            <a:r>
              <a:rPr lang="en-US" b="1" dirty="0"/>
              <a:t>, y</a:t>
            </a:r>
            <a:r>
              <a:rPr lang="en-US" b="1" baseline="-25000" dirty="0"/>
              <a:t>2</a:t>
            </a:r>
            <a:r>
              <a:rPr lang="en-US" b="1" dirty="0"/>
              <a:t>, …, </a:t>
            </a:r>
            <a:r>
              <a:rPr lang="en-US" b="1" dirty="0" err="1"/>
              <a:t>y</a:t>
            </a:r>
            <a:r>
              <a:rPr lang="en-US" b="1" baseline="-25000" dirty="0" err="1"/>
              <a:t>n</a:t>
            </a:r>
            <a:r>
              <a:rPr lang="en-US" b="1" dirty="0"/>
              <a:t>) </a:t>
            </a:r>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19</a:t>
            </a:fld>
            <a:endParaRPr lang="en-US"/>
          </a:p>
        </p:txBody>
      </p:sp>
      <p:pic>
        <p:nvPicPr>
          <p:cNvPr id="4" name="Picture 3"/>
          <p:cNvPicPr>
            <a:picLocks noChangeAspect="1"/>
          </p:cNvPicPr>
          <p:nvPr/>
        </p:nvPicPr>
        <p:blipFill>
          <a:blip r:embed="rId4"/>
          <a:stretch>
            <a:fillRect/>
          </a:stretch>
        </p:blipFill>
        <p:spPr>
          <a:xfrm>
            <a:off x="6176829" y="1726383"/>
            <a:ext cx="5710371" cy="3170524"/>
          </a:xfrm>
          <a:prstGeom prst="rect">
            <a:avLst/>
          </a:prstGeom>
        </p:spPr>
      </p:pic>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sp>
        <p:nvSpPr>
          <p:cNvPr id="11" name="Oval 10"/>
          <p:cNvSpPr/>
          <p:nvPr/>
        </p:nvSpPr>
        <p:spPr>
          <a:xfrm>
            <a:off x="10055148" y="3720977"/>
            <a:ext cx="281229" cy="281229"/>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53097" y="2739521"/>
            <a:ext cx="281229" cy="281229"/>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683846" y="2527385"/>
            <a:ext cx="295860" cy="369332"/>
            <a:chOff x="6953097" y="2724893"/>
            <a:chExt cx="295860" cy="369332"/>
          </a:xfrm>
        </p:grpSpPr>
        <p:sp>
          <p:nvSpPr>
            <p:cNvPr id="15" name="Oval 14"/>
            <p:cNvSpPr/>
            <p:nvPr/>
          </p:nvSpPr>
          <p:spPr>
            <a:xfrm>
              <a:off x="6953097" y="2739521"/>
              <a:ext cx="281229" cy="281229"/>
            </a:xfrm>
            <a:prstGeom prst="ellipse">
              <a:avLst/>
            </a:prstGeom>
            <a:solidFill>
              <a:schemeClr val="bg1"/>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953097" y="2724893"/>
              <a:ext cx="295860" cy="369332"/>
            </a:xfrm>
            <a:prstGeom prst="rect">
              <a:avLst/>
            </a:prstGeom>
            <a:noFill/>
          </p:spPr>
          <p:txBody>
            <a:bodyPr wrap="square" rtlCol="0">
              <a:spAutoFit/>
            </a:bodyPr>
            <a:lstStyle/>
            <a:p>
              <a:r>
                <a:rPr lang="en-US" dirty="0"/>
                <a:t>?</a:t>
              </a:r>
            </a:p>
          </p:txBody>
        </p:sp>
      </p:grpSp>
      <p:cxnSp>
        <p:nvCxnSpPr>
          <p:cNvPr id="21" name="Straight Arrow Connector 20"/>
          <p:cNvCxnSpPr/>
          <p:nvPr/>
        </p:nvCxnSpPr>
        <p:spPr>
          <a:xfrm flipH="1" flipV="1">
            <a:off x="8322871" y="2281254"/>
            <a:ext cx="2403040" cy="385817"/>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1"/>
          </p:cNvCxnSpPr>
          <p:nvPr/>
        </p:nvCxnSpPr>
        <p:spPr>
          <a:xfrm flipH="1">
            <a:off x="9742830" y="2712051"/>
            <a:ext cx="941016" cy="522355"/>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866275" y="2758081"/>
            <a:ext cx="42065" cy="830999"/>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5986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Outline</a:t>
            </a:r>
          </a:p>
        </p:txBody>
      </p:sp>
      <p:sp>
        <p:nvSpPr>
          <p:cNvPr id="3" name="Content Placeholder 2"/>
          <p:cNvSpPr>
            <a:spLocks noGrp="1"/>
          </p:cNvSpPr>
          <p:nvPr>
            <p:ph idx="1"/>
          </p:nvPr>
        </p:nvSpPr>
        <p:spPr/>
        <p:txBody>
          <a:bodyPr>
            <a:normAutofit fontScale="92500" lnSpcReduction="10000"/>
          </a:bodyPr>
          <a:lstStyle/>
          <a:p>
            <a:r>
              <a:rPr lang="en-US" dirty="0"/>
              <a:t>Introduction</a:t>
            </a:r>
          </a:p>
          <a:p>
            <a:r>
              <a:rPr lang="en-US" dirty="0"/>
              <a:t>Supervised Learning</a:t>
            </a:r>
          </a:p>
          <a:p>
            <a:pPr lvl="1"/>
            <a:r>
              <a:rPr lang="en-US" dirty="0"/>
              <a:t>Classification Problem</a:t>
            </a:r>
          </a:p>
          <a:p>
            <a:pPr lvl="1"/>
            <a:r>
              <a:rPr lang="en-US" dirty="0"/>
              <a:t>Classification by Similarity - Nearest neighbor Algorithm (k-NN)</a:t>
            </a:r>
          </a:p>
          <a:p>
            <a:pPr lvl="1"/>
            <a:r>
              <a:rPr lang="en-US" dirty="0"/>
              <a:t>Classification by Boundary-Decision (Perceptron Algorithm, SVM)</a:t>
            </a:r>
          </a:p>
          <a:p>
            <a:r>
              <a:rPr lang="en-US" dirty="0"/>
              <a:t>Unsupervised Learning</a:t>
            </a:r>
          </a:p>
          <a:p>
            <a:pPr lvl="1"/>
            <a:r>
              <a:rPr lang="en-US" dirty="0"/>
              <a:t>Clustering Problem</a:t>
            </a:r>
          </a:p>
          <a:p>
            <a:pPr lvl="1"/>
            <a:r>
              <a:rPr lang="en-US" dirty="0"/>
              <a:t>K-mean Algorithm</a:t>
            </a:r>
          </a:p>
          <a:p>
            <a:r>
              <a:rPr lang="en-US" dirty="0"/>
              <a:t>Reinforcement Learning</a:t>
            </a:r>
          </a:p>
          <a:p>
            <a:pPr lvl="1"/>
            <a:r>
              <a:rPr lang="en-US" dirty="0"/>
              <a:t>Q-Learning Algorithm</a:t>
            </a:r>
          </a:p>
          <a:p>
            <a:endParaRPr lang="en-US" dirty="0"/>
          </a:p>
        </p:txBody>
      </p:sp>
      <p:sp>
        <p:nvSpPr>
          <p:cNvPr id="4" name="Date Placeholder 3"/>
          <p:cNvSpPr>
            <a:spLocks noGrp="1"/>
          </p:cNvSpPr>
          <p:nvPr>
            <p:ph type="dt" sz="half" idx="10"/>
          </p:nvPr>
        </p:nvSpPr>
        <p:spPr/>
        <p:txBody>
          <a:bodyPr/>
          <a:lstStyle/>
          <a:p>
            <a:fld id="{FBA28367-D7F9-4639-A17F-89A767A0EB85}"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2</a:t>
            </a:fld>
            <a:endParaRPr lang="en-US"/>
          </a:p>
        </p:txBody>
      </p:sp>
    </p:spTree>
    <p:extLst>
      <p:ext uri="{BB962C8B-B14F-4D97-AF65-F5344CB8AC3E}">
        <p14:creationId xmlns:p14="http://schemas.microsoft.com/office/powerpoint/2010/main" val="3508507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371" y="2667071"/>
            <a:ext cx="3897627" cy="1347107"/>
          </a:xfrm>
          <a:prstGeom prst="rect">
            <a:avLst/>
          </a:prstGeom>
        </p:spPr>
      </p:pic>
      <p:sp>
        <p:nvSpPr>
          <p:cNvPr id="8" name="Title 7"/>
          <p:cNvSpPr>
            <a:spLocks noGrp="1"/>
          </p:cNvSpPr>
          <p:nvPr>
            <p:ph type="title"/>
          </p:nvPr>
        </p:nvSpPr>
        <p:spPr/>
        <p:txBody>
          <a:bodyPr>
            <a:normAutofit fontScale="90000"/>
          </a:bodyPr>
          <a:lstStyle/>
          <a:p>
            <a:r>
              <a:rPr lang="en-US" dirty="0"/>
              <a:t>k-Nearest Neighbor Algorithm (k-NN)</a:t>
            </a:r>
          </a:p>
        </p:txBody>
      </p:sp>
      <p:sp>
        <p:nvSpPr>
          <p:cNvPr id="9" name="Content Placeholder 8"/>
          <p:cNvSpPr>
            <a:spLocks noGrp="1"/>
          </p:cNvSpPr>
          <p:nvPr>
            <p:ph sz="half" idx="1"/>
          </p:nvPr>
        </p:nvSpPr>
        <p:spPr/>
        <p:txBody>
          <a:bodyPr>
            <a:normAutofit/>
          </a:bodyPr>
          <a:lstStyle/>
          <a:p>
            <a:pPr marL="201163" lvl="1" indent="0">
              <a:buNone/>
            </a:pPr>
            <a:r>
              <a:rPr lang="en-US" b="1" dirty="0"/>
              <a:t>Euclidean distance d(x, y)</a:t>
            </a:r>
          </a:p>
          <a:p>
            <a:pPr lvl="1"/>
            <a:r>
              <a:rPr lang="en-US" b="1" dirty="0"/>
              <a:t>x = (x</a:t>
            </a:r>
            <a:r>
              <a:rPr lang="en-US" b="1" baseline="-25000" dirty="0"/>
              <a:t>1</a:t>
            </a:r>
            <a:r>
              <a:rPr lang="en-US" b="1" dirty="0"/>
              <a:t>, x</a:t>
            </a:r>
            <a:r>
              <a:rPr lang="en-US" b="1" baseline="-25000" dirty="0"/>
              <a:t>2</a:t>
            </a:r>
            <a:r>
              <a:rPr lang="en-US" b="1" dirty="0"/>
              <a:t>, .., </a:t>
            </a:r>
            <a:r>
              <a:rPr lang="en-US" b="1" dirty="0" err="1"/>
              <a:t>x</a:t>
            </a:r>
            <a:r>
              <a:rPr lang="en-US" b="1" baseline="-25000" dirty="0" err="1"/>
              <a:t>n</a:t>
            </a:r>
            <a:r>
              <a:rPr lang="en-US" b="1" dirty="0"/>
              <a:t>) </a:t>
            </a:r>
          </a:p>
          <a:p>
            <a:pPr lvl="1"/>
            <a:r>
              <a:rPr lang="en-US" b="1" dirty="0"/>
              <a:t>y = (y</a:t>
            </a:r>
            <a:r>
              <a:rPr lang="en-US" b="1" baseline="-25000" dirty="0"/>
              <a:t>1</a:t>
            </a:r>
            <a:r>
              <a:rPr lang="en-US" b="1" dirty="0"/>
              <a:t>, y</a:t>
            </a:r>
            <a:r>
              <a:rPr lang="en-US" b="1" baseline="-25000" dirty="0"/>
              <a:t>2</a:t>
            </a:r>
            <a:r>
              <a:rPr lang="en-US" b="1" dirty="0"/>
              <a:t>, …, </a:t>
            </a:r>
            <a:r>
              <a:rPr lang="en-US" b="1" dirty="0" err="1"/>
              <a:t>y</a:t>
            </a:r>
            <a:r>
              <a:rPr lang="en-US" b="1" baseline="-25000" dirty="0" err="1"/>
              <a:t>n</a:t>
            </a:r>
            <a:r>
              <a:rPr lang="en-US" b="1" dirty="0"/>
              <a:t>) </a:t>
            </a:r>
          </a:p>
          <a:p>
            <a:pPr lvl="1"/>
            <a:endParaRPr lang="en-US" b="1" dirty="0"/>
          </a:p>
          <a:p>
            <a:pPr lvl="1"/>
            <a:endParaRPr lang="en-US" b="1" dirty="0"/>
          </a:p>
          <a:p>
            <a:pPr lvl="1"/>
            <a:endParaRPr lang="en-US" b="1" dirty="0"/>
          </a:p>
          <a:p>
            <a:pPr lvl="1"/>
            <a:endParaRPr lang="en-US" b="1" dirty="0"/>
          </a:p>
          <a:p>
            <a:pPr lvl="1"/>
            <a:r>
              <a:rPr lang="en-US" b="1" dirty="0"/>
              <a:t>Example (2-D):</a:t>
            </a:r>
            <a:r>
              <a:rPr lang="en-US" dirty="0"/>
              <a:t> Find the distance between 𝑥=(3,5) and y=(1,2). </a:t>
            </a:r>
          </a:p>
          <a:p>
            <a:pPr lvl="1"/>
            <a:r>
              <a:rPr lang="en-US" dirty="0"/>
              <a:t>d(x, y) =                                = 3.6</a:t>
            </a:r>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20</a:t>
            </a:fld>
            <a:endParaRPr lang="en-US"/>
          </a:p>
        </p:txBody>
      </p:sp>
      <p:pic>
        <p:nvPicPr>
          <p:cNvPr id="4" name="Picture 3"/>
          <p:cNvPicPr>
            <a:picLocks noChangeAspect="1"/>
          </p:cNvPicPr>
          <p:nvPr/>
        </p:nvPicPr>
        <p:blipFill>
          <a:blip r:embed="rId4"/>
          <a:stretch>
            <a:fillRect/>
          </a:stretch>
        </p:blipFill>
        <p:spPr>
          <a:xfrm>
            <a:off x="6176829" y="1726383"/>
            <a:ext cx="5710371" cy="3170524"/>
          </a:xfrm>
          <a:prstGeom prst="rect">
            <a:avLst/>
          </a:prstGeom>
        </p:spPr>
      </p:pic>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sp>
        <p:nvSpPr>
          <p:cNvPr id="11" name="Oval 10"/>
          <p:cNvSpPr/>
          <p:nvPr/>
        </p:nvSpPr>
        <p:spPr>
          <a:xfrm>
            <a:off x="10055148" y="3720977"/>
            <a:ext cx="281229" cy="281229"/>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953097" y="2739521"/>
            <a:ext cx="281229" cy="281229"/>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10683846" y="2527385"/>
            <a:ext cx="295860" cy="369332"/>
            <a:chOff x="6953097" y="2724893"/>
            <a:chExt cx="295860" cy="369332"/>
          </a:xfrm>
        </p:grpSpPr>
        <p:sp>
          <p:nvSpPr>
            <p:cNvPr id="15" name="Oval 14"/>
            <p:cNvSpPr/>
            <p:nvPr/>
          </p:nvSpPr>
          <p:spPr>
            <a:xfrm>
              <a:off x="6953097" y="2739521"/>
              <a:ext cx="281229" cy="281229"/>
            </a:xfrm>
            <a:prstGeom prst="ellipse">
              <a:avLst/>
            </a:prstGeom>
            <a:solidFill>
              <a:schemeClr val="bg1"/>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953097" y="2724893"/>
              <a:ext cx="295860" cy="369332"/>
            </a:xfrm>
            <a:prstGeom prst="rect">
              <a:avLst/>
            </a:prstGeom>
            <a:noFill/>
          </p:spPr>
          <p:txBody>
            <a:bodyPr wrap="square" rtlCol="0">
              <a:spAutoFit/>
            </a:bodyPr>
            <a:lstStyle/>
            <a:p>
              <a:r>
                <a:rPr lang="en-US" dirty="0"/>
                <a:t>?</a:t>
              </a:r>
            </a:p>
          </p:txBody>
        </p:sp>
      </p:grpSp>
      <p:cxnSp>
        <p:nvCxnSpPr>
          <p:cNvPr id="21" name="Straight Arrow Connector 20"/>
          <p:cNvCxnSpPr/>
          <p:nvPr/>
        </p:nvCxnSpPr>
        <p:spPr>
          <a:xfrm flipH="1" flipV="1">
            <a:off x="8322871" y="2281254"/>
            <a:ext cx="2403040" cy="385817"/>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7" idx="1"/>
          </p:cNvCxnSpPr>
          <p:nvPr/>
        </p:nvCxnSpPr>
        <p:spPr>
          <a:xfrm flipH="1">
            <a:off x="9742830" y="2712051"/>
            <a:ext cx="941016" cy="522355"/>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10866275" y="2758081"/>
            <a:ext cx="42065" cy="830999"/>
          </a:xfrm>
          <a:prstGeom prst="straightConnector1">
            <a:avLst/>
          </a:prstGeom>
          <a:ln w="38100">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4EDE9B1-9BCB-4A7D-A83B-0906B8EB00C9}"/>
              </a:ext>
            </a:extLst>
          </p:cNvPr>
          <p:cNvPicPr>
            <a:picLocks noChangeAspect="1"/>
          </p:cNvPicPr>
          <p:nvPr/>
        </p:nvPicPr>
        <p:blipFill>
          <a:blip r:embed="rId5"/>
          <a:stretch>
            <a:fillRect/>
          </a:stretch>
        </p:blipFill>
        <p:spPr>
          <a:xfrm>
            <a:off x="1721802" y="5067586"/>
            <a:ext cx="2530476" cy="503890"/>
          </a:xfrm>
          <a:prstGeom prst="rect">
            <a:avLst/>
          </a:prstGeom>
        </p:spPr>
      </p:pic>
    </p:spTree>
    <p:extLst>
      <p:ext uri="{BB962C8B-B14F-4D97-AF65-F5344CB8AC3E}">
        <p14:creationId xmlns:p14="http://schemas.microsoft.com/office/powerpoint/2010/main" val="4217502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5813" y="1101458"/>
            <a:ext cx="3077012" cy="1062404"/>
          </a:xfrm>
          <a:prstGeom prst="rect">
            <a:avLst/>
          </a:prstGeom>
        </p:spPr>
      </p:pic>
      <p:sp>
        <p:nvSpPr>
          <p:cNvPr id="8" name="Title 7"/>
          <p:cNvSpPr>
            <a:spLocks noGrp="1"/>
          </p:cNvSpPr>
          <p:nvPr>
            <p:ph type="title"/>
          </p:nvPr>
        </p:nvSpPr>
        <p:spPr/>
        <p:txBody>
          <a:bodyPr>
            <a:normAutofit fontScale="90000"/>
          </a:bodyPr>
          <a:lstStyle/>
          <a:p>
            <a:r>
              <a:rPr lang="en-US" dirty="0"/>
              <a:t>k-Nearest Neighbor Algorithm (k-NN)</a:t>
            </a:r>
          </a:p>
        </p:txBody>
      </p:sp>
      <p:sp>
        <p:nvSpPr>
          <p:cNvPr id="9" name="Content Placeholder 8"/>
          <p:cNvSpPr>
            <a:spLocks noGrp="1"/>
          </p:cNvSpPr>
          <p:nvPr>
            <p:ph sz="half" idx="1"/>
          </p:nvPr>
        </p:nvSpPr>
        <p:spPr>
          <a:xfrm>
            <a:off x="304800" y="1193799"/>
            <a:ext cx="8553450" cy="839399"/>
          </a:xfrm>
        </p:spPr>
        <p:txBody>
          <a:bodyPr>
            <a:normAutofit lnSpcReduction="10000"/>
          </a:bodyPr>
          <a:lstStyle/>
          <a:p>
            <a:pPr marL="201163" lvl="1" indent="0">
              <a:buNone/>
            </a:pPr>
            <a:r>
              <a:rPr lang="en-US" b="1" dirty="0"/>
              <a:t>Worked Example: </a:t>
            </a:r>
            <a:r>
              <a:rPr lang="en-US" dirty="0"/>
              <a:t>Given the following 4 labeled data points, classify (3,7) using K-NN.</a:t>
            </a:r>
          </a:p>
          <a:p>
            <a:pPr marL="201163" lvl="1" indent="0">
              <a:buNone/>
            </a:pPr>
            <a:endParaRPr lang="en-US"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21</a:t>
            </a:fld>
            <a:endParaRPr lang="en-US"/>
          </a:p>
        </p:txBody>
      </p:sp>
      <p:graphicFrame>
        <p:nvGraphicFramePr>
          <p:cNvPr id="3" name="Table 2">
            <a:extLst>
              <a:ext uri="{FF2B5EF4-FFF2-40B4-BE49-F238E27FC236}">
                <a16:creationId xmlns:a16="http://schemas.microsoft.com/office/drawing/2014/main" id="{17934556-86FA-0A34-88E7-CB7F4B3AB059}"/>
              </a:ext>
            </a:extLst>
          </p:cNvPr>
          <p:cNvGraphicFramePr>
            <a:graphicFrameLocks noGrp="1"/>
          </p:cNvGraphicFramePr>
          <p:nvPr>
            <p:extLst>
              <p:ext uri="{D42A27DB-BD31-4B8C-83A1-F6EECF244321}">
                <p14:modId xmlns:p14="http://schemas.microsoft.com/office/powerpoint/2010/main" val="795414288"/>
              </p:ext>
            </p:extLst>
          </p:nvPr>
        </p:nvGraphicFramePr>
        <p:xfrm>
          <a:off x="736879" y="2185515"/>
          <a:ext cx="11283059" cy="3214370"/>
        </p:xfrm>
        <a:graphic>
          <a:graphicData uri="http://schemas.openxmlformats.org/drawingml/2006/table">
            <a:tbl>
              <a:tblPr>
                <a:tableStyleId>{616DA210-FB5B-4158-B5E0-FEB733F419BA}</a:tableStyleId>
              </a:tblPr>
              <a:tblGrid>
                <a:gridCol w="419869">
                  <a:extLst>
                    <a:ext uri="{9D8B030D-6E8A-4147-A177-3AD203B41FA5}">
                      <a16:colId xmlns:a16="http://schemas.microsoft.com/office/drawing/2014/main" val="900845824"/>
                    </a:ext>
                  </a:extLst>
                </a:gridCol>
                <a:gridCol w="412235">
                  <a:extLst>
                    <a:ext uri="{9D8B030D-6E8A-4147-A177-3AD203B41FA5}">
                      <a16:colId xmlns:a16="http://schemas.microsoft.com/office/drawing/2014/main" val="3572915308"/>
                    </a:ext>
                  </a:extLst>
                </a:gridCol>
                <a:gridCol w="1181805">
                  <a:extLst>
                    <a:ext uri="{9D8B030D-6E8A-4147-A177-3AD203B41FA5}">
                      <a16:colId xmlns:a16="http://schemas.microsoft.com/office/drawing/2014/main" val="2318424020"/>
                    </a:ext>
                  </a:extLst>
                </a:gridCol>
                <a:gridCol w="3014505">
                  <a:extLst>
                    <a:ext uri="{9D8B030D-6E8A-4147-A177-3AD203B41FA5}">
                      <a16:colId xmlns:a16="http://schemas.microsoft.com/office/drawing/2014/main" val="213698506"/>
                    </a:ext>
                  </a:extLst>
                </a:gridCol>
                <a:gridCol w="2056054">
                  <a:extLst>
                    <a:ext uri="{9D8B030D-6E8A-4147-A177-3AD203B41FA5}">
                      <a16:colId xmlns:a16="http://schemas.microsoft.com/office/drawing/2014/main" val="2731020426"/>
                    </a:ext>
                  </a:extLst>
                </a:gridCol>
                <a:gridCol w="1798310">
                  <a:extLst>
                    <a:ext uri="{9D8B030D-6E8A-4147-A177-3AD203B41FA5}">
                      <a16:colId xmlns:a16="http://schemas.microsoft.com/office/drawing/2014/main" val="2313933099"/>
                    </a:ext>
                  </a:extLst>
                </a:gridCol>
                <a:gridCol w="2400281">
                  <a:extLst>
                    <a:ext uri="{9D8B030D-6E8A-4147-A177-3AD203B41FA5}">
                      <a16:colId xmlns:a16="http://schemas.microsoft.com/office/drawing/2014/main" val="1564689212"/>
                    </a:ext>
                  </a:extLst>
                </a:gridCol>
              </a:tblGrid>
              <a:tr h="488072">
                <a:tc>
                  <a:txBody>
                    <a:bodyPr/>
                    <a:lstStyle/>
                    <a:p>
                      <a:pPr algn="ctr" fontAlgn="b"/>
                      <a:r>
                        <a:rPr lang="en-GB" sz="2400" b="1" dirty="0">
                          <a:solidFill>
                            <a:srgbClr val="FF0000"/>
                          </a:solidFill>
                        </a:rPr>
                        <a:t>X1</a:t>
                      </a:r>
                    </a:p>
                  </a:txBody>
                  <a:tcPr marL="6350" marR="6350" marT="6350" marB="0" anchor="ctr"/>
                </a:tc>
                <a:tc>
                  <a:txBody>
                    <a:bodyPr/>
                    <a:lstStyle/>
                    <a:p>
                      <a:pPr algn="ctr" fontAlgn="b"/>
                      <a:r>
                        <a:rPr lang="en-GB" sz="2400" b="1" dirty="0">
                          <a:solidFill>
                            <a:srgbClr val="FF0000"/>
                          </a:solidFill>
                        </a:rPr>
                        <a:t>X2</a:t>
                      </a:r>
                    </a:p>
                  </a:txBody>
                  <a:tcPr marL="6350" marR="6350" marT="6350" marB="0" anchor="ctr"/>
                </a:tc>
                <a:tc>
                  <a:txBody>
                    <a:bodyPr/>
                    <a:lstStyle/>
                    <a:p>
                      <a:pPr algn="ctr" fontAlgn="b"/>
                      <a:r>
                        <a:rPr lang="en-GB" sz="2400" b="1" dirty="0">
                          <a:solidFill>
                            <a:srgbClr val="FF0000"/>
                          </a:solidFill>
                        </a:rPr>
                        <a:t>Y</a:t>
                      </a:r>
                    </a:p>
                  </a:txBody>
                  <a:tcPr marL="6350" marR="6350" marT="6350" marB="0" anchor="ctr"/>
                </a:tc>
                <a:tc>
                  <a:txBody>
                    <a:bodyPr/>
                    <a:lstStyle/>
                    <a:p>
                      <a:pPr lvl="0" algn="ctr">
                        <a:buNone/>
                      </a:pPr>
                      <a:r>
                        <a:rPr lang="en-GB" sz="2400" b="1" i="0" u="none" strike="noStrike" baseline="0" noProof="0" dirty="0">
                          <a:solidFill>
                            <a:srgbClr val="FF0000"/>
                          </a:solidFill>
                          <a:latin typeface="Calibri"/>
                        </a:rPr>
                        <a:t>Euclidean </a:t>
                      </a:r>
                      <a:r>
                        <a:rPr lang="en-GB" sz="2400" b="1" dirty="0">
                          <a:solidFill>
                            <a:srgbClr val="FF0000"/>
                          </a:solidFill>
                        </a:rPr>
                        <a:t>distance to query instance (3,7)</a:t>
                      </a:r>
                    </a:p>
                  </a:txBody>
                  <a:tcPr marL="6350" marR="6350" marT="6350" marB="0" anchor="ctr"/>
                </a:tc>
                <a:tc>
                  <a:txBody>
                    <a:bodyPr/>
                    <a:lstStyle/>
                    <a:p>
                      <a:pPr algn="ctr" fontAlgn="b"/>
                      <a:r>
                        <a:rPr lang="en-GB" sz="2400" b="1" dirty="0">
                          <a:solidFill>
                            <a:srgbClr val="FF0000"/>
                          </a:solidFill>
                        </a:rPr>
                        <a:t>Rank minimum distance</a:t>
                      </a:r>
                    </a:p>
                  </a:txBody>
                  <a:tcPr marL="6350" marR="6350" marT="6350" marB="0" anchor="ctr"/>
                </a:tc>
                <a:tc>
                  <a:txBody>
                    <a:bodyPr/>
                    <a:lstStyle/>
                    <a:p>
                      <a:pPr algn="ctr" fontAlgn="b"/>
                      <a:r>
                        <a:rPr lang="en-GB" sz="2400" b="1" dirty="0">
                          <a:solidFill>
                            <a:srgbClr val="FF0000"/>
                          </a:solidFill>
                        </a:rPr>
                        <a:t>Is it included in 3-NN </a:t>
                      </a:r>
                    </a:p>
                  </a:txBody>
                  <a:tcPr marL="6350" marR="6350" marT="6350" marB="0" anchor="ctr"/>
                </a:tc>
                <a:tc>
                  <a:txBody>
                    <a:bodyPr/>
                    <a:lstStyle/>
                    <a:p>
                      <a:pPr algn="ctr" fontAlgn="b"/>
                      <a:r>
                        <a:rPr lang="en-GB" sz="2400" b="1" dirty="0">
                          <a:solidFill>
                            <a:srgbClr val="FF0000"/>
                          </a:solidFill>
                        </a:rPr>
                        <a:t>Y= category of nearest neighbour</a:t>
                      </a:r>
                    </a:p>
                  </a:txBody>
                  <a:tcPr marL="6350" marR="6350" marT="6350" marB="0" anchor="ctr"/>
                </a:tc>
                <a:extLst>
                  <a:ext uri="{0D108BD9-81ED-4DB2-BD59-A6C34878D82A}">
                    <a16:rowId xmlns:a16="http://schemas.microsoft.com/office/drawing/2014/main" val="3285323422"/>
                  </a:ext>
                </a:extLst>
              </a:tr>
              <a:tr h="246136">
                <a:tc>
                  <a:txBody>
                    <a:bodyPr/>
                    <a:lstStyle/>
                    <a:p>
                      <a:pPr algn="ctr" fontAlgn="b"/>
                      <a:r>
                        <a:rPr lang="en-GB" sz="2400" u="none" strike="noStrike" dirty="0">
                          <a:effectLst/>
                        </a:rPr>
                        <a:t>7</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7</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Bad</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√(7-3)^2+(7-7)^2=4</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3</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yes</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Bad</a:t>
                      </a:r>
                      <a:endParaRPr lang="en-GB"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499314812"/>
                  </a:ext>
                </a:extLst>
              </a:tr>
              <a:tr h="246136">
                <a:tc>
                  <a:txBody>
                    <a:bodyPr/>
                    <a:lstStyle/>
                    <a:p>
                      <a:pPr algn="ctr" fontAlgn="b"/>
                      <a:r>
                        <a:rPr lang="en-GB" sz="2400" u="none" strike="noStrike" dirty="0">
                          <a:effectLst/>
                        </a:rPr>
                        <a:t>7</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4</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Bad</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√(7-3)^2+(4-7)^2=5</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4</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no</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 -</a:t>
                      </a:r>
                      <a:endParaRPr lang="en-GB"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6879606"/>
                  </a:ext>
                </a:extLst>
              </a:tr>
              <a:tr h="246136">
                <a:tc>
                  <a:txBody>
                    <a:bodyPr/>
                    <a:lstStyle/>
                    <a:p>
                      <a:pPr algn="ctr" fontAlgn="b"/>
                      <a:r>
                        <a:rPr lang="en-GB" sz="2400" u="none" strike="noStrike" dirty="0">
                          <a:effectLst/>
                        </a:rPr>
                        <a:t>3</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4</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Good</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√(3-3)^2+(4-7)^2=3</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1</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yes</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Good</a:t>
                      </a:r>
                      <a:endParaRPr lang="en-GB"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34096919"/>
                  </a:ext>
                </a:extLst>
              </a:tr>
              <a:tr h="246136">
                <a:tc>
                  <a:txBody>
                    <a:bodyPr/>
                    <a:lstStyle/>
                    <a:p>
                      <a:pPr algn="ctr" fontAlgn="b"/>
                      <a:r>
                        <a:rPr lang="en-GB" sz="2400" u="none" strike="noStrike" dirty="0">
                          <a:effectLst/>
                        </a:rPr>
                        <a:t>1</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4</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Good</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√(1-3)^2+(4-7)^2=3.6</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2</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yes</a:t>
                      </a:r>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effectLst/>
                        </a:rPr>
                        <a:t>Good</a:t>
                      </a:r>
                      <a:endParaRPr lang="en-GB" sz="24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54080355"/>
                  </a:ext>
                </a:extLst>
              </a:tr>
              <a:tr h="246136">
                <a:tc>
                  <a:txBody>
                    <a:bodyPr/>
                    <a:lstStyle/>
                    <a:p>
                      <a:pPr algn="l" fontAlgn="b"/>
                      <a:endParaRPr lang="en-GB"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2400" b="0" i="0" u="none" strike="noStrike" dirty="0">
                        <a:solidFill>
                          <a:srgbClr val="000000"/>
                        </a:solidFill>
                        <a:effectLst/>
                        <a:latin typeface="Calibri" panose="020F0502020204030204" pitchFamily="34" charset="0"/>
                      </a:endParaRPr>
                    </a:p>
                  </a:txBody>
                  <a:tcPr marL="6350" marR="6350" marT="6350" marB="0" anchor="b"/>
                </a:tc>
                <a:tc>
                  <a:txBody>
                    <a:bodyPr/>
                    <a:lstStyle/>
                    <a:p>
                      <a:pPr algn="l" fontAlgn="b"/>
                      <a:endParaRPr lang="en-GB" sz="2400" b="0" i="0" u="none" strike="noStrike">
                        <a:solidFill>
                          <a:srgbClr val="000000"/>
                        </a:solidFill>
                        <a:effectLst/>
                        <a:latin typeface="Calibri" panose="020F0502020204030204" pitchFamily="34" charset="0"/>
                      </a:endParaRPr>
                    </a:p>
                  </a:txBody>
                  <a:tcPr marL="6350" marR="6350" marT="6350" marB="0" anchor="b"/>
                </a:tc>
                <a:tc>
                  <a:txBody>
                    <a:bodyPr/>
                    <a:lstStyle/>
                    <a:p>
                      <a:pPr algn="l" fontAlgn="b"/>
                      <a:endParaRPr lang="en-GB" sz="24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31252121"/>
                  </a:ext>
                </a:extLst>
              </a:tr>
              <a:tr h="275481">
                <a:tc>
                  <a:txBody>
                    <a:bodyPr/>
                    <a:lstStyle/>
                    <a:p>
                      <a:pPr algn="ctr" fontAlgn="b"/>
                      <a:r>
                        <a:rPr lang="en-GB" sz="2400" u="none" strike="noStrike" dirty="0">
                          <a:solidFill>
                            <a:srgbClr val="FF0000"/>
                          </a:solidFill>
                          <a:effectLst/>
                        </a:rPr>
                        <a:t>3</a:t>
                      </a:r>
                      <a:endParaRPr lang="en-GB" sz="2400" b="0" i="0" u="none" strike="noStrike" dirty="0">
                        <a:solidFill>
                          <a:srgbClr val="FF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solidFill>
                            <a:srgbClr val="FF0000"/>
                          </a:solidFill>
                          <a:effectLst/>
                        </a:rPr>
                        <a:t>7</a:t>
                      </a:r>
                      <a:endParaRPr lang="en-GB" sz="2400" b="0" i="0" u="none" strike="noStrike" dirty="0">
                        <a:solidFill>
                          <a:srgbClr val="FF0000"/>
                        </a:solidFill>
                        <a:effectLst/>
                        <a:latin typeface="Calibri" panose="020F0502020204030204" pitchFamily="34" charset="0"/>
                      </a:endParaRPr>
                    </a:p>
                  </a:txBody>
                  <a:tcPr marL="6350" marR="6350" marT="6350" marB="0" anchor="b"/>
                </a:tc>
                <a:tc>
                  <a:txBody>
                    <a:bodyPr/>
                    <a:lstStyle/>
                    <a:p>
                      <a:pPr algn="ctr" fontAlgn="b"/>
                      <a:r>
                        <a:rPr lang="en-GB" sz="2400" u="none" strike="noStrike" dirty="0">
                          <a:solidFill>
                            <a:srgbClr val="FF0000"/>
                          </a:solidFill>
                          <a:effectLst/>
                        </a:rPr>
                        <a:t>?</a:t>
                      </a:r>
                      <a:endParaRPr lang="en-GB" sz="2400" b="0" i="0" u="none" strike="noStrike" dirty="0">
                        <a:solidFill>
                          <a:srgbClr val="FF0000"/>
                        </a:solidFill>
                        <a:effectLst/>
                        <a:latin typeface="Calibri" panose="020F0502020204030204" pitchFamily="34" charset="0"/>
                      </a:endParaRPr>
                    </a:p>
                  </a:txBody>
                  <a:tcPr marL="6350" marR="6350" marT="6350" marB="0" anchor="b"/>
                </a:tc>
                <a:tc gridSpan="4">
                  <a:txBody>
                    <a:bodyPr/>
                    <a:lstStyle/>
                    <a:p>
                      <a:pPr algn="l" fontAlgn="b"/>
                      <a:r>
                        <a:rPr lang="en-GB" sz="2000" u="none" strike="noStrike" dirty="0">
                          <a:effectLst/>
                        </a:rPr>
                        <a:t>We have </a:t>
                      </a:r>
                      <a:r>
                        <a:rPr lang="en-GB" sz="2000" u="none" strike="noStrike" dirty="0">
                          <a:solidFill>
                            <a:srgbClr val="FF0000"/>
                          </a:solidFill>
                          <a:effectLst/>
                        </a:rPr>
                        <a:t>2 good and 1 bad </a:t>
                      </a:r>
                      <a:r>
                        <a:rPr lang="en-GB" sz="2000" u="none" strike="noStrike" dirty="0">
                          <a:effectLst/>
                        </a:rPr>
                        <a:t>then we conclude that the new sample is included in </a:t>
                      </a:r>
                      <a:r>
                        <a:rPr lang="en-GB" sz="2000" u="none" strike="noStrike" dirty="0">
                          <a:solidFill>
                            <a:srgbClr val="FF0000"/>
                          </a:solidFill>
                          <a:effectLst/>
                        </a:rPr>
                        <a:t>Good</a:t>
                      </a:r>
                      <a:r>
                        <a:rPr lang="en-GB" sz="2000" u="none" strike="noStrike" dirty="0">
                          <a:effectLst/>
                        </a:rPr>
                        <a:t> category </a:t>
                      </a:r>
                      <a:endParaRPr lang="en-GB" sz="2000" b="0" i="0" u="none" strike="noStrike" dirty="0">
                        <a:solidFill>
                          <a:srgbClr val="000000"/>
                        </a:solidFill>
                        <a:effectLst/>
                        <a:latin typeface="Calibri" panose="020F0502020204030204" pitchFamily="34" charset="0"/>
                      </a:endParaRPr>
                    </a:p>
                  </a:txBody>
                  <a:tcPr marL="6350" marR="6350" marT="6350" marB="0" anchor="b"/>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905097669"/>
                  </a:ext>
                </a:extLst>
              </a:tr>
            </a:tbl>
          </a:graphicData>
        </a:graphic>
      </p:graphicFrame>
      <p:sp>
        <p:nvSpPr>
          <p:cNvPr id="2" name="Rectangle 1">
            <a:extLst>
              <a:ext uri="{FF2B5EF4-FFF2-40B4-BE49-F238E27FC236}">
                <a16:creationId xmlns:a16="http://schemas.microsoft.com/office/drawing/2014/main" id="{727C9C54-1D59-081F-E52B-118CCEBDEE90}"/>
              </a:ext>
            </a:extLst>
          </p:cNvPr>
          <p:cNvSpPr/>
          <p:nvPr/>
        </p:nvSpPr>
        <p:spPr>
          <a:xfrm rot="16200000">
            <a:off x="-164125" y="5073579"/>
            <a:ext cx="1080197" cy="535912"/>
          </a:xfrm>
          <a:prstGeom prst="rect">
            <a:avLst/>
          </a:prstGeom>
          <a:solidFill>
            <a:schemeClr val="bg1"/>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cs typeface="Calibri"/>
              </a:rPr>
              <a:t>Query Instance</a:t>
            </a:r>
            <a:endParaRPr lang="en-US">
              <a:solidFill>
                <a:srgbClr val="FF0000"/>
              </a:solidFill>
              <a:cs typeface="Calibri"/>
            </a:endParaRPr>
          </a:p>
        </p:txBody>
      </p:sp>
      <p:cxnSp>
        <p:nvCxnSpPr>
          <p:cNvPr id="10" name="Straight Arrow Connector 9">
            <a:extLst>
              <a:ext uri="{FF2B5EF4-FFF2-40B4-BE49-F238E27FC236}">
                <a16:creationId xmlns:a16="http://schemas.microsoft.com/office/drawing/2014/main" id="{69EC1E98-B421-D616-A11A-8FD99E61EB68}"/>
              </a:ext>
            </a:extLst>
          </p:cNvPr>
          <p:cNvCxnSpPr/>
          <p:nvPr/>
        </p:nvCxnSpPr>
        <p:spPr>
          <a:xfrm flipV="1">
            <a:off x="665913" y="5486609"/>
            <a:ext cx="470598" cy="232787"/>
          </a:xfrm>
          <a:prstGeom prst="straightConnector1">
            <a:avLst/>
          </a:prstGeom>
          <a:ln w="28575">
            <a:solidFill>
              <a:srgbClr val="FF33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863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Nearest-Neighbor (k-NN)</a:t>
            </a:r>
          </a:p>
        </p:txBody>
      </p:sp>
      <p:sp>
        <p:nvSpPr>
          <p:cNvPr id="10" name="Text Placeholder 9"/>
          <p:cNvSpPr>
            <a:spLocks noGrp="1"/>
          </p:cNvSpPr>
          <p:nvPr>
            <p:ph idx="1"/>
          </p:nvPr>
        </p:nvSpPr>
        <p:spPr>
          <a:xfrm>
            <a:off x="121920" y="878296"/>
            <a:ext cx="11582400" cy="5021979"/>
          </a:xfrm>
        </p:spPr>
        <p:txBody>
          <a:bodyPr>
            <a:normAutofit/>
          </a:bodyPr>
          <a:lstStyle/>
          <a:p>
            <a:pPr lvl="1"/>
            <a:endParaRPr lang="en-US"/>
          </a:p>
          <a:p>
            <a:pPr lvl="1"/>
            <a:endParaRPr lang="en-US"/>
          </a:p>
        </p:txBody>
      </p:sp>
      <p:sp>
        <p:nvSpPr>
          <p:cNvPr id="5" name="Date Placeholder 4"/>
          <p:cNvSpPr>
            <a:spLocks noGrp="1"/>
          </p:cNvSpPr>
          <p:nvPr>
            <p:ph type="dt" sz="half" idx="10"/>
          </p:nvPr>
        </p:nvSpPr>
        <p:spPr/>
        <p:txBody>
          <a:bodyPr/>
          <a:lstStyle/>
          <a:p>
            <a:fld id="{6A2184E9-FC88-4B86-8D4F-5996550AB68F}" type="datetime1">
              <a:rPr lang="en-US" smtClean="0"/>
              <a:pPr/>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pPr/>
              <a:t>22</a:t>
            </a:fld>
            <a:endParaRPr lang="en-US"/>
          </a:p>
        </p:txBody>
      </p:sp>
      <p:sp>
        <p:nvSpPr>
          <p:cNvPr id="2" name="Rectangle 3">
            <a:extLst>
              <a:ext uri="{FF2B5EF4-FFF2-40B4-BE49-F238E27FC236}">
                <a16:creationId xmlns:a16="http://schemas.microsoft.com/office/drawing/2014/main" id="{1D673C9B-CD39-F4DD-5359-DA08F8542521}"/>
              </a:ext>
            </a:extLst>
          </p:cNvPr>
          <p:cNvSpPr txBox="1">
            <a:spLocks noChangeArrowheads="1"/>
          </p:cNvSpPr>
          <p:nvPr/>
        </p:nvSpPr>
        <p:spPr>
          <a:xfrm>
            <a:off x="426720" y="1190045"/>
            <a:ext cx="8229600" cy="4876800"/>
          </a:xfrm>
          <a:prstGeom prst="rect">
            <a:avLst/>
          </a:prstGeom>
        </p:spPr>
        <p:txBody>
          <a:bodyPr vert="horz" lIns="0" tIns="45720" rIns="0" bIns="45720" rtlCol="0" anchor="t">
            <a:normAutofit/>
          </a:bodyPr>
          <a:lstStyle>
            <a:lvl1pPr marL="304792" indent="-228594" algn="l" defTabSz="914377" rtl="0" eaLnBrk="1" latinLnBrk="0" hangingPunct="1">
              <a:lnSpc>
                <a:spcPct val="90000"/>
              </a:lnSpc>
              <a:spcBef>
                <a:spcPts val="1200"/>
              </a:spcBef>
              <a:spcAft>
                <a:spcPts val="200"/>
              </a:spcAft>
              <a:buClr>
                <a:schemeClr val="accent1"/>
              </a:buClr>
              <a:buSzPct val="110000"/>
              <a:buFont typeface="Arial" panose="020B0604020202020204" pitchFamily="34" charset="0"/>
              <a:buChar char="•"/>
              <a:defRPr sz="3200" kern="1200">
                <a:solidFill>
                  <a:schemeClr val="tx1"/>
                </a:solidFill>
                <a:latin typeface="+mn-lt"/>
                <a:ea typeface="+mn-ea"/>
                <a:cs typeface="+mn-cs"/>
              </a:defRPr>
            </a:lvl1pPr>
            <a:lvl2pPr marL="609585" indent="-304792" algn="l" defTabSz="914377"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solidFill>
                <a:latin typeface="+mn-lt"/>
                <a:ea typeface="+mn-ea"/>
                <a:cs typeface="+mn-cs"/>
              </a:defRPr>
            </a:lvl2pPr>
            <a:lvl3pPr marL="836063" indent="-226478" algn="l" defTabSz="914377" rtl="0" eaLnBrk="1" latinLnBrk="0" hangingPunct="1">
              <a:lnSpc>
                <a:spcPct val="90000"/>
              </a:lnSpc>
              <a:spcBef>
                <a:spcPts val="200"/>
              </a:spcBef>
              <a:spcAft>
                <a:spcPts val="400"/>
              </a:spcAft>
              <a:buClr>
                <a:schemeClr val="accent1"/>
              </a:buClr>
              <a:buFont typeface="Calibri" pitchFamily="34" charset="0"/>
              <a:buChar char="◦"/>
              <a:defRPr sz="2667" kern="1200">
                <a:solidFill>
                  <a:schemeClr val="tx1"/>
                </a:solidFill>
                <a:latin typeface="+mn-lt"/>
                <a:ea typeface="+mn-ea"/>
                <a:cs typeface="+mn-cs"/>
              </a:defRPr>
            </a:lvl3pPr>
            <a:lvl4pPr marL="1071007" indent="-23494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4pPr>
            <a:lvl5pPr marL="1297485" indent="-226478"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04165" indent="-227965">
              <a:lnSpc>
                <a:spcPct val="80000"/>
              </a:lnSpc>
            </a:pPr>
            <a:r>
              <a:rPr lang="en-US" sz="2600" dirty="0"/>
              <a:t>Nearest neighbor for digits images:</a:t>
            </a:r>
            <a:endParaRPr lang="en-US" dirty="0"/>
          </a:p>
          <a:p>
            <a:pPr marL="608965" lvl="1" indent="-304165">
              <a:lnSpc>
                <a:spcPct val="80000"/>
              </a:lnSpc>
            </a:pPr>
            <a:r>
              <a:rPr lang="en-US" sz="2400" dirty="0"/>
              <a:t>Take new image</a:t>
            </a:r>
            <a:endParaRPr lang="en-US" sz="2400" dirty="0">
              <a:cs typeface="Calibri" panose="020F0502020204030204"/>
            </a:endParaRPr>
          </a:p>
          <a:p>
            <a:pPr marL="608965" lvl="1" indent="-304165">
              <a:lnSpc>
                <a:spcPct val="80000"/>
              </a:lnSpc>
            </a:pPr>
            <a:r>
              <a:rPr lang="en-US" sz="2400" dirty="0"/>
              <a:t>Compare to all training images</a:t>
            </a:r>
            <a:endParaRPr lang="en-US" sz="2400" dirty="0">
              <a:cs typeface="Calibri" panose="020F0502020204030204"/>
            </a:endParaRPr>
          </a:p>
          <a:p>
            <a:pPr marL="608965" lvl="1" indent="-304165">
              <a:lnSpc>
                <a:spcPct val="80000"/>
              </a:lnSpc>
            </a:pPr>
            <a:r>
              <a:rPr lang="en-US" sz="2400" dirty="0"/>
              <a:t>Assign based on closest example</a:t>
            </a:r>
            <a:endParaRPr lang="en-US" sz="2400" dirty="0">
              <a:cs typeface="Calibri" panose="020F0502020204030204"/>
            </a:endParaRPr>
          </a:p>
          <a:p>
            <a:pPr marL="304165" indent="-227965">
              <a:lnSpc>
                <a:spcPct val="80000"/>
              </a:lnSpc>
            </a:pPr>
            <a:r>
              <a:rPr lang="en-US" sz="2600" dirty="0"/>
              <a:t>Encoding: image is vector of intensities:</a:t>
            </a:r>
            <a:endParaRPr lang="en-US" sz="2600" dirty="0">
              <a:cs typeface="Calibri" panose="020F0502020204030204"/>
            </a:endParaRPr>
          </a:p>
          <a:p>
            <a:pPr marL="76200" indent="0">
              <a:lnSpc>
                <a:spcPct val="80000"/>
              </a:lnSpc>
              <a:buNone/>
            </a:pPr>
            <a:endParaRPr lang="en-US" sz="2600" dirty="0">
              <a:ea typeface="+mn-lt"/>
              <a:cs typeface="+mn-lt"/>
            </a:endParaRPr>
          </a:p>
          <a:p>
            <a:pPr marL="608958" lvl="1" indent="-227965">
              <a:lnSpc>
                <a:spcPct val="80000"/>
              </a:lnSpc>
            </a:pPr>
            <a:r>
              <a:rPr lang="en-US" sz="2400" dirty="0">
                <a:ea typeface="+mn-lt"/>
                <a:cs typeface="+mn-lt"/>
              </a:rPr>
              <a:t>The intensities range from 0 to 1, where 0 represents white and 1 represents black.</a:t>
            </a:r>
            <a:endParaRPr lang="en-US" sz="2400" dirty="0">
              <a:cs typeface="Calibri" panose="020F0502020204030204"/>
            </a:endParaRPr>
          </a:p>
          <a:p>
            <a:pPr marL="304165" indent="-227965">
              <a:lnSpc>
                <a:spcPct val="80000"/>
              </a:lnSpc>
            </a:pPr>
            <a:r>
              <a:rPr lang="en-US" sz="2600" dirty="0"/>
              <a:t>What’s the similarity function?</a:t>
            </a:r>
            <a:endParaRPr lang="en-US" sz="2600" dirty="0">
              <a:cs typeface="Calibri" panose="020F0502020204030204"/>
            </a:endParaRPr>
          </a:p>
          <a:p>
            <a:pPr marL="608965" lvl="1" indent="-304165">
              <a:lnSpc>
                <a:spcPct val="80000"/>
              </a:lnSpc>
            </a:pPr>
            <a:r>
              <a:rPr lang="en-US" sz="2400" dirty="0"/>
              <a:t>Dot product of two images vectors?</a:t>
            </a:r>
            <a:endParaRPr lang="en-US" sz="2400" dirty="0">
              <a:cs typeface="Calibri"/>
            </a:endParaRPr>
          </a:p>
          <a:p>
            <a:pPr marL="608965" lvl="1" indent="-304165">
              <a:lnSpc>
                <a:spcPct val="80000"/>
              </a:lnSpc>
            </a:pPr>
            <a:endParaRPr lang="en-US" sz="2200" dirty="0">
              <a:cs typeface="Calibri"/>
            </a:endParaRPr>
          </a:p>
          <a:p>
            <a:pPr marL="608965" lvl="1" indent="-304165">
              <a:lnSpc>
                <a:spcPct val="80000"/>
              </a:lnSpc>
            </a:pPr>
            <a:endParaRPr lang="en-US" sz="2200" dirty="0">
              <a:cs typeface="Calibri"/>
            </a:endParaRPr>
          </a:p>
          <a:p>
            <a:pPr marL="608965" lvl="1" indent="-304165">
              <a:lnSpc>
                <a:spcPct val="80000"/>
              </a:lnSpc>
            </a:pPr>
            <a:endParaRPr lang="en-US" sz="2200" dirty="0">
              <a:cs typeface="Calibri"/>
            </a:endParaRPr>
          </a:p>
          <a:p>
            <a:pPr marL="608965" lvl="1" indent="-304165">
              <a:lnSpc>
                <a:spcPct val="80000"/>
              </a:lnSpc>
            </a:pPr>
            <a:endParaRPr lang="en-US" sz="2200" dirty="0">
              <a:cs typeface="Calibri"/>
            </a:endParaRPr>
          </a:p>
          <a:p>
            <a:pPr marL="608965" lvl="1" indent="-304165">
              <a:lnSpc>
                <a:spcPct val="80000"/>
              </a:lnSpc>
            </a:pPr>
            <a:endParaRPr lang="en-US" sz="2200" dirty="0">
              <a:cs typeface="Calibri"/>
            </a:endParaRPr>
          </a:p>
          <a:p>
            <a:pPr marL="608965" lvl="1" indent="-304165">
              <a:lnSpc>
                <a:spcPct val="80000"/>
              </a:lnSpc>
            </a:pPr>
            <a:endParaRPr lang="en-US" sz="2000" dirty="0">
              <a:cs typeface="Calibri" panose="020F0502020204030204"/>
            </a:endParaRPr>
          </a:p>
          <a:p>
            <a:pPr marL="608965" lvl="1" indent="-304165">
              <a:lnSpc>
                <a:spcPct val="80000"/>
              </a:lnSpc>
              <a:buFont typeface="Wingdings" pitchFamily="2" charset="2"/>
              <a:buNone/>
            </a:pPr>
            <a:endParaRPr lang="en-US" sz="2000" dirty="0">
              <a:cs typeface="Calibri" panose="020F0502020204030204"/>
            </a:endParaRPr>
          </a:p>
          <a:p>
            <a:pPr marL="304165" indent="-227965">
              <a:lnSpc>
                <a:spcPct val="80000"/>
              </a:lnSpc>
            </a:pPr>
            <a:endParaRPr lang="en-US" sz="2400" dirty="0">
              <a:cs typeface="Calibri" panose="020F0502020204030204"/>
            </a:endParaRPr>
          </a:p>
        </p:txBody>
      </p:sp>
      <p:pic>
        <p:nvPicPr>
          <p:cNvPr id="3" name="Picture 4">
            <a:extLst>
              <a:ext uri="{FF2B5EF4-FFF2-40B4-BE49-F238E27FC236}">
                <a16:creationId xmlns:a16="http://schemas.microsoft.com/office/drawing/2014/main" id="{7C4013BD-4E28-99F5-132D-10E4104120A7}"/>
              </a:ext>
            </a:extLst>
          </p:cNvPr>
          <p:cNvPicPr>
            <a:picLocks noChangeAspect="1" noChangeArrowheads="1"/>
          </p:cNvPicPr>
          <p:nvPr/>
        </p:nvPicPr>
        <p:blipFill>
          <a:blip r:embed="rId5" cstate="print"/>
          <a:srcRect/>
          <a:stretch>
            <a:fillRect/>
          </a:stretch>
        </p:blipFill>
        <p:spPr bwMode="auto">
          <a:xfrm>
            <a:off x="9875520" y="1266245"/>
            <a:ext cx="508000" cy="571500"/>
          </a:xfrm>
          <a:prstGeom prst="rect">
            <a:avLst/>
          </a:prstGeom>
          <a:noFill/>
          <a:ln w="9525">
            <a:noFill/>
            <a:miter lim="800000"/>
            <a:headEnd/>
            <a:tailEnd/>
          </a:ln>
        </p:spPr>
      </p:pic>
      <p:pic>
        <p:nvPicPr>
          <p:cNvPr id="4" name="Picture 5">
            <a:extLst>
              <a:ext uri="{FF2B5EF4-FFF2-40B4-BE49-F238E27FC236}">
                <a16:creationId xmlns:a16="http://schemas.microsoft.com/office/drawing/2014/main" id="{4A76C55C-F7F3-9B08-2708-D9DA9CB2026E}"/>
              </a:ext>
            </a:extLst>
          </p:cNvPr>
          <p:cNvPicPr>
            <a:picLocks noChangeAspect="1" noChangeArrowheads="1"/>
          </p:cNvPicPr>
          <p:nvPr/>
        </p:nvPicPr>
        <p:blipFill>
          <a:blip r:embed="rId6" cstate="print"/>
          <a:srcRect/>
          <a:stretch>
            <a:fillRect/>
          </a:stretch>
        </p:blipFill>
        <p:spPr bwMode="auto">
          <a:xfrm>
            <a:off x="9875520" y="2104445"/>
            <a:ext cx="544512" cy="598487"/>
          </a:xfrm>
          <a:prstGeom prst="rect">
            <a:avLst/>
          </a:prstGeom>
          <a:noFill/>
          <a:ln w="9525">
            <a:noFill/>
            <a:miter lim="800000"/>
            <a:headEnd/>
            <a:tailEnd/>
          </a:ln>
        </p:spPr>
      </p:pic>
      <p:pic>
        <p:nvPicPr>
          <p:cNvPr id="9" name="Picture 6">
            <a:extLst>
              <a:ext uri="{FF2B5EF4-FFF2-40B4-BE49-F238E27FC236}">
                <a16:creationId xmlns:a16="http://schemas.microsoft.com/office/drawing/2014/main" id="{47CC6A6E-9267-26BD-D3AC-D2FFBCE4737E}"/>
              </a:ext>
            </a:extLst>
          </p:cNvPr>
          <p:cNvPicPr>
            <a:picLocks noChangeAspect="1" noChangeArrowheads="1"/>
          </p:cNvPicPr>
          <p:nvPr/>
        </p:nvPicPr>
        <p:blipFill>
          <a:blip r:embed="rId7" cstate="print"/>
          <a:srcRect/>
          <a:stretch>
            <a:fillRect/>
          </a:stretch>
        </p:blipFill>
        <p:spPr bwMode="auto">
          <a:xfrm>
            <a:off x="9799320" y="2942645"/>
            <a:ext cx="617537" cy="681037"/>
          </a:xfrm>
          <a:prstGeom prst="rect">
            <a:avLst/>
          </a:prstGeom>
          <a:noFill/>
          <a:ln w="9525">
            <a:noFill/>
            <a:miter lim="800000"/>
            <a:headEnd/>
            <a:tailEnd/>
          </a:ln>
        </p:spPr>
      </p:pic>
      <p:pic>
        <p:nvPicPr>
          <p:cNvPr id="11" name="Picture 7">
            <a:extLst>
              <a:ext uri="{FF2B5EF4-FFF2-40B4-BE49-F238E27FC236}">
                <a16:creationId xmlns:a16="http://schemas.microsoft.com/office/drawing/2014/main" id="{3E4C846D-B583-25D0-36E2-F1756D226603}"/>
              </a:ext>
            </a:extLst>
          </p:cNvPr>
          <p:cNvPicPr>
            <a:picLocks noChangeAspect="1" noChangeArrowheads="1"/>
          </p:cNvPicPr>
          <p:nvPr/>
        </p:nvPicPr>
        <p:blipFill>
          <a:blip r:embed="rId8" cstate="print"/>
          <a:srcRect/>
          <a:stretch>
            <a:fillRect/>
          </a:stretch>
        </p:blipFill>
        <p:spPr bwMode="auto">
          <a:xfrm>
            <a:off x="9799320" y="3780845"/>
            <a:ext cx="581025" cy="608012"/>
          </a:xfrm>
          <a:prstGeom prst="rect">
            <a:avLst/>
          </a:prstGeom>
          <a:noFill/>
          <a:ln w="9525">
            <a:noFill/>
            <a:miter lim="800000"/>
            <a:headEnd/>
            <a:tailEnd/>
          </a:ln>
        </p:spPr>
      </p:pic>
      <p:pic>
        <p:nvPicPr>
          <p:cNvPr id="12" name="Picture 8">
            <a:extLst>
              <a:ext uri="{FF2B5EF4-FFF2-40B4-BE49-F238E27FC236}">
                <a16:creationId xmlns:a16="http://schemas.microsoft.com/office/drawing/2014/main" id="{0CB98E2A-59FF-5D3B-3A2C-DF3C836D697A}"/>
              </a:ext>
            </a:extLst>
          </p:cNvPr>
          <p:cNvPicPr>
            <a:picLocks noChangeAspect="1" noChangeArrowheads="1"/>
          </p:cNvPicPr>
          <p:nvPr/>
        </p:nvPicPr>
        <p:blipFill>
          <a:blip r:embed="rId9" cstate="print"/>
          <a:srcRect/>
          <a:stretch>
            <a:fillRect/>
          </a:stretch>
        </p:blipFill>
        <p:spPr bwMode="auto">
          <a:xfrm>
            <a:off x="9799320" y="4542845"/>
            <a:ext cx="655637" cy="673100"/>
          </a:xfrm>
          <a:prstGeom prst="rect">
            <a:avLst/>
          </a:prstGeom>
          <a:noFill/>
          <a:ln w="9525">
            <a:noFill/>
            <a:miter lim="800000"/>
            <a:headEnd/>
            <a:tailEnd/>
          </a:ln>
        </p:spPr>
      </p:pic>
      <p:pic>
        <p:nvPicPr>
          <p:cNvPr id="13" name="Picture 9">
            <a:extLst>
              <a:ext uri="{FF2B5EF4-FFF2-40B4-BE49-F238E27FC236}">
                <a16:creationId xmlns:a16="http://schemas.microsoft.com/office/drawing/2014/main" id="{5DCE31D3-2489-DCD8-A242-0B86C3D02DD4}"/>
              </a:ext>
            </a:extLst>
          </p:cNvPr>
          <p:cNvPicPr>
            <a:picLocks noChangeAspect="1" noChangeArrowheads="1"/>
          </p:cNvPicPr>
          <p:nvPr/>
        </p:nvPicPr>
        <p:blipFill>
          <a:blip r:embed="rId10" cstate="print"/>
          <a:srcRect/>
          <a:stretch>
            <a:fillRect/>
          </a:stretch>
        </p:blipFill>
        <p:spPr bwMode="auto">
          <a:xfrm>
            <a:off x="9799320" y="5457245"/>
            <a:ext cx="617537" cy="598487"/>
          </a:xfrm>
          <a:prstGeom prst="rect">
            <a:avLst/>
          </a:prstGeom>
          <a:noFill/>
          <a:ln w="9525">
            <a:noFill/>
            <a:miter lim="800000"/>
            <a:headEnd/>
            <a:tailEnd/>
          </a:ln>
        </p:spPr>
      </p:pic>
      <p:graphicFrame>
        <p:nvGraphicFramePr>
          <p:cNvPr id="14" name="Object 10">
            <a:extLst>
              <a:ext uri="{FF2B5EF4-FFF2-40B4-BE49-F238E27FC236}">
                <a16:creationId xmlns:a16="http://schemas.microsoft.com/office/drawing/2014/main" id="{17BDDA0B-FAA0-9730-F4D9-0C9A1398495D}"/>
              </a:ext>
            </a:extLst>
          </p:cNvPr>
          <p:cNvGraphicFramePr>
            <a:graphicFrameLocks noChangeAspect="1"/>
          </p:cNvGraphicFramePr>
          <p:nvPr/>
        </p:nvGraphicFramePr>
        <p:xfrm>
          <a:off x="7284720" y="1647245"/>
          <a:ext cx="606425" cy="685800"/>
        </p:xfrm>
        <a:graphic>
          <a:graphicData uri="http://schemas.openxmlformats.org/presentationml/2006/ole">
            <mc:AlternateContent xmlns:mc="http://schemas.openxmlformats.org/markup-compatibility/2006">
              <mc:Choice xmlns:v="urn:schemas-microsoft-com:vml" Requires="v">
                <p:oleObj spid="_x0000_s1093" name="Photo Editor Photo" r:id="rId11" imgW="457240" imgH="517986" progId="MSPhotoEd.3">
                  <p:embed/>
                </p:oleObj>
              </mc:Choice>
              <mc:Fallback>
                <p:oleObj name="Photo Editor Photo" r:id="rId11" imgW="457240" imgH="517986" progId="MSPhotoEd.3">
                  <p:embed/>
                  <p:pic>
                    <p:nvPicPr>
                      <p:cNvPr id="14" name="Object 10">
                        <a:extLst>
                          <a:ext uri="{FF2B5EF4-FFF2-40B4-BE49-F238E27FC236}">
                            <a16:creationId xmlns:a16="http://schemas.microsoft.com/office/drawing/2014/main" id="{17BDDA0B-FAA0-9730-F4D9-0C9A1398495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84720" y="1647245"/>
                        <a:ext cx="606425" cy="685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5" name="Picture 11" descr="txp_fig">
            <a:extLst>
              <a:ext uri="{FF2B5EF4-FFF2-40B4-BE49-F238E27FC236}">
                <a16:creationId xmlns:a16="http://schemas.microsoft.com/office/drawing/2014/main" id="{ED9D64FF-88BD-9BC7-6B28-59753662388B}"/>
              </a:ext>
            </a:extLst>
          </p:cNvPr>
          <p:cNvPicPr>
            <a:picLocks noChangeAspect="1" noChangeArrowheads="1"/>
          </p:cNvPicPr>
          <p:nvPr>
            <p:custDataLst>
              <p:tags r:id="rId2"/>
            </p:custDataLst>
          </p:nvPr>
        </p:nvPicPr>
        <p:blipFill>
          <a:blip r:embed="rId13" cstate="print"/>
          <a:srcRect/>
          <a:stretch>
            <a:fillRect/>
          </a:stretch>
        </p:blipFill>
        <p:spPr bwMode="auto">
          <a:xfrm>
            <a:off x="1212808" y="3314796"/>
            <a:ext cx="4554538" cy="284163"/>
          </a:xfrm>
          <a:prstGeom prst="rect">
            <a:avLst/>
          </a:prstGeom>
          <a:noFill/>
          <a:ln w="9525">
            <a:noFill/>
            <a:miter lim="800000"/>
            <a:headEnd/>
            <a:tailEnd/>
          </a:ln>
        </p:spPr>
      </p:pic>
      <p:pic>
        <p:nvPicPr>
          <p:cNvPr id="16" name="Picture 12">
            <a:extLst>
              <a:ext uri="{FF2B5EF4-FFF2-40B4-BE49-F238E27FC236}">
                <a16:creationId xmlns:a16="http://schemas.microsoft.com/office/drawing/2014/main" id="{58FDC09A-03CC-A6CE-4E0D-B34FBA2104BC}"/>
              </a:ext>
            </a:extLst>
          </p:cNvPr>
          <p:cNvPicPr>
            <a:picLocks noChangeAspect="1" noChangeArrowheads="1"/>
          </p:cNvPicPr>
          <p:nvPr/>
        </p:nvPicPr>
        <p:blipFill>
          <a:blip r:embed="rId14" cstate="print"/>
          <a:srcRect/>
          <a:stretch>
            <a:fillRect/>
          </a:stretch>
        </p:blipFill>
        <p:spPr bwMode="auto">
          <a:xfrm>
            <a:off x="807995" y="3140654"/>
            <a:ext cx="404813" cy="457200"/>
          </a:xfrm>
          <a:prstGeom prst="rect">
            <a:avLst/>
          </a:prstGeom>
          <a:noFill/>
          <a:ln w="9525">
            <a:noFill/>
            <a:miter lim="800000"/>
            <a:headEnd/>
            <a:tailEnd/>
          </a:ln>
        </p:spPr>
      </p:pic>
      <p:sp>
        <p:nvSpPr>
          <p:cNvPr id="18" name="TextBox 74">
            <a:extLst>
              <a:ext uri="{FF2B5EF4-FFF2-40B4-BE49-F238E27FC236}">
                <a16:creationId xmlns:a16="http://schemas.microsoft.com/office/drawing/2014/main" id="{81B745FE-6996-3C69-1A2F-14853811F385}"/>
              </a:ext>
            </a:extLst>
          </p:cNvPr>
          <p:cNvSpPr txBox="1">
            <a:spLocks noChangeArrowheads="1"/>
          </p:cNvSpPr>
          <p:nvPr/>
        </p:nvSpPr>
        <p:spPr bwMode="auto">
          <a:xfrm>
            <a:off x="10866120" y="1342444"/>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19" name="TextBox 75">
            <a:extLst>
              <a:ext uri="{FF2B5EF4-FFF2-40B4-BE49-F238E27FC236}">
                <a16:creationId xmlns:a16="http://schemas.microsoft.com/office/drawing/2014/main" id="{DCC992F4-0DAC-ABDF-DFB7-1EFCDCFE23A3}"/>
              </a:ext>
            </a:extLst>
          </p:cNvPr>
          <p:cNvSpPr txBox="1">
            <a:spLocks noChangeArrowheads="1"/>
          </p:cNvSpPr>
          <p:nvPr/>
        </p:nvSpPr>
        <p:spPr bwMode="auto">
          <a:xfrm>
            <a:off x="10866120" y="2180644"/>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20" name="TextBox 76">
            <a:extLst>
              <a:ext uri="{FF2B5EF4-FFF2-40B4-BE49-F238E27FC236}">
                <a16:creationId xmlns:a16="http://schemas.microsoft.com/office/drawing/2014/main" id="{CBA710C6-E387-BEF4-1486-5FA7B45237E4}"/>
              </a:ext>
            </a:extLst>
          </p:cNvPr>
          <p:cNvSpPr txBox="1">
            <a:spLocks noChangeArrowheads="1"/>
          </p:cNvSpPr>
          <p:nvPr/>
        </p:nvSpPr>
        <p:spPr bwMode="auto">
          <a:xfrm>
            <a:off x="10866120" y="3095044"/>
            <a:ext cx="381000" cy="400110"/>
          </a:xfrm>
          <a:prstGeom prst="rect">
            <a:avLst/>
          </a:prstGeom>
          <a:noFill/>
          <a:ln w="9525">
            <a:noFill/>
            <a:miter lim="800000"/>
            <a:headEnd/>
            <a:tailEnd/>
          </a:ln>
        </p:spPr>
        <p:txBody>
          <a:bodyPr>
            <a:spAutoFit/>
          </a:bodyPr>
          <a:lstStyle/>
          <a:p>
            <a:r>
              <a:rPr lang="en-US" sz="2000">
                <a:latin typeface="Calibri"/>
                <a:cs typeface="Calibri"/>
              </a:rPr>
              <a:t>2</a:t>
            </a:r>
          </a:p>
        </p:txBody>
      </p:sp>
      <p:sp>
        <p:nvSpPr>
          <p:cNvPr id="21" name="TextBox 74">
            <a:extLst>
              <a:ext uri="{FF2B5EF4-FFF2-40B4-BE49-F238E27FC236}">
                <a16:creationId xmlns:a16="http://schemas.microsoft.com/office/drawing/2014/main" id="{3B472C44-1AD6-7C6E-2575-763CD5FE435A}"/>
              </a:ext>
            </a:extLst>
          </p:cNvPr>
          <p:cNvSpPr txBox="1">
            <a:spLocks noChangeArrowheads="1"/>
          </p:cNvSpPr>
          <p:nvPr/>
        </p:nvSpPr>
        <p:spPr bwMode="auto">
          <a:xfrm>
            <a:off x="10866120" y="3857044"/>
            <a:ext cx="381000" cy="400110"/>
          </a:xfrm>
          <a:prstGeom prst="rect">
            <a:avLst/>
          </a:prstGeom>
          <a:noFill/>
          <a:ln w="9525">
            <a:noFill/>
            <a:miter lim="800000"/>
            <a:headEnd/>
            <a:tailEnd/>
          </a:ln>
        </p:spPr>
        <p:txBody>
          <a:bodyPr>
            <a:spAutoFit/>
          </a:bodyPr>
          <a:lstStyle/>
          <a:p>
            <a:r>
              <a:rPr lang="en-US" sz="2000">
                <a:latin typeface="Calibri"/>
                <a:cs typeface="Calibri"/>
              </a:rPr>
              <a:t>0</a:t>
            </a:r>
          </a:p>
        </p:txBody>
      </p:sp>
      <p:sp>
        <p:nvSpPr>
          <p:cNvPr id="22" name="TextBox 75">
            <a:extLst>
              <a:ext uri="{FF2B5EF4-FFF2-40B4-BE49-F238E27FC236}">
                <a16:creationId xmlns:a16="http://schemas.microsoft.com/office/drawing/2014/main" id="{4CC27ACC-4A55-239F-E635-373B1782F99F}"/>
              </a:ext>
            </a:extLst>
          </p:cNvPr>
          <p:cNvSpPr txBox="1">
            <a:spLocks noChangeArrowheads="1"/>
          </p:cNvSpPr>
          <p:nvPr/>
        </p:nvSpPr>
        <p:spPr bwMode="auto">
          <a:xfrm>
            <a:off x="10866120" y="4695244"/>
            <a:ext cx="381000" cy="400110"/>
          </a:xfrm>
          <a:prstGeom prst="rect">
            <a:avLst/>
          </a:prstGeom>
          <a:noFill/>
          <a:ln w="9525">
            <a:noFill/>
            <a:miter lim="800000"/>
            <a:headEnd/>
            <a:tailEnd/>
          </a:ln>
        </p:spPr>
        <p:txBody>
          <a:bodyPr>
            <a:spAutoFit/>
          </a:bodyPr>
          <a:lstStyle/>
          <a:p>
            <a:r>
              <a:rPr lang="en-US" sz="2000">
                <a:latin typeface="Calibri"/>
                <a:cs typeface="Calibri"/>
              </a:rPr>
              <a:t>1</a:t>
            </a:r>
          </a:p>
        </p:txBody>
      </p:sp>
      <p:sp>
        <p:nvSpPr>
          <p:cNvPr id="23" name="TextBox 76">
            <a:extLst>
              <a:ext uri="{FF2B5EF4-FFF2-40B4-BE49-F238E27FC236}">
                <a16:creationId xmlns:a16="http://schemas.microsoft.com/office/drawing/2014/main" id="{8662AC98-B6F1-2C9C-11DF-76D17903AFAB}"/>
              </a:ext>
            </a:extLst>
          </p:cNvPr>
          <p:cNvSpPr txBox="1">
            <a:spLocks noChangeArrowheads="1"/>
          </p:cNvSpPr>
          <p:nvPr/>
        </p:nvSpPr>
        <p:spPr bwMode="auto">
          <a:xfrm>
            <a:off x="10866120" y="5609644"/>
            <a:ext cx="381000" cy="400110"/>
          </a:xfrm>
          <a:prstGeom prst="rect">
            <a:avLst/>
          </a:prstGeom>
          <a:noFill/>
          <a:ln w="9525">
            <a:noFill/>
            <a:miter lim="800000"/>
            <a:headEnd/>
            <a:tailEnd/>
          </a:ln>
        </p:spPr>
        <p:txBody>
          <a:bodyPr>
            <a:spAutoFit/>
          </a:bodyPr>
          <a:lstStyle/>
          <a:p>
            <a:r>
              <a:rPr lang="en-US" sz="2000">
                <a:latin typeface="Calibri"/>
                <a:cs typeface="Calibri"/>
              </a:rPr>
              <a:t>2</a:t>
            </a:r>
          </a:p>
        </p:txBody>
      </p:sp>
    </p:spTree>
    <p:extLst>
      <p:ext uri="{BB962C8B-B14F-4D97-AF65-F5344CB8AC3E}">
        <p14:creationId xmlns:p14="http://schemas.microsoft.com/office/powerpoint/2010/main" val="198697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Nearest-Neighbor (k-NN)</a:t>
            </a:r>
          </a:p>
        </p:txBody>
      </p:sp>
      <p:sp>
        <p:nvSpPr>
          <p:cNvPr id="10" name="Text Placeholder 9"/>
          <p:cNvSpPr>
            <a:spLocks noGrp="1"/>
          </p:cNvSpPr>
          <p:nvPr>
            <p:ph idx="1"/>
          </p:nvPr>
        </p:nvSpPr>
        <p:spPr>
          <a:xfrm>
            <a:off x="121920" y="878296"/>
            <a:ext cx="11582400" cy="5021979"/>
          </a:xfrm>
        </p:spPr>
        <p:txBody>
          <a:bodyPr>
            <a:normAutofit/>
          </a:bodyPr>
          <a:lstStyle/>
          <a:p>
            <a:pPr lvl="1"/>
            <a:endParaRPr lang="en-US" dirty="0"/>
          </a:p>
          <a:p>
            <a:pPr lvl="1"/>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pPr/>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pPr/>
              <a:t>23</a:t>
            </a:fld>
            <a:endParaRPr lang="en-US"/>
          </a:p>
        </p:txBody>
      </p:sp>
      <p:sp>
        <p:nvSpPr>
          <p:cNvPr id="2" name="Rectangle 3">
            <a:extLst>
              <a:ext uri="{FF2B5EF4-FFF2-40B4-BE49-F238E27FC236}">
                <a16:creationId xmlns:a16="http://schemas.microsoft.com/office/drawing/2014/main" id="{1D673C9B-CD39-F4DD-5359-DA08F8542521}"/>
              </a:ext>
            </a:extLst>
          </p:cNvPr>
          <p:cNvSpPr txBox="1">
            <a:spLocks noChangeArrowheads="1"/>
          </p:cNvSpPr>
          <p:nvPr/>
        </p:nvSpPr>
        <p:spPr>
          <a:xfrm>
            <a:off x="426720" y="1197515"/>
            <a:ext cx="8229600" cy="4876800"/>
          </a:xfrm>
          <a:prstGeom prst="rect">
            <a:avLst/>
          </a:prstGeom>
        </p:spPr>
        <p:txBody>
          <a:bodyPr vert="horz" lIns="0" tIns="45720" rIns="0" bIns="45720" rtlCol="0" anchor="t">
            <a:normAutofit/>
          </a:bodyPr>
          <a:lstStyle>
            <a:lvl1pPr marL="304792" indent="-228594" algn="l" defTabSz="914377" rtl="0" eaLnBrk="1" latinLnBrk="0" hangingPunct="1">
              <a:lnSpc>
                <a:spcPct val="90000"/>
              </a:lnSpc>
              <a:spcBef>
                <a:spcPts val="1200"/>
              </a:spcBef>
              <a:spcAft>
                <a:spcPts val="200"/>
              </a:spcAft>
              <a:buClr>
                <a:schemeClr val="accent1"/>
              </a:buClr>
              <a:buSzPct val="110000"/>
              <a:buFont typeface="Arial" panose="020B0604020202020204" pitchFamily="34" charset="0"/>
              <a:buChar char="•"/>
              <a:defRPr sz="3200" kern="1200">
                <a:solidFill>
                  <a:schemeClr val="tx1"/>
                </a:solidFill>
                <a:latin typeface="+mn-lt"/>
                <a:ea typeface="+mn-ea"/>
                <a:cs typeface="+mn-cs"/>
              </a:defRPr>
            </a:lvl1pPr>
            <a:lvl2pPr marL="609585" indent="-304792" algn="l" defTabSz="914377" rtl="0" eaLnBrk="1" latinLnBrk="0" hangingPunct="1">
              <a:lnSpc>
                <a:spcPct val="90000"/>
              </a:lnSpc>
              <a:spcBef>
                <a:spcPts val="200"/>
              </a:spcBef>
              <a:spcAft>
                <a:spcPts val="400"/>
              </a:spcAft>
              <a:buClr>
                <a:schemeClr val="accent1"/>
              </a:buClr>
              <a:buFont typeface="Calibri" pitchFamily="34" charset="0"/>
              <a:buChar char="◦"/>
              <a:defRPr sz="3200" kern="1200">
                <a:solidFill>
                  <a:schemeClr val="tx1"/>
                </a:solidFill>
                <a:latin typeface="+mn-lt"/>
                <a:ea typeface="+mn-ea"/>
                <a:cs typeface="+mn-cs"/>
              </a:defRPr>
            </a:lvl2pPr>
            <a:lvl3pPr marL="836063" indent="-226478" algn="l" defTabSz="914377" rtl="0" eaLnBrk="1" latinLnBrk="0" hangingPunct="1">
              <a:lnSpc>
                <a:spcPct val="90000"/>
              </a:lnSpc>
              <a:spcBef>
                <a:spcPts val="200"/>
              </a:spcBef>
              <a:spcAft>
                <a:spcPts val="400"/>
              </a:spcAft>
              <a:buClr>
                <a:schemeClr val="accent1"/>
              </a:buClr>
              <a:buFont typeface="Calibri" pitchFamily="34" charset="0"/>
              <a:buChar char="◦"/>
              <a:defRPr sz="2667" kern="1200">
                <a:solidFill>
                  <a:schemeClr val="tx1"/>
                </a:solidFill>
                <a:latin typeface="+mn-lt"/>
                <a:ea typeface="+mn-ea"/>
                <a:cs typeface="+mn-cs"/>
              </a:defRPr>
            </a:lvl3pPr>
            <a:lvl4pPr marL="1071007" indent="-234945" algn="l" defTabSz="914377" rtl="0" eaLnBrk="1" latinLnBrk="0" hangingPunct="1">
              <a:lnSpc>
                <a:spcPct val="90000"/>
              </a:lnSpc>
              <a:spcBef>
                <a:spcPts val="200"/>
              </a:spcBef>
              <a:spcAft>
                <a:spcPts val="400"/>
              </a:spcAft>
              <a:buClr>
                <a:schemeClr val="accent1"/>
              </a:buClr>
              <a:buFont typeface="Calibri" pitchFamily="34" charset="0"/>
              <a:buChar char="◦"/>
              <a:defRPr sz="2400" kern="1200">
                <a:solidFill>
                  <a:schemeClr val="tx1"/>
                </a:solidFill>
                <a:latin typeface="+mn-lt"/>
                <a:ea typeface="+mn-ea"/>
                <a:cs typeface="+mn-cs"/>
              </a:defRPr>
            </a:lvl4pPr>
            <a:lvl5pPr marL="1297485" indent="-226478" algn="l" defTabSz="914377" rtl="0" eaLnBrk="1" latinLnBrk="0" hangingPunct="1">
              <a:lnSpc>
                <a:spcPct val="90000"/>
              </a:lnSpc>
              <a:spcBef>
                <a:spcPts val="200"/>
              </a:spcBef>
              <a:spcAft>
                <a:spcPts val="400"/>
              </a:spcAft>
              <a:buClr>
                <a:schemeClr val="accent1"/>
              </a:buClr>
              <a:buFont typeface="Calibri" pitchFamily="34" charset="0"/>
              <a:buChar char="◦"/>
              <a:defRPr sz="2133" kern="1200">
                <a:solidFill>
                  <a:schemeClr val="tx1"/>
                </a:solidFill>
                <a:latin typeface="+mn-lt"/>
                <a:ea typeface="+mn-ea"/>
                <a:cs typeface="+mn-cs"/>
              </a:defRPr>
            </a:lvl5pPr>
            <a:lvl6pPr marL="109997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29996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499963"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699958" indent="-228594" algn="l" defTabSz="914377"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04165" indent="-227965">
              <a:lnSpc>
                <a:spcPct val="80000"/>
              </a:lnSpc>
            </a:pPr>
            <a:r>
              <a:rPr lang="en-US" sz="2600" dirty="0"/>
              <a:t>What’s the similarity function?</a:t>
            </a:r>
            <a:endParaRPr lang="en-US" sz="2600" dirty="0">
              <a:cs typeface="Calibri" panose="020F0502020204030204"/>
            </a:endParaRPr>
          </a:p>
          <a:p>
            <a:pPr marL="608965" lvl="1" indent="-304165">
              <a:lnSpc>
                <a:spcPct val="80000"/>
              </a:lnSpc>
            </a:pPr>
            <a:r>
              <a:rPr lang="en-US" sz="2200" dirty="0"/>
              <a:t>Dot product of two images vectors?</a:t>
            </a:r>
            <a:endParaRPr lang="en-US" sz="2200" dirty="0">
              <a:cs typeface="Calibri"/>
            </a:endParaRPr>
          </a:p>
          <a:p>
            <a:pPr marL="608965" lvl="1" indent="-304165">
              <a:lnSpc>
                <a:spcPct val="80000"/>
              </a:lnSpc>
            </a:pPr>
            <a:endParaRPr lang="en-US" sz="2200" dirty="0">
              <a:cs typeface="Calibri"/>
            </a:endParaRPr>
          </a:p>
          <a:p>
            <a:pPr marL="608965" lvl="1" indent="-304165">
              <a:lnSpc>
                <a:spcPct val="80000"/>
              </a:lnSpc>
            </a:pPr>
            <a:endParaRPr lang="en-US" sz="2200" dirty="0">
              <a:cs typeface="Calibri"/>
            </a:endParaRPr>
          </a:p>
          <a:p>
            <a:pPr marL="304800" lvl="1" indent="0">
              <a:lnSpc>
                <a:spcPct val="80000"/>
              </a:lnSpc>
              <a:buNone/>
            </a:pPr>
            <a:endParaRPr lang="en-US" sz="2200" dirty="0">
              <a:cs typeface="Calibri"/>
            </a:endParaRPr>
          </a:p>
          <a:p>
            <a:pPr marL="304800" lvl="1" indent="0">
              <a:lnSpc>
                <a:spcPct val="80000"/>
              </a:lnSpc>
              <a:buNone/>
            </a:pPr>
            <a:r>
              <a:rPr lang="en-US" dirty="0"/>
              <a:t>    </a:t>
            </a:r>
            <a:r>
              <a:rPr lang="en-US" dirty="0" err="1"/>
              <a:t>x⋅x</a:t>
            </a:r>
            <a:r>
              <a:rPr lang="en-US" dirty="0"/>
              <a:t>’=|x||</a:t>
            </a:r>
            <a:r>
              <a:rPr lang="en-US" dirty="0" err="1"/>
              <a:t>x’|cos</a:t>
            </a:r>
            <a:r>
              <a:rPr lang="en-US" dirty="0"/>
              <a:t> </a:t>
            </a:r>
            <a:r>
              <a:rPr lang="el-GR" dirty="0"/>
              <a:t>θ</a:t>
            </a:r>
            <a:br>
              <a:rPr lang="el-GR" sz="2400" dirty="0"/>
            </a:br>
            <a:endParaRPr lang="en-US" sz="2200" dirty="0">
              <a:cs typeface="Calibri"/>
            </a:endParaRPr>
          </a:p>
          <a:p>
            <a:pPr marL="608965" indent="-304165"/>
            <a:r>
              <a:rPr lang="en-US" sz="2200" dirty="0">
                <a:ea typeface="+mn-lt"/>
                <a:cs typeface="+mn-lt"/>
              </a:rPr>
              <a:t>Usually normalize vectors so |x| = 1, where |x|  denotes the magnitude of a vector, where |x|=sqrt(</a:t>
            </a:r>
            <a:r>
              <a:rPr lang="en-US" sz="2200" dirty="0" err="1">
                <a:ea typeface="+mn-lt"/>
                <a:cs typeface="+mn-lt"/>
              </a:rPr>
              <a:t>x⋅x</a:t>
            </a:r>
            <a:r>
              <a:rPr lang="en-US" sz="2200" dirty="0">
                <a:ea typeface="+mn-lt"/>
                <a:cs typeface="+mn-lt"/>
              </a:rPr>
              <a:t>). (square root of the dot product of  x  with itself).</a:t>
            </a:r>
          </a:p>
          <a:p>
            <a:pPr marL="608965" lvl="1" indent="-304165">
              <a:lnSpc>
                <a:spcPct val="80000"/>
              </a:lnSpc>
            </a:pPr>
            <a:r>
              <a:rPr lang="en-US" sz="2200" dirty="0">
                <a:ea typeface="+mn-lt"/>
                <a:cs typeface="+mn-lt"/>
              </a:rPr>
              <a:t>min = 0 (when?), max = 1 (when?)</a:t>
            </a:r>
            <a:endParaRPr lang="en-US" dirty="0">
              <a:ea typeface="+mn-lt"/>
              <a:cs typeface="+mn-lt"/>
            </a:endParaRPr>
          </a:p>
          <a:p>
            <a:pPr marL="608965" lvl="1" indent="-304165"/>
            <a:r>
              <a:rPr lang="en-US" sz="2200" dirty="0">
                <a:ea typeface="+mn-lt"/>
                <a:cs typeface="+mn-lt"/>
              </a:rPr>
              <a:t>The dot product calculation is straightforward (the simplest) — and this gives us benefits in terms of computation time</a:t>
            </a:r>
            <a:endParaRPr lang="en-US" dirty="0"/>
          </a:p>
          <a:p>
            <a:pPr marL="608965" lvl="1" indent="-304165">
              <a:lnSpc>
                <a:spcPct val="80000"/>
              </a:lnSpc>
            </a:pPr>
            <a:endParaRPr lang="en-US" sz="2200" dirty="0">
              <a:cs typeface="Calibri"/>
            </a:endParaRPr>
          </a:p>
          <a:p>
            <a:pPr marL="608965" lvl="1" indent="-304165">
              <a:lnSpc>
                <a:spcPct val="80000"/>
              </a:lnSpc>
            </a:pPr>
            <a:endParaRPr lang="en-US" sz="2000" dirty="0">
              <a:cs typeface="Calibri" panose="020F0502020204030204"/>
            </a:endParaRPr>
          </a:p>
          <a:p>
            <a:pPr marL="608965" lvl="1" indent="-304165">
              <a:lnSpc>
                <a:spcPct val="80000"/>
              </a:lnSpc>
              <a:buFont typeface="Wingdings" pitchFamily="2" charset="2"/>
              <a:buNone/>
            </a:pPr>
            <a:endParaRPr lang="en-US" sz="2000" dirty="0">
              <a:cs typeface="Calibri" panose="020F0502020204030204"/>
            </a:endParaRPr>
          </a:p>
          <a:p>
            <a:pPr marL="304165" indent="-227965">
              <a:lnSpc>
                <a:spcPct val="80000"/>
              </a:lnSpc>
            </a:pPr>
            <a:endParaRPr lang="en-US" sz="2400" dirty="0">
              <a:cs typeface="Calibri" panose="020F0502020204030204"/>
            </a:endParaRPr>
          </a:p>
        </p:txBody>
      </p:sp>
      <p:pic>
        <p:nvPicPr>
          <p:cNvPr id="17" name="Picture 16" descr="txp_fig">
            <a:extLst>
              <a:ext uri="{FF2B5EF4-FFF2-40B4-BE49-F238E27FC236}">
                <a16:creationId xmlns:a16="http://schemas.microsoft.com/office/drawing/2014/main" id="{1137F2B5-CB3A-F895-B831-957646BAB903}"/>
              </a:ext>
            </a:extLst>
          </p:cNvPr>
          <p:cNvPicPr>
            <a:picLocks noChangeAspect="1"/>
          </p:cNvPicPr>
          <p:nvPr>
            <p:custDataLst>
              <p:tags r:id="rId1"/>
            </p:custDataLst>
          </p:nvPr>
        </p:nvPicPr>
        <p:blipFill>
          <a:blip r:embed="rId4" cstate="print"/>
          <a:srcRect/>
          <a:stretch>
            <a:fillRect/>
          </a:stretch>
        </p:blipFill>
        <p:spPr bwMode="auto">
          <a:xfrm>
            <a:off x="1019196" y="2082075"/>
            <a:ext cx="4171591" cy="651991"/>
          </a:xfrm>
          <a:prstGeom prst="rect">
            <a:avLst/>
          </a:prstGeom>
          <a:noFill/>
          <a:ln w="9525">
            <a:noFill/>
            <a:miter lim="800000"/>
            <a:headEnd/>
            <a:tailEnd/>
          </a:ln>
        </p:spPr>
      </p:pic>
      <p:pic>
        <p:nvPicPr>
          <p:cNvPr id="4101" name="Picture 5" descr="https://upload.wikimedia.org/wikipedia/commons/thumb/3/3e/Dot_Product.svg/220px-Dot_Product.svg.png">
            <a:extLst>
              <a:ext uri="{FF2B5EF4-FFF2-40B4-BE49-F238E27FC236}">
                <a16:creationId xmlns:a16="http://schemas.microsoft.com/office/drawing/2014/main" id="{847E1DFA-A117-4D14-B812-B0A139435F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0783" y="1284120"/>
            <a:ext cx="3240405" cy="2592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51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alpha val="98000"/>
          </a:schemeClr>
        </a:soli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a:t>k-Nearest Neighbor Algorithm (k-NN)</a:t>
            </a:r>
            <a:endParaRPr lang="en-US" dirty="0"/>
          </a:p>
        </p:txBody>
      </p:sp>
      <p:sp>
        <p:nvSpPr>
          <p:cNvPr id="10" name="Text Placeholder 9"/>
          <p:cNvSpPr>
            <a:spLocks noGrp="1"/>
          </p:cNvSpPr>
          <p:nvPr>
            <p:ph idx="1"/>
          </p:nvPr>
        </p:nvSpPr>
        <p:spPr/>
        <p:txBody>
          <a:bodyPr>
            <a:normAutofit lnSpcReduction="10000"/>
          </a:bodyPr>
          <a:lstStyle/>
          <a:p>
            <a:r>
              <a:rPr lang="en-US" dirty="0"/>
              <a:t>Pros</a:t>
            </a:r>
          </a:p>
          <a:p>
            <a:pPr lvl="1"/>
            <a:r>
              <a:rPr lang="en-US" dirty="0"/>
              <a:t>Simple algorithm to implement</a:t>
            </a:r>
          </a:p>
          <a:p>
            <a:pPr lvl="1"/>
            <a:r>
              <a:rPr lang="en-US" dirty="0"/>
              <a:t>Does not require training a model </a:t>
            </a:r>
            <a:r>
              <a:rPr lang="en-US" dirty="0" err="1"/>
              <a:t>apriori</a:t>
            </a:r>
            <a:endParaRPr lang="en-US" dirty="0"/>
          </a:p>
          <a:p>
            <a:r>
              <a:rPr lang="en-US" dirty="0"/>
              <a:t>Cons</a:t>
            </a:r>
          </a:p>
          <a:p>
            <a:pPr lvl="1"/>
            <a:r>
              <a:rPr lang="en-US" dirty="0"/>
              <a:t>Slow in classifying a new point</a:t>
            </a:r>
          </a:p>
          <a:p>
            <a:pPr lvl="2"/>
            <a:r>
              <a:rPr lang="en-US" dirty="0"/>
              <a:t>requires measuring distances to every training example</a:t>
            </a:r>
          </a:p>
          <a:p>
            <a:pPr lvl="1"/>
            <a:r>
              <a:rPr lang="en-US" dirty="0"/>
              <a:t>Not efficient with high dimensional data</a:t>
            </a:r>
          </a:p>
          <a:p>
            <a:r>
              <a:rPr lang="en-US" dirty="0"/>
              <a:t>k-NN Demo</a:t>
            </a:r>
          </a:p>
          <a:p>
            <a:pPr lvl="1"/>
            <a:r>
              <a:rPr lang="en-US" dirty="0">
                <a:hlinkClick r:id="rId3"/>
              </a:rPr>
              <a:t>https://martin-thoma.com/k-nearest-neighbor-classification-interactive-example/</a:t>
            </a:r>
            <a:endParaRPr lang="en-US" dirty="0"/>
          </a:p>
          <a:p>
            <a:pPr lvl="1"/>
            <a:endParaRPr lang="en-US" dirty="0"/>
          </a:p>
          <a:p>
            <a:pPr lvl="1"/>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pPr/>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pPr/>
              <a:t>24</a:t>
            </a:fld>
            <a:endParaRPr lang="en-US"/>
          </a:p>
        </p:txBody>
      </p:sp>
    </p:spTree>
    <p:extLst>
      <p:ext uri="{BB962C8B-B14F-4D97-AF65-F5344CB8AC3E}">
        <p14:creationId xmlns:p14="http://schemas.microsoft.com/office/powerpoint/2010/main" val="2066527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Other Classification Approaches</a:t>
            </a:r>
          </a:p>
        </p:txBody>
      </p:sp>
      <p:sp>
        <p:nvSpPr>
          <p:cNvPr id="9" name="Content Placeholder 8"/>
          <p:cNvSpPr>
            <a:spLocks noGrp="1"/>
          </p:cNvSpPr>
          <p:nvPr>
            <p:ph sz="half" idx="1"/>
          </p:nvPr>
        </p:nvSpPr>
        <p:spPr/>
        <p:txBody>
          <a:bodyPr>
            <a:normAutofit/>
          </a:bodyPr>
          <a:lstStyle/>
          <a:p>
            <a:r>
              <a:rPr lang="en-US" dirty="0"/>
              <a:t>So far …</a:t>
            </a:r>
          </a:p>
          <a:p>
            <a:pPr lvl="1"/>
            <a:r>
              <a:rPr lang="en-US" dirty="0"/>
              <a:t>Classification was done by comparing a new point to its neighbors using the k-NN Algorithm</a:t>
            </a:r>
          </a:p>
          <a:p>
            <a:pPr lvl="1"/>
            <a:endParaRPr lang="en-US" dirty="0"/>
          </a:p>
          <a:p>
            <a:pPr lvl="1"/>
            <a:r>
              <a:rPr lang="en-US" dirty="0"/>
              <a:t>Are there other approaches?</a:t>
            </a:r>
          </a:p>
          <a:p>
            <a:pPr lvl="1"/>
            <a:endParaRPr lang="en-US" dirty="0"/>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25</a:t>
            </a:fld>
            <a:endParaRPr lang="en-US"/>
          </a:p>
        </p:txBody>
      </p:sp>
      <p:grpSp>
        <p:nvGrpSpPr>
          <p:cNvPr id="17" name="Group 16"/>
          <p:cNvGrpSpPr/>
          <p:nvPr/>
        </p:nvGrpSpPr>
        <p:grpSpPr>
          <a:xfrm>
            <a:off x="6096000" y="1596529"/>
            <a:ext cx="5872071" cy="4155812"/>
            <a:chOff x="6096000" y="1596529"/>
            <a:chExt cx="5872071" cy="4155812"/>
          </a:xfrm>
        </p:grpSpPr>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pic>
          <p:nvPicPr>
            <p:cNvPr id="2" name="Picture 1"/>
            <p:cNvPicPr>
              <a:picLocks noChangeAspect="1"/>
            </p:cNvPicPr>
            <p:nvPr/>
          </p:nvPicPr>
          <p:blipFill>
            <a:blip r:embed="rId3"/>
            <a:stretch>
              <a:fillRect/>
            </a:stretch>
          </p:blipFill>
          <p:spPr>
            <a:xfrm>
              <a:off x="6096000" y="1596529"/>
              <a:ext cx="5872071" cy="3250986"/>
            </a:xfrm>
            <a:prstGeom prst="rect">
              <a:avLst/>
            </a:prstGeom>
          </p:spPr>
        </p:pic>
        <p:cxnSp>
          <p:nvCxnSpPr>
            <p:cNvPr id="10" name="Straight Connector 9"/>
            <p:cNvCxnSpPr/>
            <p:nvPr/>
          </p:nvCxnSpPr>
          <p:spPr>
            <a:xfrm flipV="1">
              <a:off x="6782463" y="1850748"/>
              <a:ext cx="4363199" cy="2558250"/>
            </a:xfrm>
            <a:prstGeom prst="line">
              <a:avLst/>
            </a:prstGeom>
            <a:ln w="762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014806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Other Classification Approaches</a:t>
            </a:r>
          </a:p>
        </p:txBody>
      </p:sp>
      <p:sp>
        <p:nvSpPr>
          <p:cNvPr id="9" name="Content Placeholder 8"/>
          <p:cNvSpPr>
            <a:spLocks noGrp="1"/>
          </p:cNvSpPr>
          <p:nvPr>
            <p:ph sz="half" idx="1"/>
          </p:nvPr>
        </p:nvSpPr>
        <p:spPr/>
        <p:txBody>
          <a:bodyPr>
            <a:normAutofit lnSpcReduction="10000"/>
          </a:bodyPr>
          <a:lstStyle/>
          <a:p>
            <a:r>
              <a:rPr lang="en-US" dirty="0"/>
              <a:t>Classification By creating </a:t>
            </a:r>
            <a:r>
              <a:rPr lang="en-US" b="1" dirty="0"/>
              <a:t>Decision Boundary</a:t>
            </a:r>
            <a:r>
              <a:rPr lang="en-US" dirty="0"/>
              <a:t> between classes</a:t>
            </a:r>
          </a:p>
          <a:p>
            <a:pPr lvl="1"/>
            <a:r>
              <a:rPr lang="en-US" dirty="0"/>
              <a:t>A new point is classified based on where it falls relative to a decision boundary</a:t>
            </a:r>
          </a:p>
          <a:p>
            <a:r>
              <a:rPr lang="en-US" dirty="0"/>
              <a:t>Example (Weather): </a:t>
            </a:r>
          </a:p>
          <a:p>
            <a:pPr lvl="1"/>
            <a:r>
              <a:rPr lang="en-US" dirty="0"/>
              <a:t>The yellow line represents one possible decision boundary</a:t>
            </a:r>
          </a:p>
          <a:p>
            <a:pPr lvl="2"/>
            <a:r>
              <a:rPr lang="en-US" dirty="0"/>
              <a:t>separates rainy days from non-rainy days</a:t>
            </a:r>
          </a:p>
          <a:p>
            <a:pPr lvl="2"/>
            <a:r>
              <a:rPr lang="en-US" b="1" dirty="0">
                <a:solidFill>
                  <a:srgbClr val="00A2FF"/>
                </a:solidFill>
              </a:rPr>
              <a:t>Blue</a:t>
            </a:r>
            <a:r>
              <a:rPr lang="en-US" b="1" dirty="0">
                <a:solidFill>
                  <a:srgbClr val="FF0000"/>
                </a:solidFill>
              </a:rPr>
              <a:t> </a:t>
            </a:r>
            <a:r>
              <a:rPr lang="en-US" dirty="0"/>
              <a:t>(</a:t>
            </a:r>
            <a:r>
              <a:rPr lang="en-US" b="1" dirty="0"/>
              <a:t>Rain</a:t>
            </a:r>
            <a:r>
              <a:rPr lang="en-US" dirty="0"/>
              <a:t>) points below the line</a:t>
            </a:r>
          </a:p>
          <a:p>
            <a:pPr lvl="2"/>
            <a:r>
              <a:rPr lang="en-US" b="1" dirty="0">
                <a:solidFill>
                  <a:srgbClr val="FF0000"/>
                </a:solidFill>
              </a:rPr>
              <a:t>Red</a:t>
            </a:r>
            <a:r>
              <a:rPr lang="en-US" dirty="0"/>
              <a:t> (</a:t>
            </a:r>
            <a:r>
              <a:rPr lang="en-US" b="1" dirty="0"/>
              <a:t>No Rain</a:t>
            </a:r>
            <a:r>
              <a:rPr lang="en-US" dirty="0"/>
              <a:t>) points above the line</a:t>
            </a:r>
          </a:p>
          <a:p>
            <a:pPr lvl="1"/>
            <a:r>
              <a:rPr lang="en-US" dirty="0"/>
              <a:t>What is the class of the shown new points?</a:t>
            </a:r>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26</a:t>
            </a:fld>
            <a:endParaRPr lang="en-US"/>
          </a:p>
        </p:txBody>
      </p:sp>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pic>
        <p:nvPicPr>
          <p:cNvPr id="2" name="Picture 1"/>
          <p:cNvPicPr>
            <a:picLocks noChangeAspect="1"/>
          </p:cNvPicPr>
          <p:nvPr/>
        </p:nvPicPr>
        <p:blipFill>
          <a:blip r:embed="rId3"/>
          <a:stretch>
            <a:fillRect/>
          </a:stretch>
        </p:blipFill>
        <p:spPr>
          <a:xfrm>
            <a:off x="6096000" y="1596529"/>
            <a:ext cx="5872071" cy="3250986"/>
          </a:xfrm>
          <a:prstGeom prst="rect">
            <a:avLst/>
          </a:prstGeom>
        </p:spPr>
      </p:pic>
      <p:grpSp>
        <p:nvGrpSpPr>
          <p:cNvPr id="11" name="Group 10"/>
          <p:cNvGrpSpPr/>
          <p:nvPr/>
        </p:nvGrpSpPr>
        <p:grpSpPr>
          <a:xfrm>
            <a:off x="10055148" y="3706349"/>
            <a:ext cx="295860" cy="369332"/>
            <a:chOff x="10055148" y="3706349"/>
            <a:chExt cx="295860" cy="369332"/>
          </a:xfrm>
        </p:grpSpPr>
        <p:sp>
          <p:nvSpPr>
            <p:cNvPr id="12" name="Oval 11"/>
            <p:cNvSpPr/>
            <p:nvPr/>
          </p:nvSpPr>
          <p:spPr>
            <a:xfrm>
              <a:off x="10055148" y="3720977"/>
              <a:ext cx="281229" cy="281229"/>
            </a:xfrm>
            <a:prstGeom prst="ellipse">
              <a:avLst/>
            </a:prstGeom>
            <a:solidFill>
              <a:schemeClr val="bg1"/>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0055148" y="3706349"/>
              <a:ext cx="295860" cy="369332"/>
            </a:xfrm>
            <a:prstGeom prst="rect">
              <a:avLst/>
            </a:prstGeom>
            <a:noFill/>
          </p:spPr>
          <p:txBody>
            <a:bodyPr wrap="square" rtlCol="0">
              <a:spAutoFit/>
            </a:bodyPr>
            <a:lstStyle/>
            <a:p>
              <a:r>
                <a:rPr lang="en-US" dirty="0"/>
                <a:t>?</a:t>
              </a:r>
            </a:p>
          </p:txBody>
        </p:sp>
      </p:grpSp>
      <p:grpSp>
        <p:nvGrpSpPr>
          <p:cNvPr id="16" name="Group 15"/>
          <p:cNvGrpSpPr/>
          <p:nvPr/>
        </p:nvGrpSpPr>
        <p:grpSpPr>
          <a:xfrm>
            <a:off x="6953097" y="2724893"/>
            <a:ext cx="295860" cy="369332"/>
            <a:chOff x="6953097" y="2724893"/>
            <a:chExt cx="295860" cy="369332"/>
          </a:xfrm>
        </p:grpSpPr>
        <p:sp>
          <p:nvSpPr>
            <p:cNvPr id="17" name="Oval 16"/>
            <p:cNvSpPr/>
            <p:nvPr/>
          </p:nvSpPr>
          <p:spPr>
            <a:xfrm>
              <a:off x="6953097" y="2739521"/>
              <a:ext cx="281229" cy="281229"/>
            </a:xfrm>
            <a:prstGeom prst="ellipse">
              <a:avLst/>
            </a:prstGeom>
            <a:solidFill>
              <a:schemeClr val="bg1"/>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953097" y="2724893"/>
              <a:ext cx="295860" cy="369332"/>
            </a:xfrm>
            <a:prstGeom prst="rect">
              <a:avLst/>
            </a:prstGeom>
            <a:noFill/>
          </p:spPr>
          <p:txBody>
            <a:bodyPr wrap="square" rtlCol="0">
              <a:spAutoFit/>
            </a:bodyPr>
            <a:lstStyle/>
            <a:p>
              <a:r>
                <a:rPr lang="en-US" dirty="0"/>
                <a:t>?</a:t>
              </a:r>
            </a:p>
          </p:txBody>
        </p:sp>
      </p:grpSp>
    </p:spTree>
    <p:extLst>
      <p:ext uri="{BB962C8B-B14F-4D97-AF65-F5344CB8AC3E}">
        <p14:creationId xmlns:p14="http://schemas.microsoft.com/office/powerpoint/2010/main" val="289282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Other Classification Approaches</a:t>
            </a:r>
          </a:p>
        </p:txBody>
      </p:sp>
      <p:sp>
        <p:nvSpPr>
          <p:cNvPr id="9" name="Content Placeholder 8"/>
          <p:cNvSpPr>
            <a:spLocks noGrp="1"/>
          </p:cNvSpPr>
          <p:nvPr>
            <p:ph sz="half" idx="1"/>
          </p:nvPr>
        </p:nvSpPr>
        <p:spPr/>
        <p:txBody>
          <a:bodyPr>
            <a:normAutofit fontScale="92500" lnSpcReduction="10000"/>
          </a:bodyPr>
          <a:lstStyle/>
          <a:p>
            <a:r>
              <a:rPr lang="en-US" dirty="0"/>
              <a:t>Classification By creating </a:t>
            </a:r>
            <a:r>
              <a:rPr lang="en-US" b="1" dirty="0"/>
              <a:t>Decision Boundary</a:t>
            </a:r>
            <a:r>
              <a:rPr lang="en-US" dirty="0"/>
              <a:t> between classes</a:t>
            </a:r>
          </a:p>
          <a:p>
            <a:pPr lvl="1"/>
            <a:r>
              <a:rPr lang="en-US" dirty="0"/>
              <a:t>Several algorithms can be used to find the best decision boundary</a:t>
            </a:r>
          </a:p>
          <a:p>
            <a:pPr lvl="1"/>
            <a:r>
              <a:rPr lang="en-US" dirty="0"/>
              <a:t>decision boundary in 2-D is a </a:t>
            </a:r>
            <a:r>
              <a:rPr lang="en-US" b="1" dirty="0"/>
              <a:t>line</a:t>
            </a:r>
            <a:r>
              <a:rPr lang="en-US" dirty="0"/>
              <a:t>, in 3-D, is a </a:t>
            </a:r>
            <a:r>
              <a:rPr lang="en-US" b="1" dirty="0"/>
              <a:t>plane</a:t>
            </a:r>
            <a:r>
              <a:rPr lang="en-US" dirty="0"/>
              <a:t>, and in n-D, is a </a:t>
            </a:r>
            <a:r>
              <a:rPr lang="en-US" b="1" dirty="0"/>
              <a:t>hyperplane</a:t>
            </a:r>
          </a:p>
          <a:p>
            <a:pPr lvl="1"/>
            <a:r>
              <a:rPr lang="en-US" dirty="0"/>
              <a:t>Caveat: data points may not be </a:t>
            </a:r>
            <a:r>
              <a:rPr lang="en-US" b="1" dirty="0"/>
              <a:t>completely separable</a:t>
            </a:r>
            <a:endParaRPr lang="en-US" dirty="0"/>
          </a:p>
          <a:p>
            <a:pPr lvl="1"/>
            <a:r>
              <a:rPr lang="en-US" dirty="0"/>
              <a:t>In general, goal is to find the </a:t>
            </a:r>
            <a:r>
              <a:rPr lang="en-US" b="1" dirty="0"/>
              <a:t>best</a:t>
            </a:r>
            <a:r>
              <a:rPr lang="en-US" dirty="0"/>
              <a:t> possible decision boundary</a:t>
            </a:r>
          </a:p>
          <a:p>
            <a:pPr lvl="2"/>
            <a:r>
              <a:rPr lang="en-US" dirty="0"/>
              <a:t>Need to compare different possible decision boundaries</a:t>
            </a:r>
          </a:p>
          <a:p>
            <a:pPr lvl="1"/>
            <a:r>
              <a:rPr lang="en-US" b="1" dirty="0"/>
              <a:t>Question: </a:t>
            </a:r>
            <a:r>
              <a:rPr lang="en-US" dirty="0"/>
              <a:t>Is the shown line the best one? Why?</a:t>
            </a:r>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27</a:t>
            </a:fld>
            <a:endParaRPr lang="en-US"/>
          </a:p>
        </p:txBody>
      </p:sp>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pic>
        <p:nvPicPr>
          <p:cNvPr id="3" name="Picture 2"/>
          <p:cNvPicPr>
            <a:picLocks noChangeAspect="1"/>
          </p:cNvPicPr>
          <p:nvPr/>
        </p:nvPicPr>
        <p:blipFill>
          <a:blip r:embed="rId3"/>
          <a:stretch>
            <a:fillRect/>
          </a:stretch>
        </p:blipFill>
        <p:spPr>
          <a:xfrm>
            <a:off x="6136393" y="1518177"/>
            <a:ext cx="5905933" cy="3250010"/>
          </a:xfrm>
          <a:prstGeom prst="rect">
            <a:avLst/>
          </a:prstGeom>
        </p:spPr>
      </p:pic>
    </p:spTree>
    <p:extLst>
      <p:ext uri="{BB962C8B-B14F-4D97-AF65-F5344CB8AC3E}">
        <p14:creationId xmlns:p14="http://schemas.microsoft.com/office/powerpoint/2010/main" val="3700398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Decision Boundary – Perceptron Algorithm </a:t>
            </a:r>
          </a:p>
        </p:txBody>
      </p:sp>
      <p:sp>
        <p:nvSpPr>
          <p:cNvPr id="9" name="Content Placeholder 8"/>
          <p:cNvSpPr>
            <a:spLocks noGrp="1"/>
          </p:cNvSpPr>
          <p:nvPr>
            <p:ph sz="half" idx="1"/>
          </p:nvPr>
        </p:nvSpPr>
        <p:spPr/>
        <p:txBody>
          <a:bodyPr>
            <a:normAutofit/>
          </a:bodyPr>
          <a:lstStyle/>
          <a:p>
            <a:r>
              <a:rPr lang="en-US" dirty="0"/>
              <a:t>Finding the best </a:t>
            </a:r>
            <a:r>
              <a:rPr lang="en-US" b="1" dirty="0"/>
              <a:t>Decision Boundary</a:t>
            </a:r>
            <a:r>
              <a:rPr lang="en-US" dirty="0"/>
              <a:t> </a:t>
            </a:r>
          </a:p>
          <a:p>
            <a:pPr lvl="1"/>
            <a:r>
              <a:rPr lang="en-US" dirty="0"/>
              <a:t>Let’s consider the 2-D case</a:t>
            </a:r>
          </a:p>
          <a:p>
            <a:pPr lvl="1"/>
            <a:r>
              <a:rPr lang="en-US" dirty="0"/>
              <a:t>The decision boundary is a </a:t>
            </a:r>
            <a:r>
              <a:rPr lang="en-US" b="1" dirty="0"/>
              <a:t>line </a:t>
            </a:r>
            <a:r>
              <a:rPr lang="en-US" b="1" i="1" dirty="0"/>
              <a:t>h</a:t>
            </a:r>
            <a:endParaRPr lang="en-US" b="1" dirty="0"/>
          </a:p>
          <a:p>
            <a:pPr lvl="1"/>
            <a:endParaRPr lang="en-US" dirty="0"/>
          </a:p>
          <a:p>
            <a:pPr lvl="1"/>
            <a:endParaRPr lang="en-US" dirty="0"/>
          </a:p>
          <a:p>
            <a:pPr lvl="1"/>
            <a:endParaRPr lang="en-US" dirty="0"/>
          </a:p>
          <a:p>
            <a:pPr lvl="1"/>
            <a:endParaRPr lang="en-US" dirty="0"/>
          </a:p>
          <a:p>
            <a:pPr lvl="1"/>
            <a:endParaRPr lang="en-US" dirty="0"/>
          </a:p>
          <a:p>
            <a:pPr lvl="1"/>
            <a:r>
              <a:rPr lang="en-US" dirty="0"/>
              <a:t>Different weights give different lines</a:t>
            </a:r>
          </a:p>
          <a:p>
            <a:pPr lvl="1"/>
            <a:r>
              <a:rPr lang="en-US" dirty="0"/>
              <a:t>How to find the best line?</a:t>
            </a:r>
          </a:p>
          <a:p>
            <a:pPr lvl="1"/>
            <a:endParaRPr lang="en-US" dirty="0"/>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28</a:t>
            </a:fld>
            <a:endParaRPr lang="en-US"/>
          </a:p>
        </p:txBody>
      </p:sp>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pic>
        <p:nvPicPr>
          <p:cNvPr id="3" name="Picture 2"/>
          <p:cNvPicPr>
            <a:picLocks noChangeAspect="1"/>
          </p:cNvPicPr>
          <p:nvPr/>
        </p:nvPicPr>
        <p:blipFill>
          <a:blip r:embed="rId3"/>
          <a:stretch>
            <a:fillRect/>
          </a:stretch>
        </p:blipFill>
        <p:spPr>
          <a:xfrm>
            <a:off x="6136393" y="1518177"/>
            <a:ext cx="5905933" cy="3250010"/>
          </a:xfrm>
          <a:prstGeom prst="rect">
            <a:avLst/>
          </a:prstGeom>
        </p:spPr>
      </p:pic>
      <p:cxnSp>
        <p:nvCxnSpPr>
          <p:cNvPr id="4" name="Straight Connector 3"/>
          <p:cNvCxnSpPr/>
          <p:nvPr/>
        </p:nvCxnSpPr>
        <p:spPr>
          <a:xfrm flipV="1">
            <a:off x="7466571" y="1576809"/>
            <a:ext cx="3538330" cy="26318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7324578" y="1487637"/>
            <a:ext cx="3549599" cy="249232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731937" y="3006560"/>
            <a:ext cx="4738559" cy="2147012"/>
          </a:xfrm>
          <a:prstGeom prst="rect">
            <a:avLst/>
          </a:prstGeom>
        </p:spPr>
      </p:pic>
      <p:grpSp>
        <p:nvGrpSpPr>
          <p:cNvPr id="24" name="Group 23"/>
          <p:cNvGrpSpPr/>
          <p:nvPr/>
        </p:nvGrpSpPr>
        <p:grpSpPr>
          <a:xfrm>
            <a:off x="6974828" y="928202"/>
            <a:ext cx="2578586" cy="1560556"/>
            <a:chOff x="6974828" y="928202"/>
            <a:chExt cx="2578586" cy="1560556"/>
          </a:xfrm>
        </p:grpSpPr>
        <p:pic>
          <p:nvPicPr>
            <p:cNvPr id="21" name="Picture 20"/>
            <p:cNvPicPr>
              <a:picLocks noChangeAspect="1"/>
            </p:cNvPicPr>
            <p:nvPr/>
          </p:nvPicPr>
          <p:blipFill>
            <a:blip r:embed="rId5"/>
            <a:stretch>
              <a:fillRect/>
            </a:stretch>
          </p:blipFill>
          <p:spPr>
            <a:xfrm>
              <a:off x="6974828" y="928202"/>
              <a:ext cx="2465652" cy="800444"/>
            </a:xfrm>
            <a:prstGeom prst="rect">
              <a:avLst/>
            </a:prstGeom>
          </p:spPr>
        </p:pic>
        <p:cxnSp>
          <p:nvCxnSpPr>
            <p:cNvPr id="23" name="Straight Arrow Connector 22"/>
            <p:cNvCxnSpPr/>
            <p:nvPr/>
          </p:nvCxnSpPr>
          <p:spPr>
            <a:xfrm>
              <a:off x="8508990" y="1698046"/>
              <a:ext cx="1044424" cy="79071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4855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Decision Boundary – Perceptron Algorithm </a:t>
            </a:r>
          </a:p>
        </p:txBody>
      </p:sp>
      <p:sp>
        <p:nvSpPr>
          <p:cNvPr id="9" name="Content Placeholder 8"/>
          <p:cNvSpPr>
            <a:spLocks noGrp="1"/>
          </p:cNvSpPr>
          <p:nvPr>
            <p:ph sz="half" idx="1"/>
          </p:nvPr>
        </p:nvSpPr>
        <p:spPr/>
        <p:txBody>
          <a:bodyPr>
            <a:normAutofit/>
          </a:bodyPr>
          <a:lstStyle/>
          <a:p>
            <a:r>
              <a:rPr lang="en-US" dirty="0"/>
              <a:t>Finding the best </a:t>
            </a:r>
            <a:r>
              <a:rPr lang="en-US" b="1" dirty="0"/>
              <a:t>Decision Boundary</a:t>
            </a:r>
            <a:r>
              <a:rPr lang="en-US" dirty="0"/>
              <a:t> </a:t>
            </a:r>
          </a:p>
          <a:p>
            <a:pPr lvl="1"/>
            <a:r>
              <a:rPr lang="en-US" dirty="0"/>
              <a:t>Using vector notation</a:t>
            </a:r>
          </a:p>
          <a:p>
            <a:pPr lvl="1"/>
            <a:r>
              <a:rPr lang="en-US" dirty="0"/>
              <a:t>Using </a:t>
            </a:r>
            <a:r>
              <a:rPr lang="en-US" b="1" dirty="0">
                <a:solidFill>
                  <a:srgbClr val="0070C0"/>
                </a:solidFill>
              </a:rPr>
              <a:t>1</a:t>
            </a:r>
            <a:r>
              <a:rPr lang="en-US" dirty="0"/>
              <a:t> for </a:t>
            </a:r>
            <a:r>
              <a:rPr lang="en-US" b="1" dirty="0"/>
              <a:t>Rain</a:t>
            </a:r>
            <a:r>
              <a:rPr lang="en-US" dirty="0"/>
              <a:t>, </a:t>
            </a:r>
            <a:r>
              <a:rPr lang="en-US" b="1" dirty="0">
                <a:solidFill>
                  <a:srgbClr val="FF0000"/>
                </a:solidFill>
              </a:rPr>
              <a:t>0</a:t>
            </a:r>
            <a:r>
              <a:rPr lang="en-US" dirty="0"/>
              <a:t> for </a:t>
            </a:r>
            <a:r>
              <a:rPr lang="en-US" b="1" dirty="0"/>
              <a:t>No Rain</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29</a:t>
            </a:fld>
            <a:endParaRPr lang="en-US"/>
          </a:p>
        </p:txBody>
      </p:sp>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pic>
        <p:nvPicPr>
          <p:cNvPr id="3" name="Picture 2"/>
          <p:cNvPicPr>
            <a:picLocks noChangeAspect="1"/>
          </p:cNvPicPr>
          <p:nvPr/>
        </p:nvPicPr>
        <p:blipFill>
          <a:blip r:embed="rId3"/>
          <a:stretch>
            <a:fillRect/>
          </a:stretch>
        </p:blipFill>
        <p:spPr>
          <a:xfrm>
            <a:off x="6136393" y="1518177"/>
            <a:ext cx="5905933" cy="3250010"/>
          </a:xfrm>
          <a:prstGeom prst="rect">
            <a:avLst/>
          </a:prstGeom>
        </p:spPr>
      </p:pic>
      <p:pic>
        <p:nvPicPr>
          <p:cNvPr id="2" name="Picture 1"/>
          <p:cNvPicPr>
            <a:picLocks noChangeAspect="1"/>
          </p:cNvPicPr>
          <p:nvPr/>
        </p:nvPicPr>
        <p:blipFill>
          <a:blip r:embed="rId4"/>
          <a:stretch>
            <a:fillRect/>
          </a:stretch>
        </p:blipFill>
        <p:spPr>
          <a:xfrm>
            <a:off x="403696" y="3062627"/>
            <a:ext cx="5159131" cy="2696135"/>
          </a:xfrm>
          <a:prstGeom prst="rect">
            <a:avLst/>
          </a:prstGeom>
        </p:spPr>
      </p:pic>
      <p:grpSp>
        <p:nvGrpSpPr>
          <p:cNvPr id="15" name="Group 14"/>
          <p:cNvGrpSpPr/>
          <p:nvPr/>
        </p:nvGrpSpPr>
        <p:grpSpPr>
          <a:xfrm>
            <a:off x="6974828" y="928202"/>
            <a:ext cx="2578586" cy="1560556"/>
            <a:chOff x="6974828" y="928202"/>
            <a:chExt cx="2578586" cy="1560556"/>
          </a:xfrm>
        </p:grpSpPr>
        <p:pic>
          <p:nvPicPr>
            <p:cNvPr id="16" name="Picture 15"/>
            <p:cNvPicPr>
              <a:picLocks noChangeAspect="1"/>
            </p:cNvPicPr>
            <p:nvPr/>
          </p:nvPicPr>
          <p:blipFill>
            <a:blip r:embed="rId5"/>
            <a:stretch>
              <a:fillRect/>
            </a:stretch>
          </p:blipFill>
          <p:spPr>
            <a:xfrm>
              <a:off x="6974828" y="928202"/>
              <a:ext cx="2465652" cy="800444"/>
            </a:xfrm>
            <a:prstGeom prst="rect">
              <a:avLst/>
            </a:prstGeom>
          </p:spPr>
        </p:pic>
        <p:cxnSp>
          <p:nvCxnSpPr>
            <p:cNvPr id="18" name="Straight Arrow Connector 17"/>
            <p:cNvCxnSpPr/>
            <p:nvPr/>
          </p:nvCxnSpPr>
          <p:spPr>
            <a:xfrm>
              <a:off x="8508990" y="1698046"/>
              <a:ext cx="1044424" cy="79071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p:nvCxnSpPr>
        <p:spPr>
          <a:xfrm flipV="1">
            <a:off x="7466571" y="1576809"/>
            <a:ext cx="3538330" cy="26318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7324578" y="1487637"/>
            <a:ext cx="3549599" cy="249232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681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Solving through Learning</a:t>
            </a:r>
          </a:p>
        </p:txBody>
      </p:sp>
      <p:sp>
        <p:nvSpPr>
          <p:cNvPr id="3" name="Content Placeholder 2"/>
          <p:cNvSpPr>
            <a:spLocks noGrp="1"/>
          </p:cNvSpPr>
          <p:nvPr>
            <p:ph sz="half" idx="1"/>
          </p:nvPr>
        </p:nvSpPr>
        <p:spPr/>
        <p:txBody>
          <a:bodyPr vert="horz" lIns="0" tIns="45720" rIns="0" bIns="45720" rtlCol="0" anchor="t">
            <a:normAutofit fontScale="92500" lnSpcReduction="20000"/>
          </a:bodyPr>
          <a:lstStyle/>
          <a:p>
            <a:r>
              <a:rPr lang="en-US" dirty="0"/>
              <a:t>So far in this class … An AI solves problems following specific instructions or algorithms</a:t>
            </a:r>
          </a:p>
          <a:p>
            <a:pPr lvl="1"/>
            <a:r>
              <a:rPr lang="en-US" dirty="0"/>
              <a:t>Searching for a solution (Searching, CSP, Logic)</a:t>
            </a:r>
          </a:p>
          <a:p>
            <a:pPr lvl="1"/>
            <a:r>
              <a:rPr lang="en-US" dirty="0"/>
              <a:t>Others (Generate and Test, Problem Reduction, ..etc.)</a:t>
            </a:r>
          </a:p>
          <a:p>
            <a:pPr marL="90805" indent="-90805"/>
            <a:r>
              <a:rPr lang="en-US" dirty="0"/>
              <a:t>This topic is about solving problems through </a:t>
            </a:r>
            <a:r>
              <a:rPr lang="en-US" dirty="0">
                <a:solidFill>
                  <a:srgbClr val="FF0000"/>
                </a:solidFill>
              </a:rPr>
              <a:t>Learning</a:t>
            </a:r>
            <a:endParaRPr lang="en-US" dirty="0">
              <a:solidFill>
                <a:srgbClr val="FF0000"/>
              </a:solidFill>
              <a:cs typeface="Calibri"/>
            </a:endParaRPr>
          </a:p>
          <a:p>
            <a:pPr lvl="1"/>
            <a:r>
              <a:rPr lang="en-US" dirty="0">
                <a:solidFill>
                  <a:srgbClr val="FF0000"/>
                </a:solidFill>
              </a:rPr>
              <a:t>Machine Learning: </a:t>
            </a:r>
            <a:r>
              <a:rPr lang="en-US" dirty="0"/>
              <a:t>Let the computer learn from provided data or feedback, rather than giving explicit instructions</a:t>
            </a:r>
          </a:p>
          <a:p>
            <a:pPr lvl="1"/>
            <a:r>
              <a:rPr lang="en-US" dirty="0"/>
              <a:t>Similar to how a human learns to perform tasks </a:t>
            </a:r>
          </a:p>
        </p:txBody>
      </p:sp>
      <p:sp>
        <p:nvSpPr>
          <p:cNvPr id="7" name="Content Placeholder 6"/>
          <p:cNvSpPr>
            <a:spLocks noGrp="1"/>
          </p:cNvSpPr>
          <p:nvPr>
            <p:ph sz="half" idx="2"/>
          </p:nvPr>
        </p:nvSpPr>
        <p:spPr/>
        <p:txBody>
          <a:bodyPr>
            <a:normAutofit fontScale="92500" lnSpcReduction="20000"/>
          </a:bodyPr>
          <a:lstStyle/>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3</a:t>
            </a:fld>
            <a:endParaRPr lang="en-US"/>
          </a:p>
        </p:txBody>
      </p:sp>
      <p:pic>
        <p:nvPicPr>
          <p:cNvPr id="8" name="Picture 7"/>
          <p:cNvPicPr>
            <a:picLocks noChangeAspect="1"/>
          </p:cNvPicPr>
          <p:nvPr/>
        </p:nvPicPr>
        <p:blipFill>
          <a:blip r:embed="rId3"/>
          <a:stretch>
            <a:fillRect/>
          </a:stretch>
        </p:blipFill>
        <p:spPr>
          <a:xfrm>
            <a:off x="6116342" y="1618568"/>
            <a:ext cx="5770858" cy="2861842"/>
          </a:xfrm>
          <a:prstGeom prst="rect">
            <a:avLst/>
          </a:prstGeom>
        </p:spPr>
      </p:pic>
      <p:pic>
        <p:nvPicPr>
          <p:cNvPr id="9" name="Content Placeholder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64829" y="2334742"/>
            <a:ext cx="2323796" cy="1297822"/>
          </a:xfrm>
          <a:prstGeom prst="rect">
            <a:avLst/>
          </a:prstGeom>
          <a:solidFill>
            <a:schemeClr val="bg1"/>
          </a:solidFill>
        </p:spPr>
      </p:pic>
    </p:spTree>
    <p:extLst>
      <p:ext uri="{BB962C8B-B14F-4D97-AF65-F5344CB8AC3E}">
        <p14:creationId xmlns:p14="http://schemas.microsoft.com/office/powerpoint/2010/main" val="1209715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Decision Boundary – Perceptron Algorithm </a:t>
            </a:r>
          </a:p>
        </p:txBody>
      </p:sp>
      <p:sp>
        <p:nvSpPr>
          <p:cNvPr id="9" name="Content Placeholder 8"/>
          <p:cNvSpPr>
            <a:spLocks noGrp="1"/>
          </p:cNvSpPr>
          <p:nvPr>
            <p:ph sz="half" idx="1"/>
          </p:nvPr>
        </p:nvSpPr>
        <p:spPr/>
        <p:txBody>
          <a:bodyPr>
            <a:normAutofit/>
          </a:bodyPr>
          <a:lstStyle/>
          <a:p>
            <a:r>
              <a:rPr lang="en-US" dirty="0"/>
              <a:t>Finding the best </a:t>
            </a:r>
            <a:r>
              <a:rPr lang="en-US" b="1" dirty="0"/>
              <a:t>Decision Boundary</a:t>
            </a:r>
            <a:r>
              <a:rPr lang="en-US" dirty="0"/>
              <a:t> </a:t>
            </a:r>
          </a:p>
          <a:p>
            <a:pPr lvl="1"/>
            <a:r>
              <a:rPr lang="en-US" dirty="0"/>
              <a:t>More compact vector form</a:t>
            </a:r>
            <a:endParaRPr lang="en-US" b="1"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30</a:t>
            </a:fld>
            <a:endParaRPr lang="en-US"/>
          </a:p>
        </p:txBody>
      </p:sp>
      <p:sp>
        <p:nvSpPr>
          <p:cNvPr id="13" name="Oval 12"/>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pic>
        <p:nvPicPr>
          <p:cNvPr id="3" name="Picture 2"/>
          <p:cNvPicPr>
            <a:picLocks noChangeAspect="1"/>
          </p:cNvPicPr>
          <p:nvPr/>
        </p:nvPicPr>
        <p:blipFill>
          <a:blip r:embed="rId3"/>
          <a:stretch>
            <a:fillRect/>
          </a:stretch>
        </p:blipFill>
        <p:spPr>
          <a:xfrm>
            <a:off x="6136393" y="1518177"/>
            <a:ext cx="5905933" cy="3250010"/>
          </a:xfrm>
          <a:prstGeom prst="rect">
            <a:avLst/>
          </a:prstGeom>
        </p:spPr>
      </p:pic>
      <p:grpSp>
        <p:nvGrpSpPr>
          <p:cNvPr id="15" name="Group 14"/>
          <p:cNvGrpSpPr/>
          <p:nvPr/>
        </p:nvGrpSpPr>
        <p:grpSpPr>
          <a:xfrm>
            <a:off x="6974828" y="928202"/>
            <a:ext cx="2578586" cy="1560556"/>
            <a:chOff x="6974828" y="928202"/>
            <a:chExt cx="2578586" cy="1560556"/>
          </a:xfrm>
        </p:grpSpPr>
        <p:pic>
          <p:nvPicPr>
            <p:cNvPr id="16" name="Picture 15"/>
            <p:cNvPicPr>
              <a:picLocks noChangeAspect="1"/>
            </p:cNvPicPr>
            <p:nvPr/>
          </p:nvPicPr>
          <p:blipFill>
            <a:blip r:embed="rId4"/>
            <a:stretch>
              <a:fillRect/>
            </a:stretch>
          </p:blipFill>
          <p:spPr>
            <a:xfrm>
              <a:off x="6974828" y="928202"/>
              <a:ext cx="2465652" cy="800444"/>
            </a:xfrm>
            <a:prstGeom prst="rect">
              <a:avLst/>
            </a:prstGeom>
          </p:spPr>
        </p:pic>
        <p:cxnSp>
          <p:nvCxnSpPr>
            <p:cNvPr id="18" name="Straight Arrow Connector 17"/>
            <p:cNvCxnSpPr/>
            <p:nvPr/>
          </p:nvCxnSpPr>
          <p:spPr>
            <a:xfrm>
              <a:off x="8508990" y="1698046"/>
              <a:ext cx="1044424" cy="790712"/>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p:cNvPicPr>
            <a:picLocks noChangeAspect="1"/>
          </p:cNvPicPr>
          <p:nvPr/>
        </p:nvPicPr>
        <p:blipFill>
          <a:blip r:embed="rId5"/>
          <a:stretch>
            <a:fillRect/>
          </a:stretch>
        </p:blipFill>
        <p:spPr>
          <a:xfrm>
            <a:off x="487111" y="2739348"/>
            <a:ext cx="5242054" cy="3188847"/>
          </a:xfrm>
          <a:prstGeom prst="rect">
            <a:avLst/>
          </a:prstGeom>
        </p:spPr>
      </p:pic>
      <p:cxnSp>
        <p:nvCxnSpPr>
          <p:cNvPr id="21" name="Straight Connector 20"/>
          <p:cNvCxnSpPr/>
          <p:nvPr/>
        </p:nvCxnSpPr>
        <p:spPr>
          <a:xfrm flipV="1">
            <a:off x="7466571" y="1576809"/>
            <a:ext cx="3538330" cy="2631883"/>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7324578" y="1487637"/>
            <a:ext cx="3549599" cy="2492327"/>
          </a:xfrm>
          <a:prstGeom prst="line">
            <a:avLst/>
          </a:prstGeom>
          <a:ln w="1905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045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Decision Boundary – Perceptron Algorithm </a:t>
            </a:r>
          </a:p>
        </p:txBody>
      </p:sp>
      <p:sp>
        <p:nvSpPr>
          <p:cNvPr id="9" name="Content Placeholder 8"/>
          <p:cNvSpPr>
            <a:spLocks noGrp="1"/>
          </p:cNvSpPr>
          <p:nvPr>
            <p:ph sz="half" idx="1"/>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lvl="1"/>
            <a:r>
              <a:rPr lang="en-US" dirty="0"/>
              <a:t>x: (pressure, humidity) – data point</a:t>
            </a:r>
          </a:p>
          <a:p>
            <a:pPr lvl="1"/>
            <a:r>
              <a:rPr lang="en-US" dirty="0"/>
              <a:t>y: 1 or 0 – class</a:t>
            </a:r>
          </a:p>
          <a:p>
            <a:pPr lvl="1"/>
            <a:r>
              <a:rPr lang="el-GR" dirty="0"/>
              <a:t>α</a:t>
            </a:r>
            <a:r>
              <a:rPr lang="en-US" dirty="0"/>
              <a:t>: learning rate – controls weight updates </a:t>
            </a:r>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31</a:t>
            </a:fld>
            <a:endParaRPr lang="en-US"/>
          </a:p>
        </p:txBody>
      </p:sp>
      <p:pic>
        <p:nvPicPr>
          <p:cNvPr id="2" name="Picture 1"/>
          <p:cNvPicPr>
            <a:picLocks noChangeAspect="1"/>
          </p:cNvPicPr>
          <p:nvPr/>
        </p:nvPicPr>
        <p:blipFill>
          <a:blip r:embed="rId3"/>
          <a:stretch>
            <a:fillRect/>
          </a:stretch>
        </p:blipFill>
        <p:spPr>
          <a:xfrm>
            <a:off x="408663" y="1255915"/>
            <a:ext cx="5260617" cy="2008665"/>
          </a:xfrm>
          <a:prstGeom prst="rect">
            <a:avLst/>
          </a:prstGeom>
        </p:spPr>
      </p:pic>
      <p:sp>
        <p:nvSpPr>
          <p:cNvPr id="21" name="Oval 20"/>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pic>
        <p:nvPicPr>
          <p:cNvPr id="24" name="Picture 23"/>
          <p:cNvPicPr>
            <a:picLocks noChangeAspect="1"/>
          </p:cNvPicPr>
          <p:nvPr/>
        </p:nvPicPr>
        <p:blipFill>
          <a:blip r:embed="rId4"/>
          <a:stretch>
            <a:fillRect/>
          </a:stretch>
        </p:blipFill>
        <p:spPr>
          <a:xfrm>
            <a:off x="6136393" y="1518177"/>
            <a:ext cx="5905933" cy="3250010"/>
          </a:xfrm>
          <a:prstGeom prst="rect">
            <a:avLst/>
          </a:prstGeom>
        </p:spPr>
      </p:pic>
    </p:spTree>
    <p:extLst>
      <p:ext uri="{BB962C8B-B14F-4D97-AF65-F5344CB8AC3E}">
        <p14:creationId xmlns:p14="http://schemas.microsoft.com/office/powerpoint/2010/main" val="100727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fontScale="90000"/>
          </a:bodyPr>
          <a:lstStyle/>
          <a:p>
            <a:r>
              <a:rPr lang="en-US" dirty="0"/>
              <a:t>Decision Boundary – Perceptron Algorithm </a:t>
            </a:r>
          </a:p>
        </p:txBody>
      </p:sp>
      <p:sp>
        <p:nvSpPr>
          <p:cNvPr id="9" name="Content Placeholder 8"/>
          <p:cNvSpPr>
            <a:spLocks noGrp="1"/>
          </p:cNvSpPr>
          <p:nvPr>
            <p:ph sz="half" idx="1"/>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lvl="1"/>
            <a:r>
              <a:rPr lang="en-US" dirty="0"/>
              <a:t>If actual value &gt; estimate, weight update is positive</a:t>
            </a:r>
          </a:p>
          <a:p>
            <a:pPr lvl="2"/>
            <a:r>
              <a:rPr lang="en-US" dirty="0"/>
              <a:t>Increase estimate </a:t>
            </a:r>
          </a:p>
          <a:p>
            <a:pPr lvl="1"/>
            <a:r>
              <a:rPr lang="en-US" dirty="0"/>
              <a:t>If actual value &lt; estimate, weight update is negative</a:t>
            </a:r>
          </a:p>
          <a:p>
            <a:pPr lvl="2"/>
            <a:r>
              <a:rPr lang="en-US" dirty="0"/>
              <a:t>decrease estimate</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i="1" dirty="0"/>
          </a:p>
          <a:p>
            <a:endParaRPr lang="en-US" dirty="0"/>
          </a:p>
        </p:txBody>
      </p:sp>
      <p:sp>
        <p:nvSpPr>
          <p:cNvPr id="5" name="Date Placeholder 4"/>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p:cNvSpPr>
            <a:spLocks noGrp="1"/>
          </p:cNvSpPr>
          <p:nvPr>
            <p:ph type="ftr" sz="quarter" idx="11"/>
          </p:nvPr>
        </p:nvSpPr>
        <p:spPr/>
        <p:txBody>
          <a:bodyPr/>
          <a:lstStyle/>
          <a:p>
            <a:r>
              <a:rPr lang="en-US"/>
              <a:t>Introduction to AI</a:t>
            </a:r>
          </a:p>
        </p:txBody>
      </p:sp>
      <p:sp>
        <p:nvSpPr>
          <p:cNvPr id="7" name="Slide Number Placeholder 6"/>
          <p:cNvSpPr>
            <a:spLocks noGrp="1"/>
          </p:cNvSpPr>
          <p:nvPr>
            <p:ph type="sldNum" sz="quarter" idx="12"/>
          </p:nvPr>
        </p:nvSpPr>
        <p:spPr/>
        <p:txBody>
          <a:bodyPr/>
          <a:lstStyle/>
          <a:p>
            <a:fld id="{B7884E68-CE57-44C0-BE0F-84C629DF22D5}" type="slidenum">
              <a:rPr lang="en-US" smtClean="0"/>
              <a:t>32</a:t>
            </a:fld>
            <a:endParaRPr lang="en-US"/>
          </a:p>
        </p:txBody>
      </p:sp>
      <p:sp>
        <p:nvSpPr>
          <p:cNvPr id="21" name="Oval 20"/>
          <p:cNvSpPr/>
          <p:nvPr/>
        </p:nvSpPr>
        <p:spPr>
          <a:xfrm>
            <a:off x="7841894" y="5106010"/>
            <a:ext cx="226772" cy="226772"/>
          </a:xfrm>
          <a:prstGeom prst="ellipse">
            <a:avLst/>
          </a:prstGeom>
          <a:solidFill>
            <a:srgbClr val="00A2FF"/>
          </a:solidFill>
          <a:ln>
            <a:solidFill>
              <a:srgbClr val="00A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841894" y="5458948"/>
            <a:ext cx="226772" cy="226772"/>
          </a:xfrm>
          <a:prstGeom prst="ellipse">
            <a:avLst/>
          </a:prstGeom>
          <a:solidFill>
            <a:srgbClr val="EE220C"/>
          </a:solidFill>
          <a:ln>
            <a:solidFill>
              <a:srgbClr val="EE22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207654" y="5106010"/>
            <a:ext cx="1016813" cy="646331"/>
          </a:xfrm>
          <a:prstGeom prst="rect">
            <a:avLst/>
          </a:prstGeom>
          <a:noFill/>
        </p:spPr>
        <p:txBody>
          <a:bodyPr wrap="square" rtlCol="0">
            <a:spAutoFit/>
          </a:bodyPr>
          <a:lstStyle/>
          <a:p>
            <a:r>
              <a:rPr lang="en-US" dirty="0"/>
              <a:t>Rain</a:t>
            </a:r>
          </a:p>
          <a:p>
            <a:r>
              <a:rPr lang="en-US" dirty="0"/>
              <a:t>No Rain</a:t>
            </a:r>
          </a:p>
        </p:txBody>
      </p:sp>
      <p:pic>
        <p:nvPicPr>
          <p:cNvPr id="24" name="Picture 23"/>
          <p:cNvPicPr>
            <a:picLocks noChangeAspect="1"/>
          </p:cNvPicPr>
          <p:nvPr/>
        </p:nvPicPr>
        <p:blipFill>
          <a:blip r:embed="rId3"/>
          <a:stretch>
            <a:fillRect/>
          </a:stretch>
        </p:blipFill>
        <p:spPr>
          <a:xfrm>
            <a:off x="6136393" y="1518177"/>
            <a:ext cx="5905933" cy="3250010"/>
          </a:xfrm>
          <a:prstGeom prst="rect">
            <a:avLst/>
          </a:prstGeom>
        </p:spPr>
      </p:pic>
      <p:pic>
        <p:nvPicPr>
          <p:cNvPr id="3" name="Picture 2"/>
          <p:cNvPicPr>
            <a:picLocks noChangeAspect="1"/>
          </p:cNvPicPr>
          <p:nvPr/>
        </p:nvPicPr>
        <p:blipFill>
          <a:blip r:embed="rId4"/>
          <a:stretch>
            <a:fillRect/>
          </a:stretch>
        </p:blipFill>
        <p:spPr>
          <a:xfrm>
            <a:off x="408663" y="1393570"/>
            <a:ext cx="5454391" cy="1910535"/>
          </a:xfrm>
          <a:prstGeom prst="rect">
            <a:avLst/>
          </a:prstGeom>
        </p:spPr>
      </p:pic>
    </p:spTree>
    <p:extLst>
      <p:ext uri="{BB962C8B-B14F-4D97-AF65-F5344CB8AC3E}">
        <p14:creationId xmlns:p14="http://schemas.microsoft.com/office/powerpoint/2010/main" val="24860458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Boundary – Perceptron Algorithm </a:t>
            </a:r>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33</a:t>
            </a:fld>
            <a:endParaRPr lang="en-US" dirty="0"/>
          </a:p>
        </p:txBody>
      </p:sp>
      <p:graphicFrame>
        <p:nvGraphicFramePr>
          <p:cNvPr id="7" name="Table 7">
            <a:extLst>
              <a:ext uri="{FF2B5EF4-FFF2-40B4-BE49-F238E27FC236}">
                <a16:creationId xmlns:a16="http://schemas.microsoft.com/office/drawing/2014/main" id="{67FB172C-8E66-4845-9452-0C8D753EFA44}"/>
              </a:ext>
            </a:extLst>
          </p:cNvPr>
          <p:cNvGraphicFramePr>
            <a:graphicFrameLocks noGrp="1"/>
          </p:cNvGraphicFramePr>
          <p:nvPr/>
        </p:nvGraphicFramePr>
        <p:xfrm>
          <a:off x="2357922" y="2566568"/>
          <a:ext cx="8127999" cy="74168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2625438246"/>
                    </a:ext>
                  </a:extLst>
                </a:gridCol>
                <a:gridCol w="2709333">
                  <a:extLst>
                    <a:ext uri="{9D8B030D-6E8A-4147-A177-3AD203B41FA5}">
                      <a16:colId xmlns:a16="http://schemas.microsoft.com/office/drawing/2014/main" val="1401643353"/>
                    </a:ext>
                  </a:extLst>
                </a:gridCol>
                <a:gridCol w="2709333">
                  <a:extLst>
                    <a:ext uri="{9D8B030D-6E8A-4147-A177-3AD203B41FA5}">
                      <a16:colId xmlns:a16="http://schemas.microsoft.com/office/drawing/2014/main" val="3221111931"/>
                    </a:ext>
                  </a:extLst>
                </a:gridCol>
              </a:tblGrid>
              <a:tr h="370840">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2813428305"/>
                  </a:ext>
                </a:extLst>
              </a:tr>
              <a:tr h="370840">
                <a:tc>
                  <a:txBody>
                    <a:bodyPr/>
                    <a:lstStyle/>
                    <a:p>
                      <a:endParaRPr lang="en-CA" dirty="0"/>
                    </a:p>
                  </a:txBody>
                  <a:tcPr/>
                </a:tc>
                <a:tc>
                  <a:txBody>
                    <a:bodyPr/>
                    <a:lstStyle/>
                    <a:p>
                      <a:endParaRPr lang="en-CA" dirty="0"/>
                    </a:p>
                  </a:txBody>
                  <a:tcPr/>
                </a:tc>
                <a:tc>
                  <a:txBody>
                    <a:bodyPr/>
                    <a:lstStyle/>
                    <a:p>
                      <a:endParaRPr lang="en-CA" dirty="0"/>
                    </a:p>
                  </a:txBody>
                  <a:tcPr/>
                </a:tc>
                <a:extLst>
                  <a:ext uri="{0D108BD9-81ED-4DB2-BD59-A6C34878D82A}">
                    <a16:rowId xmlns:a16="http://schemas.microsoft.com/office/drawing/2014/main" val="1277963848"/>
                  </a:ext>
                </a:extLst>
              </a:tr>
            </a:tbl>
          </a:graphicData>
        </a:graphic>
      </p:graphicFrame>
      <p:pic>
        <p:nvPicPr>
          <p:cNvPr id="8" name="Picture 7">
            <a:extLst>
              <a:ext uri="{FF2B5EF4-FFF2-40B4-BE49-F238E27FC236}">
                <a16:creationId xmlns:a16="http://schemas.microsoft.com/office/drawing/2014/main" id="{7FC3DE4F-2938-4E26-8583-F0C50958F0A9}"/>
              </a:ext>
            </a:extLst>
          </p:cNvPr>
          <p:cNvPicPr>
            <a:picLocks noChangeAspect="1"/>
          </p:cNvPicPr>
          <p:nvPr/>
        </p:nvPicPr>
        <p:blipFill>
          <a:blip r:embed="rId3"/>
          <a:stretch>
            <a:fillRect/>
          </a:stretch>
        </p:blipFill>
        <p:spPr>
          <a:xfrm>
            <a:off x="338696" y="2566568"/>
            <a:ext cx="2160000" cy="1879480"/>
          </a:xfrm>
          <a:prstGeom prst="rect">
            <a:avLst/>
          </a:prstGeom>
        </p:spPr>
      </p:pic>
      <p:pic>
        <p:nvPicPr>
          <p:cNvPr id="9" name="Picture 8">
            <a:extLst>
              <a:ext uri="{FF2B5EF4-FFF2-40B4-BE49-F238E27FC236}">
                <a16:creationId xmlns:a16="http://schemas.microsoft.com/office/drawing/2014/main" id="{A646AB41-CE98-4524-974E-5F74A41D27CF}"/>
              </a:ext>
            </a:extLst>
          </p:cNvPr>
          <p:cNvPicPr>
            <a:picLocks noChangeAspect="1"/>
          </p:cNvPicPr>
          <p:nvPr/>
        </p:nvPicPr>
        <p:blipFill>
          <a:blip r:embed="rId4"/>
          <a:stretch>
            <a:fillRect/>
          </a:stretch>
        </p:blipFill>
        <p:spPr>
          <a:xfrm>
            <a:off x="2546134" y="2549469"/>
            <a:ext cx="2160000" cy="1896579"/>
          </a:xfrm>
          <a:prstGeom prst="rect">
            <a:avLst/>
          </a:prstGeom>
        </p:spPr>
      </p:pic>
      <p:pic>
        <p:nvPicPr>
          <p:cNvPr id="10" name="Picture 9">
            <a:extLst>
              <a:ext uri="{FF2B5EF4-FFF2-40B4-BE49-F238E27FC236}">
                <a16:creationId xmlns:a16="http://schemas.microsoft.com/office/drawing/2014/main" id="{2CBEE446-A101-44B4-8812-070A17E424ED}"/>
              </a:ext>
            </a:extLst>
          </p:cNvPr>
          <p:cNvPicPr>
            <a:picLocks noChangeAspect="1"/>
          </p:cNvPicPr>
          <p:nvPr/>
        </p:nvPicPr>
        <p:blipFill>
          <a:blip r:embed="rId5"/>
          <a:stretch>
            <a:fillRect/>
          </a:stretch>
        </p:blipFill>
        <p:spPr>
          <a:xfrm>
            <a:off x="4789708" y="2549469"/>
            <a:ext cx="2160000" cy="1896579"/>
          </a:xfrm>
          <a:prstGeom prst="rect">
            <a:avLst/>
          </a:prstGeom>
        </p:spPr>
      </p:pic>
      <p:pic>
        <p:nvPicPr>
          <p:cNvPr id="11" name="Picture 10">
            <a:extLst>
              <a:ext uri="{FF2B5EF4-FFF2-40B4-BE49-F238E27FC236}">
                <a16:creationId xmlns:a16="http://schemas.microsoft.com/office/drawing/2014/main" id="{79001C01-7569-4951-AE0F-CB462E7D6F1D}"/>
              </a:ext>
            </a:extLst>
          </p:cNvPr>
          <p:cNvPicPr>
            <a:picLocks noChangeAspect="1"/>
          </p:cNvPicPr>
          <p:nvPr/>
        </p:nvPicPr>
        <p:blipFill>
          <a:blip r:embed="rId6"/>
          <a:stretch>
            <a:fillRect/>
          </a:stretch>
        </p:blipFill>
        <p:spPr>
          <a:xfrm>
            <a:off x="7196802" y="2466232"/>
            <a:ext cx="2160000" cy="1979816"/>
          </a:xfrm>
          <a:prstGeom prst="rect">
            <a:avLst/>
          </a:prstGeom>
        </p:spPr>
      </p:pic>
      <p:pic>
        <p:nvPicPr>
          <p:cNvPr id="12" name="Picture 11">
            <a:extLst>
              <a:ext uri="{FF2B5EF4-FFF2-40B4-BE49-F238E27FC236}">
                <a16:creationId xmlns:a16="http://schemas.microsoft.com/office/drawing/2014/main" id="{3BAF82ED-5090-417F-A4B6-CC38F11F9A9D}"/>
              </a:ext>
            </a:extLst>
          </p:cNvPr>
          <p:cNvPicPr>
            <a:picLocks noChangeAspect="1"/>
          </p:cNvPicPr>
          <p:nvPr/>
        </p:nvPicPr>
        <p:blipFill>
          <a:blip r:embed="rId7"/>
          <a:stretch>
            <a:fillRect/>
          </a:stretch>
        </p:blipFill>
        <p:spPr>
          <a:xfrm>
            <a:off x="9628588" y="2466232"/>
            <a:ext cx="2160000" cy="1979816"/>
          </a:xfrm>
          <a:prstGeom prst="rect">
            <a:avLst/>
          </a:prstGeom>
        </p:spPr>
      </p:pic>
      <p:sp>
        <p:nvSpPr>
          <p:cNvPr id="13" name="TextBox 12">
            <a:extLst>
              <a:ext uri="{FF2B5EF4-FFF2-40B4-BE49-F238E27FC236}">
                <a16:creationId xmlns:a16="http://schemas.microsoft.com/office/drawing/2014/main" id="{B0A72B6A-981A-4469-8685-39FA1D7C51EF}"/>
              </a:ext>
            </a:extLst>
          </p:cNvPr>
          <p:cNvSpPr txBox="1"/>
          <p:nvPr/>
        </p:nvSpPr>
        <p:spPr>
          <a:xfrm>
            <a:off x="1154900" y="4667085"/>
            <a:ext cx="772071" cy="369332"/>
          </a:xfrm>
          <a:prstGeom prst="rect">
            <a:avLst/>
          </a:prstGeom>
          <a:noFill/>
        </p:spPr>
        <p:txBody>
          <a:bodyPr wrap="none" rtlCol="0">
            <a:spAutoFit/>
          </a:bodyPr>
          <a:lstStyle/>
          <a:p>
            <a:r>
              <a:rPr lang="en-CA" dirty="0">
                <a:solidFill>
                  <a:schemeClr val="accent6">
                    <a:lumMod val="75000"/>
                  </a:schemeClr>
                </a:solidFill>
              </a:rPr>
              <a:t>Step 1</a:t>
            </a:r>
          </a:p>
        </p:txBody>
      </p:sp>
      <p:sp>
        <p:nvSpPr>
          <p:cNvPr id="14" name="TextBox 13">
            <a:extLst>
              <a:ext uri="{FF2B5EF4-FFF2-40B4-BE49-F238E27FC236}">
                <a16:creationId xmlns:a16="http://schemas.microsoft.com/office/drawing/2014/main" id="{9574E2DE-8486-418D-A4C8-18FA22EBFED5}"/>
              </a:ext>
            </a:extLst>
          </p:cNvPr>
          <p:cNvSpPr txBox="1"/>
          <p:nvPr/>
        </p:nvSpPr>
        <p:spPr>
          <a:xfrm>
            <a:off x="3300150" y="4667085"/>
            <a:ext cx="772071" cy="369332"/>
          </a:xfrm>
          <a:prstGeom prst="rect">
            <a:avLst/>
          </a:prstGeom>
          <a:noFill/>
        </p:spPr>
        <p:txBody>
          <a:bodyPr wrap="none" rtlCol="0">
            <a:spAutoFit/>
          </a:bodyPr>
          <a:lstStyle/>
          <a:p>
            <a:r>
              <a:rPr lang="en-CA" dirty="0">
                <a:solidFill>
                  <a:schemeClr val="accent6">
                    <a:lumMod val="75000"/>
                  </a:schemeClr>
                </a:solidFill>
              </a:rPr>
              <a:t>Step 2</a:t>
            </a:r>
          </a:p>
        </p:txBody>
      </p:sp>
      <p:sp>
        <p:nvSpPr>
          <p:cNvPr id="15" name="TextBox 14">
            <a:extLst>
              <a:ext uri="{FF2B5EF4-FFF2-40B4-BE49-F238E27FC236}">
                <a16:creationId xmlns:a16="http://schemas.microsoft.com/office/drawing/2014/main" id="{53CDD6DC-FA31-4AC1-B3DF-EDB956084E24}"/>
              </a:ext>
            </a:extLst>
          </p:cNvPr>
          <p:cNvSpPr txBox="1"/>
          <p:nvPr/>
        </p:nvSpPr>
        <p:spPr>
          <a:xfrm>
            <a:off x="5562670" y="4665082"/>
            <a:ext cx="772071" cy="369332"/>
          </a:xfrm>
          <a:prstGeom prst="rect">
            <a:avLst/>
          </a:prstGeom>
          <a:noFill/>
        </p:spPr>
        <p:txBody>
          <a:bodyPr wrap="none" rtlCol="0">
            <a:spAutoFit/>
          </a:bodyPr>
          <a:lstStyle/>
          <a:p>
            <a:r>
              <a:rPr lang="en-CA" dirty="0">
                <a:solidFill>
                  <a:schemeClr val="accent6">
                    <a:lumMod val="75000"/>
                  </a:schemeClr>
                </a:solidFill>
              </a:rPr>
              <a:t>Step 3</a:t>
            </a:r>
          </a:p>
        </p:txBody>
      </p:sp>
      <p:sp>
        <p:nvSpPr>
          <p:cNvPr id="16" name="TextBox 15">
            <a:extLst>
              <a:ext uri="{FF2B5EF4-FFF2-40B4-BE49-F238E27FC236}">
                <a16:creationId xmlns:a16="http://schemas.microsoft.com/office/drawing/2014/main" id="{0F14633E-5693-4163-9EB1-C4F8C3C1195D}"/>
              </a:ext>
            </a:extLst>
          </p:cNvPr>
          <p:cNvSpPr txBox="1"/>
          <p:nvPr/>
        </p:nvSpPr>
        <p:spPr>
          <a:xfrm>
            <a:off x="7916150" y="4665082"/>
            <a:ext cx="772071" cy="369332"/>
          </a:xfrm>
          <a:prstGeom prst="rect">
            <a:avLst/>
          </a:prstGeom>
          <a:noFill/>
        </p:spPr>
        <p:txBody>
          <a:bodyPr wrap="none" rtlCol="0">
            <a:spAutoFit/>
          </a:bodyPr>
          <a:lstStyle/>
          <a:p>
            <a:r>
              <a:rPr lang="en-CA" dirty="0">
                <a:solidFill>
                  <a:schemeClr val="accent6">
                    <a:lumMod val="75000"/>
                  </a:schemeClr>
                </a:solidFill>
              </a:rPr>
              <a:t>Step 4</a:t>
            </a:r>
          </a:p>
        </p:txBody>
      </p:sp>
      <p:sp>
        <p:nvSpPr>
          <p:cNvPr id="17" name="TextBox 16">
            <a:extLst>
              <a:ext uri="{FF2B5EF4-FFF2-40B4-BE49-F238E27FC236}">
                <a16:creationId xmlns:a16="http://schemas.microsoft.com/office/drawing/2014/main" id="{675F837D-8EFC-4508-BC7A-7618E81F3945}"/>
              </a:ext>
            </a:extLst>
          </p:cNvPr>
          <p:cNvSpPr txBox="1"/>
          <p:nvPr/>
        </p:nvSpPr>
        <p:spPr>
          <a:xfrm>
            <a:off x="10344079" y="4665082"/>
            <a:ext cx="772071" cy="369332"/>
          </a:xfrm>
          <a:prstGeom prst="rect">
            <a:avLst/>
          </a:prstGeom>
          <a:noFill/>
        </p:spPr>
        <p:txBody>
          <a:bodyPr wrap="none" rtlCol="0">
            <a:spAutoFit/>
          </a:bodyPr>
          <a:lstStyle/>
          <a:p>
            <a:r>
              <a:rPr lang="en-CA" dirty="0">
                <a:solidFill>
                  <a:schemeClr val="accent6">
                    <a:lumMod val="75000"/>
                  </a:schemeClr>
                </a:solidFill>
              </a:rPr>
              <a:t>Step 5</a:t>
            </a:r>
          </a:p>
        </p:txBody>
      </p:sp>
    </p:spTree>
    <p:extLst>
      <p:ext uri="{BB962C8B-B14F-4D97-AF65-F5344CB8AC3E}">
        <p14:creationId xmlns:p14="http://schemas.microsoft.com/office/powerpoint/2010/main" val="773864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66151-B724-4A35-82A2-9C501CD872D5}"/>
              </a:ext>
            </a:extLst>
          </p:cNvPr>
          <p:cNvSpPr>
            <a:spLocks noGrp="1"/>
          </p:cNvSpPr>
          <p:nvPr>
            <p:ph type="title"/>
          </p:nvPr>
        </p:nvSpPr>
        <p:spPr/>
        <p:txBody>
          <a:bodyPr>
            <a:normAutofit fontScale="90000"/>
          </a:bodyPr>
          <a:lstStyle/>
          <a:p>
            <a:r>
              <a:rPr lang="en-US" dirty="0"/>
              <a:t>Perceptron Learning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FE4E4F-A9AD-4FE6-909D-B9FD14E2AB04}"/>
                  </a:ext>
                </a:extLst>
              </p:cNvPr>
              <p:cNvSpPr>
                <a:spLocks noGrp="1"/>
              </p:cNvSpPr>
              <p:nvPr>
                <p:ph idx="1"/>
              </p:nvPr>
            </p:nvSpPr>
            <p:spPr/>
            <p:txBody>
              <a:bodyPr/>
              <a:lstStyle/>
              <a:p>
                <a:r>
                  <a:rPr lang="en-US" dirty="0"/>
                  <a:t>Find the hyperplane </a:t>
                </a:r>
                <a14:m>
                  <m:oMath xmlns:m="http://schemas.openxmlformats.org/officeDocument/2006/math">
                    <m:nary>
                      <m:naryPr>
                        <m:chr m:val="∑"/>
                        <m:limLoc m:val="subSup"/>
                        <m:ctrlPr>
                          <a:rPr lang="en-US" i="1">
                            <a:solidFill>
                              <a:srgbClr val="FF0000"/>
                            </a:solidFill>
                            <a:latin typeface="Cambria Math" panose="02040503050406030204" pitchFamily="18" charset="0"/>
                          </a:rPr>
                        </m:ctrlPr>
                      </m:naryPr>
                      <m:sub>
                        <m:r>
                          <m:rPr>
                            <m:brk m:alnAt="25"/>
                          </m:rPr>
                          <a:rPr lang="en-US" i="1">
                            <a:solidFill>
                              <a:srgbClr val="FF0000"/>
                            </a:solidFill>
                            <a:latin typeface="Cambria Math" panose="02040503050406030204" pitchFamily="18" charset="0"/>
                          </a:rPr>
                          <m:t>𝑖</m:t>
                        </m:r>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sub>
                      <m:sup>
                        <m:r>
                          <a:rPr lang="en-US" i="1">
                            <a:solidFill>
                              <a:srgbClr val="FF0000"/>
                            </a:solidFill>
                            <a:latin typeface="Cambria Math" panose="02040503050406030204" pitchFamily="18" charset="0"/>
                          </a:rPr>
                          <m:t>𝑁</m:t>
                        </m:r>
                      </m:sup>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𝑊</m:t>
                            </m:r>
                          </m:e>
                          <m:sub>
                            <m:r>
                              <a:rPr lang="en-US" i="1">
                                <a:solidFill>
                                  <a:srgbClr val="FF0000"/>
                                </a:solidFill>
                                <a:latin typeface="Cambria Math" panose="02040503050406030204" pitchFamily="18" charset="0"/>
                              </a:rPr>
                              <m:t>𝑖</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𝑋</m:t>
                            </m:r>
                          </m:e>
                          <m:sub>
                            <m:r>
                              <a:rPr lang="en-US" i="1">
                                <a:solidFill>
                                  <a:srgbClr val="FF0000"/>
                                </a:solidFill>
                                <a:latin typeface="Cambria Math" panose="02040503050406030204" pitchFamily="18" charset="0"/>
                              </a:rPr>
                              <m:t>𝑖</m:t>
                            </m:r>
                          </m:sub>
                        </m:sSub>
                        <m:r>
                          <a:rPr lang="en-US" i="1">
                            <a:solidFill>
                              <a:srgbClr val="FF0000"/>
                            </a:solidFill>
                            <a:latin typeface="Cambria Math" panose="02040503050406030204" pitchFamily="18" charset="0"/>
                          </a:rPr>
                          <m:t>=0 </m:t>
                        </m:r>
                      </m:e>
                    </m:nary>
                  </m:oMath>
                </a14:m>
                <a:r>
                  <a:rPr lang="en-US" dirty="0"/>
                  <a:t>that perfectly separates the two groups of points</a:t>
                </a:r>
              </a:p>
              <a:p>
                <a:r>
                  <a:rPr lang="en-US" dirty="0"/>
                  <a:t>Note that W=[W</a:t>
                </a:r>
                <a:r>
                  <a:rPr lang="en-US" baseline="-25000" dirty="0"/>
                  <a:t>0</a:t>
                </a:r>
                <a:r>
                  <a:rPr lang="en-US" dirty="0"/>
                  <a:t>, W</a:t>
                </a:r>
                <a:r>
                  <a:rPr lang="en-US" baseline="-25000" dirty="0"/>
                  <a:t>1</a:t>
                </a:r>
                <a:r>
                  <a:rPr lang="en-US" dirty="0"/>
                  <a:t>,…W</a:t>
                </a:r>
                <a:r>
                  <a:rPr lang="en-US" baseline="-25000" dirty="0"/>
                  <a:t>N</a:t>
                </a:r>
                <a:r>
                  <a:rPr lang="en-US" dirty="0"/>
                  <a:t>] is a vector that is </a:t>
                </a:r>
                <a:r>
                  <a:rPr lang="en-US" dirty="0">
                    <a:solidFill>
                      <a:srgbClr val="FF0000"/>
                    </a:solidFill>
                  </a:rPr>
                  <a:t>orthogonal</a:t>
                </a:r>
                <a:r>
                  <a:rPr lang="en-US" dirty="0"/>
                  <a:t> to the hyperplane</a:t>
                </a:r>
              </a:p>
              <a:p>
                <a:endParaRPr lang="en-US" dirty="0"/>
              </a:p>
            </p:txBody>
          </p:sp>
        </mc:Choice>
        <mc:Fallback xmlns="">
          <p:sp>
            <p:nvSpPr>
              <p:cNvPr id="3" name="Content Placeholder 2">
                <a:extLst>
                  <a:ext uri="{FF2B5EF4-FFF2-40B4-BE49-F238E27FC236}">
                    <a16:creationId xmlns:a16="http://schemas.microsoft.com/office/drawing/2014/main" id="{EFFE4E4F-A9AD-4FE6-909D-B9FD14E2AB04}"/>
                  </a:ext>
                </a:extLst>
              </p:cNvPr>
              <p:cNvSpPr>
                <a:spLocks noGrp="1" noRot="1" noChangeAspect="1" noMove="1" noResize="1" noEditPoints="1" noAdjustHandles="1" noChangeArrowheads="1" noChangeShapeType="1" noTextEdit="1"/>
              </p:cNvSpPr>
              <p:nvPr>
                <p:ph idx="1"/>
              </p:nvPr>
            </p:nvSpPr>
            <p:spPr>
              <a:blipFill>
                <a:blip r:embed="rId3"/>
                <a:stretch>
                  <a:fillRect l="-1474" t="-2427" r="-24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F1FCBD1-C16E-4BC2-9DE9-D81D91498E3B}"/>
              </a:ext>
            </a:extLst>
          </p:cNvPr>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a:extLst>
              <a:ext uri="{FF2B5EF4-FFF2-40B4-BE49-F238E27FC236}">
                <a16:creationId xmlns:a16="http://schemas.microsoft.com/office/drawing/2014/main" id="{3C275ECD-6377-447B-ABFE-B34D1B349A65}"/>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A59F9547-A36A-4CA6-A645-AF80BDD844A5}"/>
              </a:ext>
            </a:extLst>
          </p:cNvPr>
          <p:cNvSpPr>
            <a:spLocks noGrp="1"/>
          </p:cNvSpPr>
          <p:nvPr>
            <p:ph type="sldNum" sz="quarter" idx="12"/>
          </p:nvPr>
        </p:nvSpPr>
        <p:spPr/>
        <p:txBody>
          <a:bodyPr/>
          <a:lstStyle/>
          <a:p>
            <a:fld id="{B7884E68-CE57-44C0-BE0F-84C629DF22D5}" type="slidenum">
              <a:rPr lang="en-US" smtClean="0"/>
              <a:t>34</a:t>
            </a:fld>
            <a:endParaRPr lang="en-US"/>
          </a:p>
        </p:txBody>
      </p:sp>
      <p:pic>
        <p:nvPicPr>
          <p:cNvPr id="7" name="Picture 6">
            <a:extLst>
              <a:ext uri="{FF2B5EF4-FFF2-40B4-BE49-F238E27FC236}">
                <a16:creationId xmlns:a16="http://schemas.microsoft.com/office/drawing/2014/main" id="{EFB01F9F-1074-4CA8-878B-380F31ACFE12}"/>
              </a:ext>
            </a:extLst>
          </p:cNvPr>
          <p:cNvPicPr>
            <a:picLocks noChangeAspect="1"/>
          </p:cNvPicPr>
          <p:nvPr/>
        </p:nvPicPr>
        <p:blipFill>
          <a:blip r:embed="rId4"/>
          <a:stretch>
            <a:fillRect/>
          </a:stretch>
        </p:blipFill>
        <p:spPr>
          <a:xfrm>
            <a:off x="690082" y="3429000"/>
            <a:ext cx="5410200" cy="2821132"/>
          </a:xfrm>
          <a:prstGeom prst="rect">
            <a:avLst/>
          </a:prstGeom>
        </p:spPr>
      </p:pic>
      <p:sp>
        <p:nvSpPr>
          <p:cNvPr id="8" name="TextBox 7">
            <a:extLst>
              <a:ext uri="{FF2B5EF4-FFF2-40B4-BE49-F238E27FC236}">
                <a16:creationId xmlns:a16="http://schemas.microsoft.com/office/drawing/2014/main" id="{CFCE869C-0B9F-4A8D-886C-EF81DDFF4F0C}"/>
              </a:ext>
            </a:extLst>
          </p:cNvPr>
          <p:cNvSpPr txBox="1"/>
          <p:nvPr/>
        </p:nvSpPr>
        <p:spPr>
          <a:xfrm>
            <a:off x="6485564" y="3740008"/>
            <a:ext cx="3292889" cy="1200329"/>
          </a:xfrm>
          <a:prstGeom prst="rect">
            <a:avLst/>
          </a:prstGeom>
          <a:noFill/>
        </p:spPr>
        <p:txBody>
          <a:bodyPr wrap="none" rtlCol="0">
            <a:spAutoFit/>
          </a:bodyPr>
          <a:lstStyle/>
          <a:p>
            <a:r>
              <a:rPr lang="en-US" dirty="0">
                <a:solidFill>
                  <a:srgbClr val="000099"/>
                </a:solidFill>
              </a:rPr>
              <a:t>Note that W.X is the vector</a:t>
            </a:r>
          </a:p>
          <a:p>
            <a:r>
              <a:rPr lang="en-US" dirty="0">
                <a:solidFill>
                  <a:srgbClr val="000099"/>
                </a:solidFill>
              </a:rPr>
              <a:t>dot product = |W| |X| Cos </a:t>
            </a:r>
            <a:r>
              <a:rPr lang="en-US" dirty="0">
                <a:solidFill>
                  <a:srgbClr val="000099"/>
                </a:solidFill>
                <a:sym typeface="Symbol" panose="05050102010706020507" pitchFamily="18" charset="2"/>
              </a:rPr>
              <a:t>,</a:t>
            </a:r>
          </a:p>
          <a:p>
            <a:r>
              <a:rPr lang="en-US" dirty="0">
                <a:solidFill>
                  <a:srgbClr val="000099"/>
                </a:solidFill>
                <a:sym typeface="Symbol" panose="05050102010706020507" pitchFamily="18" charset="2"/>
              </a:rPr>
              <a:t>where  is the angle between </a:t>
            </a:r>
          </a:p>
          <a:p>
            <a:r>
              <a:rPr lang="en-US" dirty="0">
                <a:solidFill>
                  <a:srgbClr val="000099"/>
                </a:solidFill>
                <a:sym typeface="Symbol" panose="05050102010706020507" pitchFamily="18" charset="2"/>
              </a:rPr>
              <a:t>vectors W and X.</a:t>
            </a:r>
            <a:endParaRPr lang="en-US" dirty="0">
              <a:solidFill>
                <a:srgbClr val="000099"/>
              </a:solidFill>
            </a:endParaRPr>
          </a:p>
        </p:txBody>
      </p:sp>
    </p:spTree>
    <p:extLst>
      <p:ext uri="{BB962C8B-B14F-4D97-AF65-F5344CB8AC3E}">
        <p14:creationId xmlns:p14="http://schemas.microsoft.com/office/powerpoint/2010/main" val="201053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09B16-15CE-42FA-9EE2-52B7EE820796}"/>
              </a:ext>
            </a:extLst>
          </p:cNvPr>
          <p:cNvSpPr>
            <a:spLocks noGrp="1"/>
          </p:cNvSpPr>
          <p:nvPr>
            <p:ph type="title"/>
          </p:nvPr>
        </p:nvSpPr>
        <p:spPr/>
        <p:txBody>
          <a:bodyPr>
            <a:normAutofit fontScale="90000"/>
          </a:bodyPr>
          <a:lstStyle/>
          <a:p>
            <a:r>
              <a:rPr lang="en-US" dirty="0"/>
              <a:t>Perceptron Learning Algorithm</a:t>
            </a:r>
          </a:p>
        </p:txBody>
      </p:sp>
      <p:sp>
        <p:nvSpPr>
          <p:cNvPr id="3" name="Content Placeholder 2">
            <a:extLst>
              <a:ext uri="{FF2B5EF4-FFF2-40B4-BE49-F238E27FC236}">
                <a16:creationId xmlns:a16="http://schemas.microsoft.com/office/drawing/2014/main" id="{63708085-2653-4E5C-B2A5-76E626995AD9}"/>
              </a:ext>
            </a:extLst>
          </p:cNvPr>
          <p:cNvSpPr>
            <a:spLocks noGrp="1"/>
          </p:cNvSpPr>
          <p:nvPr>
            <p:ph idx="1"/>
          </p:nvPr>
        </p:nvSpPr>
        <p:spPr/>
        <p:txBody>
          <a:bodyPr>
            <a:normAutofit/>
          </a:bodyPr>
          <a:lstStyle/>
          <a:p>
            <a:r>
              <a:rPr lang="en-US" dirty="0"/>
              <a:t>Given training instances (X</a:t>
            </a:r>
            <a:r>
              <a:rPr lang="en-US" baseline="-25000" dirty="0"/>
              <a:t>1</a:t>
            </a:r>
            <a:r>
              <a:rPr lang="en-US" dirty="0"/>
              <a:t>, Y</a:t>
            </a:r>
            <a:r>
              <a:rPr lang="en-US" baseline="-25000" dirty="0"/>
              <a:t>1</a:t>
            </a:r>
            <a:r>
              <a:rPr lang="en-US" dirty="0"/>
              <a:t>), (X</a:t>
            </a:r>
            <a:r>
              <a:rPr lang="en-US" baseline="-25000" dirty="0"/>
              <a:t>2</a:t>
            </a:r>
            <a:r>
              <a:rPr lang="en-US" dirty="0"/>
              <a:t>, Y</a:t>
            </a:r>
            <a:r>
              <a:rPr lang="en-US" baseline="-25000" dirty="0"/>
              <a:t>2</a:t>
            </a:r>
            <a:r>
              <a:rPr lang="en-US" dirty="0"/>
              <a:t>), …, (X</a:t>
            </a:r>
            <a:r>
              <a:rPr lang="en-US" baseline="-25000" dirty="0"/>
              <a:t>N</a:t>
            </a:r>
            <a:r>
              <a:rPr lang="en-US" dirty="0"/>
              <a:t>, Y</a:t>
            </a:r>
            <a:r>
              <a:rPr lang="en-US" baseline="-25000" dirty="0"/>
              <a:t>N</a:t>
            </a:r>
            <a:r>
              <a:rPr lang="en-US" dirty="0"/>
              <a:t>) </a:t>
            </a:r>
          </a:p>
          <a:p>
            <a:pPr marL="0" indent="0">
              <a:buNone/>
            </a:pPr>
            <a:r>
              <a:rPr lang="en-US" dirty="0">
                <a:solidFill>
                  <a:srgbClr val="FF0000"/>
                </a:solidFill>
              </a:rPr>
              <a:t>Initialize </a:t>
            </a:r>
            <a:r>
              <a:rPr lang="en-US" i="1" dirty="0">
                <a:solidFill>
                  <a:srgbClr val="FF0000"/>
                </a:solidFill>
              </a:rPr>
              <a:t>W</a:t>
            </a:r>
          </a:p>
          <a:p>
            <a:pPr marL="0" indent="0">
              <a:buNone/>
            </a:pPr>
            <a:r>
              <a:rPr lang="en-US" i="1" dirty="0">
                <a:solidFill>
                  <a:srgbClr val="FF0000"/>
                </a:solidFill>
              </a:rPr>
              <a:t>Do</a:t>
            </a:r>
          </a:p>
          <a:p>
            <a:pPr marL="461963" lvl="1" indent="0">
              <a:buNone/>
            </a:pPr>
            <a:r>
              <a:rPr lang="en-US" i="1" dirty="0">
                <a:solidFill>
                  <a:srgbClr val="FF0000"/>
                </a:solidFill>
              </a:rPr>
              <a:t> For i = 1 to N</a:t>
            </a:r>
          </a:p>
          <a:p>
            <a:pPr marL="461963" lvl="1" indent="0">
              <a:buNone/>
            </a:pPr>
            <a:r>
              <a:rPr lang="en-US" dirty="0">
                <a:solidFill>
                  <a:srgbClr val="FF0000"/>
                </a:solidFill>
              </a:rPr>
              <a:t>       if ( </a:t>
            </a:r>
            <a:r>
              <a:rPr lang="en-US" i="1" dirty="0">
                <a:solidFill>
                  <a:srgbClr val="FF0000"/>
                </a:solidFill>
              </a:rPr>
              <a:t>Y</a:t>
            </a:r>
            <a:r>
              <a:rPr lang="en-US" i="1" baseline="-25000" dirty="0">
                <a:solidFill>
                  <a:srgbClr val="FF0000"/>
                </a:solidFill>
              </a:rPr>
              <a:t>i  </a:t>
            </a:r>
            <a:r>
              <a:rPr lang="en-US" i="1" dirty="0">
                <a:solidFill>
                  <a:srgbClr val="FF0000"/>
                </a:solidFill>
              </a:rPr>
              <a:t>&gt;</a:t>
            </a:r>
            <a:r>
              <a:rPr lang="en-US" i="1" baseline="-25000" dirty="0">
                <a:solidFill>
                  <a:srgbClr val="FF0000"/>
                </a:solidFill>
              </a:rPr>
              <a:t> </a:t>
            </a:r>
            <a:r>
              <a:rPr lang="en-US" i="1" dirty="0">
                <a:solidFill>
                  <a:srgbClr val="FF0000"/>
                </a:solidFill>
              </a:rPr>
              <a:t>h(X</a:t>
            </a:r>
            <a:r>
              <a:rPr lang="en-US" i="1" baseline="-25000" dirty="0">
                <a:solidFill>
                  <a:srgbClr val="FF0000"/>
                </a:solidFill>
              </a:rPr>
              <a:t>i</a:t>
            </a:r>
            <a:r>
              <a:rPr lang="en-US" i="1" dirty="0">
                <a:solidFill>
                  <a:srgbClr val="FF0000"/>
                </a:solidFill>
              </a:rPr>
              <a:t>)</a:t>
            </a:r>
            <a:r>
              <a:rPr lang="en-US" i="1" baseline="-25000" dirty="0">
                <a:solidFill>
                  <a:srgbClr val="FF0000"/>
                </a:solidFill>
              </a:rPr>
              <a:t> </a:t>
            </a:r>
            <a:r>
              <a:rPr lang="en-US" i="1" dirty="0">
                <a:solidFill>
                  <a:srgbClr val="FF0000"/>
                </a:solidFill>
              </a:rPr>
              <a:t>)</a:t>
            </a:r>
          </a:p>
          <a:p>
            <a:pPr marL="461963" lvl="1" indent="0">
              <a:buNone/>
            </a:pPr>
            <a:r>
              <a:rPr lang="en-US" i="1" baseline="-25000" dirty="0">
                <a:solidFill>
                  <a:srgbClr val="FF0000"/>
                </a:solidFill>
              </a:rPr>
              <a:t>	 </a:t>
            </a:r>
            <a:r>
              <a:rPr lang="en-US" i="1" dirty="0">
                <a:solidFill>
                  <a:srgbClr val="FF0000"/>
                </a:solidFill>
              </a:rPr>
              <a:t>       W = W + </a:t>
            </a:r>
            <a:r>
              <a:rPr lang="en-GB" dirty="0">
                <a:solidFill>
                  <a:srgbClr val="FF0000"/>
                </a:solidFill>
              </a:rPr>
              <a:t>α </a:t>
            </a:r>
            <a:r>
              <a:rPr lang="en-US" i="1" dirty="0">
                <a:solidFill>
                  <a:srgbClr val="FF0000"/>
                </a:solidFill>
              </a:rPr>
              <a:t>X</a:t>
            </a:r>
            <a:r>
              <a:rPr lang="en-US" i="1" baseline="-25000" dirty="0">
                <a:solidFill>
                  <a:srgbClr val="FF0000"/>
                </a:solidFill>
              </a:rPr>
              <a:t>i </a:t>
            </a:r>
          </a:p>
          <a:p>
            <a:pPr marL="461963" lvl="1" indent="0">
              <a:buNone/>
            </a:pPr>
            <a:r>
              <a:rPr lang="en-US" i="1" baseline="-25000" dirty="0">
                <a:solidFill>
                  <a:srgbClr val="FF0000"/>
                </a:solidFill>
              </a:rPr>
              <a:t>          </a:t>
            </a:r>
            <a:r>
              <a:rPr lang="en-US" i="1" dirty="0">
                <a:solidFill>
                  <a:srgbClr val="FF0000"/>
                </a:solidFill>
              </a:rPr>
              <a:t>else </a:t>
            </a:r>
            <a:r>
              <a:rPr lang="en-US" dirty="0">
                <a:solidFill>
                  <a:srgbClr val="FF0000"/>
                </a:solidFill>
              </a:rPr>
              <a:t> if ( </a:t>
            </a:r>
            <a:r>
              <a:rPr lang="en-US" i="1" dirty="0">
                <a:solidFill>
                  <a:srgbClr val="FF0000"/>
                </a:solidFill>
              </a:rPr>
              <a:t>Y</a:t>
            </a:r>
            <a:r>
              <a:rPr lang="en-US" i="1" baseline="-25000" dirty="0">
                <a:solidFill>
                  <a:srgbClr val="FF0000"/>
                </a:solidFill>
              </a:rPr>
              <a:t>i </a:t>
            </a:r>
            <a:r>
              <a:rPr lang="en-US" i="1" dirty="0">
                <a:solidFill>
                  <a:srgbClr val="FF0000"/>
                </a:solidFill>
              </a:rPr>
              <a:t>&lt;</a:t>
            </a:r>
            <a:r>
              <a:rPr lang="en-US" i="1" baseline="-25000" dirty="0">
                <a:solidFill>
                  <a:srgbClr val="FF0000"/>
                </a:solidFill>
              </a:rPr>
              <a:t> </a:t>
            </a:r>
            <a:r>
              <a:rPr lang="en-US" i="1" dirty="0">
                <a:solidFill>
                  <a:srgbClr val="FF0000"/>
                </a:solidFill>
              </a:rPr>
              <a:t>h(X</a:t>
            </a:r>
            <a:r>
              <a:rPr lang="en-US" i="1" baseline="-25000" dirty="0">
                <a:solidFill>
                  <a:srgbClr val="FF0000"/>
                </a:solidFill>
              </a:rPr>
              <a:t>i</a:t>
            </a:r>
            <a:r>
              <a:rPr lang="en-US" i="1" dirty="0">
                <a:solidFill>
                  <a:srgbClr val="FF0000"/>
                </a:solidFill>
              </a:rPr>
              <a:t>)</a:t>
            </a:r>
            <a:r>
              <a:rPr lang="en-US" i="1" baseline="-25000" dirty="0">
                <a:solidFill>
                  <a:srgbClr val="FF0000"/>
                </a:solidFill>
              </a:rPr>
              <a:t> </a:t>
            </a:r>
            <a:r>
              <a:rPr lang="en-US" i="1" dirty="0">
                <a:solidFill>
                  <a:srgbClr val="FF0000"/>
                </a:solidFill>
              </a:rPr>
              <a:t>)</a:t>
            </a:r>
          </a:p>
          <a:p>
            <a:pPr marL="461963" lvl="1" indent="0">
              <a:buNone/>
            </a:pPr>
            <a:r>
              <a:rPr lang="en-US" i="1" dirty="0">
                <a:solidFill>
                  <a:srgbClr val="FF0000"/>
                </a:solidFill>
              </a:rPr>
              <a:t>            W = W - </a:t>
            </a:r>
            <a:r>
              <a:rPr lang="en-GB" dirty="0">
                <a:solidFill>
                  <a:srgbClr val="FF0000"/>
                </a:solidFill>
              </a:rPr>
              <a:t>α</a:t>
            </a:r>
            <a:r>
              <a:rPr lang="en-US" i="1" baseline="-25000" dirty="0">
                <a:solidFill>
                  <a:srgbClr val="FF0000"/>
                </a:solidFill>
              </a:rPr>
              <a:t> </a:t>
            </a:r>
            <a:r>
              <a:rPr lang="en-US" i="1" dirty="0">
                <a:solidFill>
                  <a:srgbClr val="FF0000"/>
                </a:solidFill>
              </a:rPr>
              <a:t>X</a:t>
            </a:r>
            <a:r>
              <a:rPr lang="en-US" i="1" baseline="-25000" dirty="0">
                <a:solidFill>
                  <a:srgbClr val="FF0000"/>
                </a:solidFill>
              </a:rPr>
              <a:t>i</a:t>
            </a:r>
          </a:p>
          <a:p>
            <a:pPr marL="11113" indent="0">
              <a:buNone/>
            </a:pPr>
            <a:r>
              <a:rPr lang="en-US" i="1" dirty="0">
                <a:solidFill>
                  <a:srgbClr val="FF0000"/>
                </a:solidFill>
              </a:rPr>
              <a:t>Until no classification errors</a:t>
            </a:r>
            <a:endParaRPr lang="en-US" i="1" baseline="-25000" dirty="0">
              <a:solidFill>
                <a:srgbClr val="FF0000"/>
              </a:solidFill>
            </a:endParaRPr>
          </a:p>
          <a:p>
            <a:pPr marL="461963" lvl="1" indent="0">
              <a:buNone/>
            </a:pPr>
            <a:endParaRPr lang="en-US" i="1" baseline="-25000" dirty="0"/>
          </a:p>
          <a:p>
            <a:endParaRPr lang="en-US" dirty="0"/>
          </a:p>
        </p:txBody>
      </p:sp>
      <p:sp>
        <p:nvSpPr>
          <p:cNvPr id="4" name="Date Placeholder 3">
            <a:extLst>
              <a:ext uri="{FF2B5EF4-FFF2-40B4-BE49-F238E27FC236}">
                <a16:creationId xmlns:a16="http://schemas.microsoft.com/office/drawing/2014/main" id="{64028465-BE26-429B-8F17-17FD6CF96DD2}"/>
              </a:ext>
            </a:extLst>
          </p:cNvPr>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a:extLst>
              <a:ext uri="{FF2B5EF4-FFF2-40B4-BE49-F238E27FC236}">
                <a16:creationId xmlns:a16="http://schemas.microsoft.com/office/drawing/2014/main" id="{34B2B00C-9D23-4F93-AE84-ACF0C54C4F02}"/>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F97C8C7F-C994-4BF0-877B-D80F048F0640}"/>
              </a:ext>
            </a:extLst>
          </p:cNvPr>
          <p:cNvSpPr>
            <a:spLocks noGrp="1"/>
          </p:cNvSpPr>
          <p:nvPr>
            <p:ph type="sldNum" sz="quarter" idx="12"/>
          </p:nvPr>
        </p:nvSpPr>
        <p:spPr/>
        <p:txBody>
          <a:bodyPr/>
          <a:lstStyle/>
          <a:p>
            <a:fld id="{B7884E68-CE57-44C0-BE0F-84C629DF22D5}" type="slidenum">
              <a:rPr lang="en-US" smtClean="0"/>
              <a:t>35</a:t>
            </a:fld>
            <a:endParaRPr lang="en-US"/>
          </a:p>
        </p:txBody>
      </p:sp>
      <p:sp>
        <p:nvSpPr>
          <p:cNvPr id="7" name="TextBox 6">
            <a:extLst>
              <a:ext uri="{FF2B5EF4-FFF2-40B4-BE49-F238E27FC236}">
                <a16:creationId xmlns:a16="http://schemas.microsoft.com/office/drawing/2014/main" id="{B122E34C-72CB-4C07-B66A-1B0ABA8F2833}"/>
              </a:ext>
            </a:extLst>
          </p:cNvPr>
          <p:cNvSpPr txBox="1"/>
          <p:nvPr/>
        </p:nvSpPr>
        <p:spPr>
          <a:xfrm>
            <a:off x="6000750" y="2952750"/>
            <a:ext cx="4924425" cy="1077218"/>
          </a:xfrm>
          <a:prstGeom prst="rect">
            <a:avLst/>
          </a:prstGeom>
          <a:noFill/>
        </p:spPr>
        <p:txBody>
          <a:bodyPr wrap="square" rtlCol="0">
            <a:spAutoFit/>
          </a:bodyPr>
          <a:lstStyle/>
          <a:p>
            <a:r>
              <a:rPr lang="en-US" sz="3200" dirty="0">
                <a:solidFill>
                  <a:srgbClr val="0000CC"/>
                </a:solidFill>
              </a:rPr>
              <a:t>Note that  </a:t>
            </a:r>
            <a:r>
              <a:rPr lang="en-US" sz="3200" b="1" dirty="0">
                <a:solidFill>
                  <a:srgbClr val="0000CC"/>
                </a:solidFill>
              </a:rPr>
              <a:t>X</a:t>
            </a:r>
            <a:r>
              <a:rPr lang="en-US" sz="3200" b="1" baseline="-25000" dirty="0">
                <a:solidFill>
                  <a:srgbClr val="0000CC"/>
                </a:solidFill>
              </a:rPr>
              <a:t>i</a:t>
            </a:r>
            <a:r>
              <a:rPr lang="en-US" sz="3200" dirty="0">
                <a:solidFill>
                  <a:srgbClr val="0000CC"/>
                </a:solidFill>
              </a:rPr>
              <a:t>  represent input samples</a:t>
            </a:r>
          </a:p>
        </p:txBody>
      </p:sp>
    </p:spTree>
    <p:extLst>
      <p:ext uri="{BB962C8B-B14F-4D97-AF65-F5344CB8AC3E}">
        <p14:creationId xmlns:p14="http://schemas.microsoft.com/office/powerpoint/2010/main" val="1693254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D623C-7D6B-4551-A244-1AE8B20CA4B2}"/>
              </a:ext>
            </a:extLst>
          </p:cNvPr>
          <p:cNvSpPr>
            <a:spLocks noGrp="1"/>
          </p:cNvSpPr>
          <p:nvPr>
            <p:ph type="title"/>
          </p:nvPr>
        </p:nvSpPr>
        <p:spPr/>
        <p:txBody>
          <a:bodyPr>
            <a:normAutofit fontScale="90000"/>
          </a:bodyPr>
          <a:lstStyle/>
          <a:p>
            <a:r>
              <a:rPr lang="en-US" dirty="0"/>
              <a:t>Perceptron Learning Algorithm: Example</a:t>
            </a:r>
          </a:p>
        </p:txBody>
      </p:sp>
      <p:sp>
        <p:nvSpPr>
          <p:cNvPr id="3" name="Content Placeholder 2">
            <a:extLst>
              <a:ext uri="{FF2B5EF4-FFF2-40B4-BE49-F238E27FC236}">
                <a16:creationId xmlns:a16="http://schemas.microsoft.com/office/drawing/2014/main" id="{697BDB7B-B43E-4BD5-A63C-0C7B0BFABB95}"/>
              </a:ext>
            </a:extLst>
          </p:cNvPr>
          <p:cNvSpPr>
            <a:spLocks noGrp="1"/>
          </p:cNvSpPr>
          <p:nvPr>
            <p:ph idx="1"/>
          </p:nvPr>
        </p:nvSpPr>
        <p:spPr/>
        <p:txBody>
          <a:bodyPr/>
          <a:lstStyle/>
          <a:p>
            <a:r>
              <a:rPr lang="en-US" dirty="0">
                <a:solidFill>
                  <a:srgbClr val="FF0000"/>
                </a:solidFill>
              </a:rPr>
              <a:t>Initialize</a:t>
            </a:r>
            <a:r>
              <a:rPr lang="en-US" dirty="0"/>
              <a:t>: Randomly initialize the hyperplane (i.e. randomly initialize the normal vector </a:t>
            </a:r>
            <a:r>
              <a:rPr lang="en-US" i="1" dirty="0">
                <a:solidFill>
                  <a:srgbClr val="FF0000"/>
                </a:solidFill>
              </a:rPr>
              <a:t>W</a:t>
            </a:r>
            <a:r>
              <a:rPr lang="en-US" dirty="0"/>
              <a:t>)</a:t>
            </a:r>
          </a:p>
          <a:p>
            <a:r>
              <a:rPr lang="en-US" dirty="0">
                <a:solidFill>
                  <a:srgbClr val="FF0000"/>
                </a:solidFill>
              </a:rPr>
              <a:t>Classification Rule</a:t>
            </a:r>
            <a:r>
              <a:rPr lang="en-US" dirty="0"/>
              <a:t>: </a:t>
            </a:r>
            <a:endParaRPr lang="en-US" i="1" dirty="0">
              <a:solidFill>
                <a:srgbClr val="FF0000"/>
              </a:solidFill>
            </a:endParaRPr>
          </a:p>
          <a:p>
            <a:pPr lvl="1"/>
            <a:r>
              <a:rPr lang="en-US" dirty="0"/>
              <a:t>Vectors on the same side of the hyperplane as </a:t>
            </a:r>
            <a:r>
              <a:rPr lang="en-US" i="1" dirty="0">
                <a:solidFill>
                  <a:srgbClr val="FF0000"/>
                </a:solidFill>
              </a:rPr>
              <a:t>W</a:t>
            </a:r>
            <a:r>
              <a:rPr lang="en-US" dirty="0"/>
              <a:t> will be assigned 1 class, and those on the other side will be assigned 0</a:t>
            </a:r>
            <a:endParaRPr lang="en-US" i="1" dirty="0"/>
          </a:p>
          <a:p>
            <a:endParaRPr lang="en-US" dirty="0"/>
          </a:p>
        </p:txBody>
      </p:sp>
      <p:sp>
        <p:nvSpPr>
          <p:cNvPr id="4" name="Date Placeholder 3">
            <a:extLst>
              <a:ext uri="{FF2B5EF4-FFF2-40B4-BE49-F238E27FC236}">
                <a16:creationId xmlns:a16="http://schemas.microsoft.com/office/drawing/2014/main" id="{61F7378A-6F97-4B34-8282-D372F1D33C07}"/>
              </a:ext>
            </a:extLst>
          </p:cNvPr>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a:extLst>
              <a:ext uri="{FF2B5EF4-FFF2-40B4-BE49-F238E27FC236}">
                <a16:creationId xmlns:a16="http://schemas.microsoft.com/office/drawing/2014/main" id="{097B5415-E41A-4031-BC56-034770132EA9}"/>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0B299A66-1A71-4C0E-9ED3-5A09493335F0}"/>
              </a:ext>
            </a:extLst>
          </p:cNvPr>
          <p:cNvSpPr>
            <a:spLocks noGrp="1"/>
          </p:cNvSpPr>
          <p:nvPr>
            <p:ph type="sldNum" sz="quarter" idx="12"/>
          </p:nvPr>
        </p:nvSpPr>
        <p:spPr/>
        <p:txBody>
          <a:bodyPr/>
          <a:lstStyle/>
          <a:p>
            <a:fld id="{B7884E68-CE57-44C0-BE0F-84C629DF22D5}" type="slidenum">
              <a:rPr lang="en-US" smtClean="0"/>
              <a:t>36</a:t>
            </a:fld>
            <a:endParaRPr lang="en-US"/>
          </a:p>
        </p:txBody>
      </p:sp>
      <p:graphicFrame>
        <p:nvGraphicFramePr>
          <p:cNvPr id="7" name="Object 6">
            <a:extLst>
              <a:ext uri="{FF2B5EF4-FFF2-40B4-BE49-F238E27FC236}">
                <a16:creationId xmlns:a16="http://schemas.microsoft.com/office/drawing/2014/main" id="{F835F303-96BB-44DC-9A4C-01AD832EFA37}"/>
              </a:ext>
            </a:extLst>
          </p:cNvPr>
          <p:cNvGraphicFramePr>
            <a:graphicFrameLocks noChangeAspect="1"/>
          </p:cNvGraphicFramePr>
          <p:nvPr/>
        </p:nvGraphicFramePr>
        <p:xfrm>
          <a:off x="3206749" y="3875087"/>
          <a:ext cx="5051425" cy="2383039"/>
        </p:xfrm>
        <a:graphic>
          <a:graphicData uri="http://schemas.openxmlformats.org/presentationml/2006/ole">
            <mc:AlternateContent xmlns:mc="http://schemas.openxmlformats.org/markup-compatibility/2006">
              <mc:Choice xmlns:v="urn:schemas-microsoft-com:vml" Requires="v">
                <p:oleObj spid="_x0000_s4165" name="Bitmap Image" r:id="rId4" imgW="4159080" imgH="1962000" progId="PBrush">
                  <p:embed/>
                </p:oleObj>
              </mc:Choice>
              <mc:Fallback>
                <p:oleObj name="Bitmap Image" r:id="rId4" imgW="4159080" imgH="1962000" progId="PBrush">
                  <p:embed/>
                  <p:pic>
                    <p:nvPicPr>
                      <p:cNvPr id="7" name="Object 6">
                        <a:extLst>
                          <a:ext uri="{FF2B5EF4-FFF2-40B4-BE49-F238E27FC236}">
                            <a16:creationId xmlns:a16="http://schemas.microsoft.com/office/drawing/2014/main" id="{F835F303-96BB-44DC-9A4C-01AD832EFA37}"/>
                          </a:ext>
                        </a:extLst>
                      </p:cNvPr>
                      <p:cNvPicPr/>
                      <p:nvPr/>
                    </p:nvPicPr>
                    <p:blipFill>
                      <a:blip r:embed="rId5"/>
                      <a:stretch>
                        <a:fillRect/>
                      </a:stretch>
                    </p:blipFill>
                    <p:spPr>
                      <a:xfrm>
                        <a:off x="3206749" y="3875087"/>
                        <a:ext cx="5051425" cy="2383039"/>
                      </a:xfrm>
                      <a:prstGeom prst="rect">
                        <a:avLst/>
                      </a:prstGeom>
                    </p:spPr>
                  </p:pic>
                </p:oleObj>
              </mc:Fallback>
            </mc:AlternateContent>
          </a:graphicData>
        </a:graphic>
      </p:graphicFrame>
    </p:spTree>
    <p:extLst>
      <p:ext uri="{BB962C8B-B14F-4D97-AF65-F5344CB8AC3E}">
        <p14:creationId xmlns:p14="http://schemas.microsoft.com/office/powerpoint/2010/main" val="3172146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EC876-570F-4907-BAF4-A5286BBC79DE}"/>
              </a:ext>
            </a:extLst>
          </p:cNvPr>
          <p:cNvSpPr>
            <a:spLocks noGrp="1"/>
          </p:cNvSpPr>
          <p:nvPr>
            <p:ph type="title"/>
          </p:nvPr>
        </p:nvSpPr>
        <p:spPr/>
        <p:txBody>
          <a:bodyPr>
            <a:normAutofit fontScale="90000"/>
          </a:bodyPr>
          <a:lstStyle/>
          <a:p>
            <a:r>
              <a:rPr lang="en-US" dirty="0"/>
              <a:t>Perceptron Learning Algorithm: Example</a:t>
            </a:r>
          </a:p>
        </p:txBody>
      </p:sp>
      <p:sp>
        <p:nvSpPr>
          <p:cNvPr id="4" name="Date Placeholder 3">
            <a:extLst>
              <a:ext uri="{FF2B5EF4-FFF2-40B4-BE49-F238E27FC236}">
                <a16:creationId xmlns:a16="http://schemas.microsoft.com/office/drawing/2014/main" id="{FD4FADF7-D579-4A95-9633-A0D622E49BA4}"/>
              </a:ext>
            </a:extLst>
          </p:cNvPr>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a:extLst>
              <a:ext uri="{FF2B5EF4-FFF2-40B4-BE49-F238E27FC236}">
                <a16:creationId xmlns:a16="http://schemas.microsoft.com/office/drawing/2014/main" id="{02F215F7-1575-4C69-B1A4-BCF85D5B4ABD}"/>
              </a:ext>
            </a:extLst>
          </p:cNvPr>
          <p:cNvSpPr>
            <a:spLocks noGrp="1"/>
          </p:cNvSpPr>
          <p:nvPr>
            <p:ph type="ftr" sz="quarter" idx="11"/>
          </p:nvPr>
        </p:nvSpPr>
        <p:spPr/>
        <p:txBody>
          <a:bodyPr/>
          <a:lstStyle/>
          <a:p>
            <a:r>
              <a:rPr lang="en-US" dirty="0"/>
              <a:t>Introduction to AI</a:t>
            </a:r>
          </a:p>
        </p:txBody>
      </p:sp>
      <p:sp>
        <p:nvSpPr>
          <p:cNvPr id="6" name="Slide Number Placeholder 5">
            <a:extLst>
              <a:ext uri="{FF2B5EF4-FFF2-40B4-BE49-F238E27FC236}">
                <a16:creationId xmlns:a16="http://schemas.microsoft.com/office/drawing/2014/main" id="{055A436E-6A21-454D-9EA9-B209D8F5925F}"/>
              </a:ext>
            </a:extLst>
          </p:cNvPr>
          <p:cNvSpPr>
            <a:spLocks noGrp="1"/>
          </p:cNvSpPr>
          <p:nvPr>
            <p:ph type="sldNum" sz="quarter" idx="12"/>
          </p:nvPr>
        </p:nvSpPr>
        <p:spPr/>
        <p:txBody>
          <a:bodyPr/>
          <a:lstStyle/>
          <a:p>
            <a:fld id="{B7884E68-CE57-44C0-BE0F-84C629DF22D5}" type="slidenum">
              <a:rPr lang="en-US" smtClean="0"/>
              <a:t>37</a:t>
            </a:fld>
            <a:endParaRPr lang="en-US"/>
          </a:p>
        </p:txBody>
      </p:sp>
      <p:graphicFrame>
        <p:nvGraphicFramePr>
          <p:cNvPr id="7" name="Object 6">
            <a:extLst>
              <a:ext uri="{FF2B5EF4-FFF2-40B4-BE49-F238E27FC236}">
                <a16:creationId xmlns:a16="http://schemas.microsoft.com/office/drawing/2014/main" id="{8D1AD01A-040E-42FF-953D-04D76EB3DA63}"/>
              </a:ext>
            </a:extLst>
          </p:cNvPr>
          <p:cNvGraphicFramePr>
            <a:graphicFrameLocks noChangeAspect="1"/>
          </p:cNvGraphicFramePr>
          <p:nvPr/>
        </p:nvGraphicFramePr>
        <p:xfrm>
          <a:off x="561986" y="1427162"/>
          <a:ext cx="4822804" cy="3352437"/>
        </p:xfrm>
        <a:graphic>
          <a:graphicData uri="http://schemas.openxmlformats.org/presentationml/2006/ole">
            <mc:AlternateContent xmlns:mc="http://schemas.openxmlformats.org/markup-compatibility/2006">
              <mc:Choice xmlns:v="urn:schemas-microsoft-com:vml" Requires="v">
                <p:oleObj spid="_x0000_s5189" name="Bitmap Image" r:id="rId4" imgW="3124080" imgH="2171880" progId="PBrush">
                  <p:embed/>
                </p:oleObj>
              </mc:Choice>
              <mc:Fallback>
                <p:oleObj name="Bitmap Image" r:id="rId4" imgW="3124080" imgH="2171880" progId="PBrush">
                  <p:embed/>
                  <p:pic>
                    <p:nvPicPr>
                      <p:cNvPr id="7" name="Object 6">
                        <a:extLst>
                          <a:ext uri="{FF2B5EF4-FFF2-40B4-BE49-F238E27FC236}">
                            <a16:creationId xmlns:a16="http://schemas.microsoft.com/office/drawing/2014/main" id="{8D1AD01A-040E-42FF-953D-04D76EB3DA63}"/>
                          </a:ext>
                        </a:extLst>
                      </p:cNvPr>
                      <p:cNvPicPr/>
                      <p:nvPr/>
                    </p:nvPicPr>
                    <p:blipFill>
                      <a:blip r:embed="rId5"/>
                      <a:stretch>
                        <a:fillRect/>
                      </a:stretch>
                    </p:blipFill>
                    <p:spPr>
                      <a:xfrm>
                        <a:off x="561986" y="1427162"/>
                        <a:ext cx="4822804" cy="3352437"/>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052B53F-A713-4698-A9F9-0F2DCD639A05}"/>
              </a:ext>
            </a:extLst>
          </p:cNvPr>
          <p:cNvSpPr txBox="1"/>
          <p:nvPr/>
        </p:nvSpPr>
        <p:spPr>
          <a:xfrm>
            <a:off x="822518" y="4671133"/>
            <a:ext cx="2678362" cy="369332"/>
          </a:xfrm>
          <a:prstGeom prst="rect">
            <a:avLst/>
          </a:prstGeom>
          <a:noFill/>
        </p:spPr>
        <p:txBody>
          <a:bodyPr wrap="none" rtlCol="0">
            <a:spAutoFit/>
          </a:bodyPr>
          <a:lstStyle/>
          <a:p>
            <a:r>
              <a:rPr lang="en-US" dirty="0">
                <a:solidFill>
                  <a:srgbClr val="FF0000"/>
                </a:solidFill>
              </a:rPr>
              <a:t>Misclassified blue instance</a:t>
            </a:r>
          </a:p>
        </p:txBody>
      </p:sp>
      <p:pic>
        <p:nvPicPr>
          <p:cNvPr id="9" name="Picture 8">
            <a:extLst>
              <a:ext uri="{FF2B5EF4-FFF2-40B4-BE49-F238E27FC236}">
                <a16:creationId xmlns:a16="http://schemas.microsoft.com/office/drawing/2014/main" id="{B38CA1ED-E51B-4F55-9AEA-C870A2C1E463}"/>
              </a:ext>
            </a:extLst>
          </p:cNvPr>
          <p:cNvPicPr>
            <a:picLocks noChangeAspect="1"/>
          </p:cNvPicPr>
          <p:nvPr/>
        </p:nvPicPr>
        <p:blipFill>
          <a:blip r:embed="rId6"/>
          <a:stretch>
            <a:fillRect/>
          </a:stretch>
        </p:blipFill>
        <p:spPr>
          <a:xfrm>
            <a:off x="5906414" y="1398587"/>
            <a:ext cx="4435739" cy="3053171"/>
          </a:xfrm>
          <a:prstGeom prst="rect">
            <a:avLst/>
          </a:prstGeom>
        </p:spPr>
      </p:pic>
      <p:sp>
        <p:nvSpPr>
          <p:cNvPr id="10" name="TextBox 9">
            <a:extLst>
              <a:ext uri="{FF2B5EF4-FFF2-40B4-BE49-F238E27FC236}">
                <a16:creationId xmlns:a16="http://schemas.microsoft.com/office/drawing/2014/main" id="{9F84F498-9C6A-44D3-975B-F3438629C681}"/>
              </a:ext>
            </a:extLst>
          </p:cNvPr>
          <p:cNvSpPr txBox="1"/>
          <p:nvPr/>
        </p:nvSpPr>
        <p:spPr>
          <a:xfrm>
            <a:off x="6424877" y="4669101"/>
            <a:ext cx="2480166" cy="369332"/>
          </a:xfrm>
          <a:prstGeom prst="rect">
            <a:avLst/>
          </a:prstGeom>
          <a:noFill/>
        </p:spPr>
        <p:txBody>
          <a:bodyPr wrap="none" rtlCol="0">
            <a:spAutoFit/>
          </a:bodyPr>
          <a:lstStyle/>
          <a:p>
            <a:r>
              <a:rPr lang="en-US" dirty="0">
                <a:solidFill>
                  <a:srgbClr val="FF0000"/>
                </a:solidFill>
              </a:rPr>
              <a:t>Updated weight vector</a:t>
            </a:r>
          </a:p>
        </p:txBody>
      </p:sp>
      <p:sp>
        <p:nvSpPr>
          <p:cNvPr id="11" name="TextBox 10">
            <a:extLst>
              <a:ext uri="{FF2B5EF4-FFF2-40B4-BE49-F238E27FC236}">
                <a16:creationId xmlns:a16="http://schemas.microsoft.com/office/drawing/2014/main" id="{BB6BA3D1-587E-4339-AAB3-5C219CCB3751}"/>
              </a:ext>
            </a:extLst>
          </p:cNvPr>
          <p:cNvSpPr txBox="1"/>
          <p:nvPr/>
        </p:nvSpPr>
        <p:spPr>
          <a:xfrm>
            <a:off x="6398827" y="5102584"/>
            <a:ext cx="2788969" cy="646331"/>
          </a:xfrm>
          <a:prstGeom prst="rect">
            <a:avLst/>
          </a:prstGeom>
          <a:noFill/>
        </p:spPr>
        <p:txBody>
          <a:bodyPr wrap="none" rtlCol="0">
            <a:spAutoFit/>
          </a:bodyPr>
          <a:lstStyle/>
          <a:p>
            <a:r>
              <a:rPr lang="en-US" dirty="0">
                <a:solidFill>
                  <a:srgbClr val="0070C0"/>
                </a:solidFill>
              </a:rPr>
              <a:t>Misclassified blue instance, </a:t>
            </a:r>
          </a:p>
          <a:p>
            <a:r>
              <a:rPr lang="en-US" dirty="0">
                <a:solidFill>
                  <a:srgbClr val="0070C0"/>
                </a:solidFill>
              </a:rPr>
              <a:t>add it to W</a:t>
            </a:r>
          </a:p>
        </p:txBody>
      </p:sp>
    </p:spTree>
    <p:extLst>
      <p:ext uri="{BB962C8B-B14F-4D97-AF65-F5344CB8AC3E}">
        <p14:creationId xmlns:p14="http://schemas.microsoft.com/office/powerpoint/2010/main" val="1508802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AF4C-F6E1-4F90-8D5B-E6E354F2EB84}"/>
              </a:ext>
            </a:extLst>
          </p:cNvPr>
          <p:cNvSpPr>
            <a:spLocks noGrp="1"/>
          </p:cNvSpPr>
          <p:nvPr>
            <p:ph type="title"/>
          </p:nvPr>
        </p:nvSpPr>
        <p:spPr/>
        <p:txBody>
          <a:bodyPr>
            <a:normAutofit fontScale="90000"/>
          </a:bodyPr>
          <a:lstStyle/>
          <a:p>
            <a:r>
              <a:rPr lang="en-US" dirty="0"/>
              <a:t>Perceptron Learning Algorithm: Example</a:t>
            </a:r>
          </a:p>
        </p:txBody>
      </p:sp>
      <p:sp>
        <p:nvSpPr>
          <p:cNvPr id="4" name="Date Placeholder 3">
            <a:extLst>
              <a:ext uri="{FF2B5EF4-FFF2-40B4-BE49-F238E27FC236}">
                <a16:creationId xmlns:a16="http://schemas.microsoft.com/office/drawing/2014/main" id="{52DAC7ED-669D-4855-9DB7-A70FF7887EC5}"/>
              </a:ext>
            </a:extLst>
          </p:cNvPr>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a:extLst>
              <a:ext uri="{FF2B5EF4-FFF2-40B4-BE49-F238E27FC236}">
                <a16:creationId xmlns:a16="http://schemas.microsoft.com/office/drawing/2014/main" id="{50612F3D-535B-47C2-BC8C-EC4162EF40ED}"/>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C54B620-6B49-4E7C-8625-B75969CFCCE2}"/>
              </a:ext>
            </a:extLst>
          </p:cNvPr>
          <p:cNvSpPr>
            <a:spLocks noGrp="1"/>
          </p:cNvSpPr>
          <p:nvPr>
            <p:ph type="sldNum" sz="quarter" idx="12"/>
          </p:nvPr>
        </p:nvSpPr>
        <p:spPr/>
        <p:txBody>
          <a:bodyPr/>
          <a:lstStyle/>
          <a:p>
            <a:fld id="{B7884E68-CE57-44C0-BE0F-84C629DF22D5}" type="slidenum">
              <a:rPr lang="en-US" smtClean="0"/>
              <a:t>38</a:t>
            </a:fld>
            <a:endParaRPr lang="en-US"/>
          </a:p>
        </p:txBody>
      </p:sp>
      <p:graphicFrame>
        <p:nvGraphicFramePr>
          <p:cNvPr id="7" name="Object 6">
            <a:extLst>
              <a:ext uri="{FF2B5EF4-FFF2-40B4-BE49-F238E27FC236}">
                <a16:creationId xmlns:a16="http://schemas.microsoft.com/office/drawing/2014/main" id="{E43FA360-5D4D-4B39-A932-64CB18AE6AC3}"/>
              </a:ext>
            </a:extLst>
          </p:cNvPr>
          <p:cNvGraphicFramePr>
            <a:graphicFrameLocks noChangeAspect="1"/>
          </p:cNvGraphicFramePr>
          <p:nvPr/>
        </p:nvGraphicFramePr>
        <p:xfrm>
          <a:off x="714375" y="1830388"/>
          <a:ext cx="4410972" cy="3265487"/>
        </p:xfrm>
        <a:graphic>
          <a:graphicData uri="http://schemas.openxmlformats.org/presentationml/2006/ole">
            <mc:AlternateContent xmlns:mc="http://schemas.openxmlformats.org/markup-compatibility/2006">
              <mc:Choice xmlns:v="urn:schemas-microsoft-com:vml" Requires="v">
                <p:oleObj spid="_x0000_s6280" name="Bitmap Image" r:id="rId4" imgW="3276720" imgH="2425680" progId="PBrush">
                  <p:embed/>
                </p:oleObj>
              </mc:Choice>
              <mc:Fallback>
                <p:oleObj name="Bitmap Image" r:id="rId4" imgW="3276720" imgH="2425680" progId="PBrush">
                  <p:embed/>
                  <p:pic>
                    <p:nvPicPr>
                      <p:cNvPr id="7" name="Object 6">
                        <a:extLst>
                          <a:ext uri="{FF2B5EF4-FFF2-40B4-BE49-F238E27FC236}">
                            <a16:creationId xmlns:a16="http://schemas.microsoft.com/office/drawing/2014/main" id="{E43FA360-5D4D-4B39-A932-64CB18AE6AC3}"/>
                          </a:ext>
                        </a:extLst>
                      </p:cNvPr>
                      <p:cNvPicPr/>
                      <p:nvPr/>
                    </p:nvPicPr>
                    <p:blipFill>
                      <a:blip r:embed="rId5"/>
                      <a:stretch>
                        <a:fillRect/>
                      </a:stretch>
                    </p:blipFill>
                    <p:spPr>
                      <a:xfrm>
                        <a:off x="714375" y="1830388"/>
                        <a:ext cx="4410972" cy="3265487"/>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4F5E02A1-0D36-45DF-9E99-38809962176A}"/>
              </a:ext>
            </a:extLst>
          </p:cNvPr>
          <p:cNvSpPr txBox="1"/>
          <p:nvPr/>
        </p:nvSpPr>
        <p:spPr>
          <a:xfrm>
            <a:off x="1445756" y="5173831"/>
            <a:ext cx="2262158" cy="369332"/>
          </a:xfrm>
          <a:prstGeom prst="rect">
            <a:avLst/>
          </a:prstGeom>
          <a:noFill/>
        </p:spPr>
        <p:txBody>
          <a:bodyPr wrap="none" rtlCol="0">
            <a:spAutoFit/>
          </a:bodyPr>
          <a:lstStyle/>
          <a:p>
            <a:r>
              <a:rPr lang="en-US" dirty="0">
                <a:solidFill>
                  <a:srgbClr val="FF0000"/>
                </a:solidFill>
              </a:rPr>
              <a:t>Updated hyperplane</a:t>
            </a:r>
          </a:p>
        </p:txBody>
      </p:sp>
      <p:graphicFrame>
        <p:nvGraphicFramePr>
          <p:cNvPr id="9" name="Object 8">
            <a:extLst>
              <a:ext uri="{FF2B5EF4-FFF2-40B4-BE49-F238E27FC236}">
                <a16:creationId xmlns:a16="http://schemas.microsoft.com/office/drawing/2014/main" id="{681DFB5A-FBFF-4598-B0E1-1DA8DDAA1E00}"/>
              </a:ext>
            </a:extLst>
          </p:cNvPr>
          <p:cNvGraphicFramePr>
            <a:graphicFrameLocks noChangeAspect="1"/>
          </p:cNvGraphicFramePr>
          <p:nvPr/>
        </p:nvGraphicFramePr>
        <p:xfrm>
          <a:off x="5851524" y="1697037"/>
          <a:ext cx="4264026" cy="3251642"/>
        </p:xfrm>
        <a:graphic>
          <a:graphicData uri="http://schemas.openxmlformats.org/presentationml/2006/ole">
            <mc:AlternateContent xmlns:mc="http://schemas.openxmlformats.org/markup-compatibility/2006">
              <mc:Choice xmlns:v="urn:schemas-microsoft-com:vml" Requires="v">
                <p:oleObj spid="_x0000_s6281" name="Bitmap Image" r:id="rId6" imgW="3156120" imgH="2406600" progId="PBrush">
                  <p:embed/>
                </p:oleObj>
              </mc:Choice>
              <mc:Fallback>
                <p:oleObj name="Bitmap Image" r:id="rId6" imgW="3156120" imgH="2406600" progId="PBrush">
                  <p:embed/>
                  <p:pic>
                    <p:nvPicPr>
                      <p:cNvPr id="9" name="Object 8">
                        <a:extLst>
                          <a:ext uri="{FF2B5EF4-FFF2-40B4-BE49-F238E27FC236}">
                            <a16:creationId xmlns:a16="http://schemas.microsoft.com/office/drawing/2014/main" id="{681DFB5A-FBFF-4598-B0E1-1DA8DDAA1E00}"/>
                          </a:ext>
                        </a:extLst>
                      </p:cNvPr>
                      <p:cNvPicPr/>
                      <p:nvPr/>
                    </p:nvPicPr>
                    <p:blipFill>
                      <a:blip r:embed="rId7"/>
                      <a:stretch>
                        <a:fillRect/>
                      </a:stretch>
                    </p:blipFill>
                    <p:spPr>
                      <a:xfrm>
                        <a:off x="5851524" y="1697037"/>
                        <a:ext cx="4264026" cy="3251642"/>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39DC929F-DFFF-4A92-AE2B-8C1640239931}"/>
              </a:ext>
            </a:extLst>
          </p:cNvPr>
          <p:cNvSpPr txBox="1"/>
          <p:nvPr/>
        </p:nvSpPr>
        <p:spPr>
          <a:xfrm>
            <a:off x="7018175" y="1320140"/>
            <a:ext cx="2580771" cy="369332"/>
          </a:xfrm>
          <a:prstGeom prst="rect">
            <a:avLst/>
          </a:prstGeom>
          <a:noFill/>
        </p:spPr>
        <p:txBody>
          <a:bodyPr wrap="none" rtlCol="0">
            <a:spAutoFit/>
          </a:bodyPr>
          <a:lstStyle/>
          <a:p>
            <a:r>
              <a:rPr lang="en-US" dirty="0">
                <a:solidFill>
                  <a:srgbClr val="FF0000"/>
                </a:solidFill>
              </a:rPr>
              <a:t>Misclassified red instance</a:t>
            </a:r>
          </a:p>
        </p:txBody>
      </p:sp>
      <p:cxnSp>
        <p:nvCxnSpPr>
          <p:cNvPr id="12" name="Straight Arrow Connector 11">
            <a:extLst>
              <a:ext uri="{FF2B5EF4-FFF2-40B4-BE49-F238E27FC236}">
                <a16:creationId xmlns:a16="http://schemas.microsoft.com/office/drawing/2014/main" id="{D60A32CF-476D-4365-8250-494642A14274}"/>
              </a:ext>
            </a:extLst>
          </p:cNvPr>
          <p:cNvCxnSpPr/>
          <p:nvPr/>
        </p:nvCxnSpPr>
        <p:spPr>
          <a:xfrm flipH="1">
            <a:off x="7820169" y="1689472"/>
            <a:ext cx="633677" cy="10826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0361797D-C439-4BA2-8900-5CBCF106FE80}"/>
              </a:ext>
            </a:extLst>
          </p:cNvPr>
          <p:cNvSpPr txBox="1"/>
          <p:nvPr/>
        </p:nvSpPr>
        <p:spPr>
          <a:xfrm>
            <a:off x="7026852" y="5030956"/>
            <a:ext cx="2262158" cy="369332"/>
          </a:xfrm>
          <a:prstGeom prst="rect">
            <a:avLst/>
          </a:prstGeom>
          <a:noFill/>
        </p:spPr>
        <p:txBody>
          <a:bodyPr wrap="none" rtlCol="0">
            <a:spAutoFit/>
          </a:bodyPr>
          <a:lstStyle/>
          <a:p>
            <a:r>
              <a:rPr lang="en-US" dirty="0">
                <a:solidFill>
                  <a:srgbClr val="FF0000"/>
                </a:solidFill>
              </a:rPr>
              <a:t>Updated hyperplane</a:t>
            </a:r>
          </a:p>
        </p:txBody>
      </p:sp>
      <p:sp>
        <p:nvSpPr>
          <p:cNvPr id="14" name="TextBox 13">
            <a:extLst>
              <a:ext uri="{FF2B5EF4-FFF2-40B4-BE49-F238E27FC236}">
                <a16:creationId xmlns:a16="http://schemas.microsoft.com/office/drawing/2014/main" id="{9B62F8CC-AE4D-405D-9DB0-FDBD150ED537}"/>
              </a:ext>
            </a:extLst>
          </p:cNvPr>
          <p:cNvSpPr txBox="1"/>
          <p:nvPr/>
        </p:nvSpPr>
        <p:spPr>
          <a:xfrm>
            <a:off x="6105140" y="5467313"/>
            <a:ext cx="2691378" cy="646331"/>
          </a:xfrm>
          <a:prstGeom prst="rect">
            <a:avLst/>
          </a:prstGeom>
          <a:noFill/>
        </p:spPr>
        <p:txBody>
          <a:bodyPr wrap="none" rtlCol="0">
            <a:spAutoFit/>
          </a:bodyPr>
          <a:lstStyle/>
          <a:p>
            <a:r>
              <a:rPr lang="en-US" dirty="0">
                <a:solidFill>
                  <a:srgbClr val="0070C0"/>
                </a:solidFill>
              </a:rPr>
              <a:t>Misclassified red instance, </a:t>
            </a:r>
          </a:p>
          <a:p>
            <a:r>
              <a:rPr lang="en-US" dirty="0">
                <a:solidFill>
                  <a:srgbClr val="0070C0"/>
                </a:solidFill>
              </a:rPr>
              <a:t>subtract it from W</a:t>
            </a:r>
          </a:p>
        </p:txBody>
      </p:sp>
      <p:sp>
        <p:nvSpPr>
          <p:cNvPr id="15" name="TextBox 14">
            <a:extLst>
              <a:ext uri="{FF2B5EF4-FFF2-40B4-BE49-F238E27FC236}">
                <a16:creationId xmlns:a16="http://schemas.microsoft.com/office/drawing/2014/main" id="{2AFB9E37-6006-412B-841F-DC85D3CFFF17}"/>
              </a:ext>
            </a:extLst>
          </p:cNvPr>
          <p:cNvSpPr txBox="1"/>
          <p:nvPr/>
        </p:nvSpPr>
        <p:spPr>
          <a:xfrm>
            <a:off x="8845356" y="3885813"/>
            <a:ext cx="3246466" cy="954107"/>
          </a:xfrm>
          <a:prstGeom prst="rect">
            <a:avLst/>
          </a:prstGeom>
          <a:noFill/>
        </p:spPr>
        <p:txBody>
          <a:bodyPr wrap="none" rtlCol="0">
            <a:spAutoFit/>
          </a:bodyPr>
          <a:lstStyle/>
          <a:p>
            <a:r>
              <a:rPr lang="en-US" sz="2800" dirty="0">
                <a:solidFill>
                  <a:srgbClr val="FF0000"/>
                </a:solidFill>
              </a:rPr>
              <a:t>Perfect classification,</a:t>
            </a:r>
          </a:p>
          <a:p>
            <a:r>
              <a:rPr lang="en-US" sz="2800" dirty="0">
                <a:solidFill>
                  <a:srgbClr val="FF0000"/>
                </a:solidFill>
              </a:rPr>
              <a:t> no more updates</a:t>
            </a:r>
          </a:p>
        </p:txBody>
      </p:sp>
    </p:spTree>
    <p:extLst>
      <p:ext uri="{BB962C8B-B14F-4D97-AF65-F5344CB8AC3E}">
        <p14:creationId xmlns:p14="http://schemas.microsoft.com/office/powerpoint/2010/main" val="121583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8CBC-2BD0-98FE-E1A7-8ED1A95D12B7}"/>
              </a:ext>
            </a:extLst>
          </p:cNvPr>
          <p:cNvSpPr>
            <a:spLocks noGrp="1"/>
          </p:cNvSpPr>
          <p:nvPr>
            <p:ph type="title"/>
          </p:nvPr>
        </p:nvSpPr>
        <p:spPr/>
        <p:txBody>
          <a:bodyPr>
            <a:normAutofit fontScale="90000"/>
          </a:bodyPr>
          <a:lstStyle/>
          <a:p>
            <a:r>
              <a:rPr lang="en-GB" dirty="0"/>
              <a:t>Perceptron Classifier (updating weights example)</a:t>
            </a:r>
          </a:p>
        </p:txBody>
      </p:sp>
      <p:sp>
        <p:nvSpPr>
          <p:cNvPr id="3" name="Content Placeholder 2">
            <a:extLst>
              <a:ext uri="{FF2B5EF4-FFF2-40B4-BE49-F238E27FC236}">
                <a16:creationId xmlns:a16="http://schemas.microsoft.com/office/drawing/2014/main" id="{0284CCB4-543A-8668-3EAB-B244F4D825FC}"/>
              </a:ext>
            </a:extLst>
          </p:cNvPr>
          <p:cNvSpPr>
            <a:spLocks noGrp="1"/>
          </p:cNvSpPr>
          <p:nvPr>
            <p:ph sz="half" idx="1"/>
          </p:nvPr>
        </p:nvSpPr>
        <p:spPr>
          <a:xfrm>
            <a:off x="304799" y="1193800"/>
            <a:ext cx="11709621" cy="5080000"/>
          </a:xfrm>
        </p:spPr>
        <p:txBody>
          <a:bodyPr>
            <a:normAutofit/>
          </a:bodyPr>
          <a:lstStyle/>
          <a:p>
            <a:pPr>
              <a:lnSpc>
                <a:spcPct val="100000"/>
              </a:lnSpc>
            </a:pPr>
            <a:r>
              <a:rPr lang="en-GB" sz="2000" dirty="0"/>
              <a:t>-Current weight vector: W=(2,-1,1),  -Training data points: as shown in  the table, -Perceptron update α = 0.1</a:t>
            </a:r>
          </a:p>
          <a:p>
            <a:pPr eaLnBrk="1" hangingPunct="1">
              <a:lnSpc>
                <a:spcPct val="90000"/>
              </a:lnSpc>
            </a:pPr>
            <a:r>
              <a:rPr lang="en-US" sz="2000" dirty="0"/>
              <a:t>For each training instance: </a:t>
            </a:r>
          </a:p>
          <a:p>
            <a:pPr lvl="1" eaLnBrk="1" hangingPunct="1">
              <a:lnSpc>
                <a:spcPct val="90000"/>
              </a:lnSpc>
            </a:pPr>
            <a:r>
              <a:rPr lang="en-US" sz="2000" dirty="0"/>
              <a:t>Classify with current weights: If correct (i.e., target=predicted), no change!, If wrong: adjust the weight vector</a:t>
            </a:r>
          </a:p>
          <a:p>
            <a:endParaRPr lang="en-GB" sz="2000" dirty="0"/>
          </a:p>
        </p:txBody>
      </p:sp>
      <p:sp>
        <p:nvSpPr>
          <p:cNvPr id="5" name="Date Placeholder 4">
            <a:extLst>
              <a:ext uri="{FF2B5EF4-FFF2-40B4-BE49-F238E27FC236}">
                <a16:creationId xmlns:a16="http://schemas.microsoft.com/office/drawing/2014/main" id="{06D1DC06-9DB7-D011-BA80-3E49C6B3B90B}"/>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C9626329-E5C5-D6EE-BB1A-60C827373B53}"/>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7C135708-2A56-ACAD-F418-588149E79A87}"/>
              </a:ext>
            </a:extLst>
          </p:cNvPr>
          <p:cNvSpPr>
            <a:spLocks noGrp="1"/>
          </p:cNvSpPr>
          <p:nvPr>
            <p:ph type="sldNum" sz="quarter" idx="12"/>
          </p:nvPr>
        </p:nvSpPr>
        <p:spPr/>
        <p:txBody>
          <a:bodyPr/>
          <a:lstStyle/>
          <a:p>
            <a:fld id="{B7884E68-CE57-44C0-BE0F-84C629DF22D5}" type="slidenum">
              <a:rPr lang="en-US" smtClean="0"/>
              <a:t>39</a:t>
            </a:fld>
            <a:endParaRPr lang="en-US"/>
          </a:p>
        </p:txBody>
      </p:sp>
      <p:graphicFrame>
        <p:nvGraphicFramePr>
          <p:cNvPr id="8" name="Table 7">
            <a:extLst>
              <a:ext uri="{FF2B5EF4-FFF2-40B4-BE49-F238E27FC236}">
                <a16:creationId xmlns:a16="http://schemas.microsoft.com/office/drawing/2014/main" id="{3F78C613-45AE-393A-37BE-92E00420CDD1}"/>
              </a:ext>
            </a:extLst>
          </p:cNvPr>
          <p:cNvGraphicFramePr>
            <a:graphicFrameLocks noGrp="1"/>
          </p:cNvGraphicFramePr>
          <p:nvPr>
            <p:extLst>
              <p:ext uri="{D42A27DB-BD31-4B8C-83A1-F6EECF244321}">
                <p14:modId xmlns:p14="http://schemas.microsoft.com/office/powerpoint/2010/main" val="479799935"/>
              </p:ext>
            </p:extLst>
          </p:nvPr>
        </p:nvGraphicFramePr>
        <p:xfrm>
          <a:off x="393700" y="2390352"/>
          <a:ext cx="11406680" cy="3388148"/>
        </p:xfrm>
        <a:graphic>
          <a:graphicData uri="http://schemas.openxmlformats.org/drawingml/2006/table">
            <a:tbl>
              <a:tblPr>
                <a:tableStyleId>{616DA210-FB5B-4158-B5E0-FEB733F419BA}</a:tableStyleId>
              </a:tblPr>
              <a:tblGrid>
                <a:gridCol w="655437">
                  <a:extLst>
                    <a:ext uri="{9D8B030D-6E8A-4147-A177-3AD203B41FA5}">
                      <a16:colId xmlns:a16="http://schemas.microsoft.com/office/drawing/2014/main" val="3486383396"/>
                    </a:ext>
                  </a:extLst>
                </a:gridCol>
                <a:gridCol w="438920">
                  <a:extLst>
                    <a:ext uri="{9D8B030D-6E8A-4147-A177-3AD203B41FA5}">
                      <a16:colId xmlns:a16="http://schemas.microsoft.com/office/drawing/2014/main" val="329121479"/>
                    </a:ext>
                  </a:extLst>
                </a:gridCol>
                <a:gridCol w="523623">
                  <a:extLst>
                    <a:ext uri="{9D8B030D-6E8A-4147-A177-3AD203B41FA5}">
                      <a16:colId xmlns:a16="http://schemas.microsoft.com/office/drawing/2014/main" val="1873421487"/>
                    </a:ext>
                  </a:extLst>
                </a:gridCol>
                <a:gridCol w="1160890">
                  <a:extLst>
                    <a:ext uri="{9D8B030D-6E8A-4147-A177-3AD203B41FA5}">
                      <a16:colId xmlns:a16="http://schemas.microsoft.com/office/drawing/2014/main" val="4128112425"/>
                    </a:ext>
                  </a:extLst>
                </a:gridCol>
                <a:gridCol w="2297927">
                  <a:extLst>
                    <a:ext uri="{9D8B030D-6E8A-4147-A177-3AD203B41FA5}">
                      <a16:colId xmlns:a16="http://schemas.microsoft.com/office/drawing/2014/main" val="2552744181"/>
                    </a:ext>
                  </a:extLst>
                </a:gridCol>
                <a:gridCol w="3497586">
                  <a:extLst>
                    <a:ext uri="{9D8B030D-6E8A-4147-A177-3AD203B41FA5}">
                      <a16:colId xmlns:a16="http://schemas.microsoft.com/office/drawing/2014/main" val="2260625960"/>
                    </a:ext>
                  </a:extLst>
                </a:gridCol>
                <a:gridCol w="2832297">
                  <a:extLst>
                    <a:ext uri="{9D8B030D-6E8A-4147-A177-3AD203B41FA5}">
                      <a16:colId xmlns:a16="http://schemas.microsoft.com/office/drawing/2014/main" val="2307916986"/>
                    </a:ext>
                  </a:extLst>
                </a:gridCol>
              </a:tblGrid>
              <a:tr h="294490">
                <a:tc gridSpan="3">
                  <a:txBody>
                    <a:bodyPr/>
                    <a:lstStyle/>
                    <a:p>
                      <a:pPr marL="0" marR="0">
                        <a:lnSpc>
                          <a:spcPct val="107000"/>
                        </a:lnSpc>
                        <a:spcBef>
                          <a:spcPts val="0"/>
                        </a:spcBef>
                        <a:spcAft>
                          <a:spcPts val="800"/>
                        </a:spcAft>
                      </a:pPr>
                      <a:r>
                        <a:rPr lang="en-US" sz="2000" b="1" dirty="0">
                          <a:solidFill>
                            <a:srgbClr val="FF0000"/>
                          </a:solidFill>
                          <a:effectLst/>
                        </a:rPr>
                        <a:t>F(X) features</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hMerge="1">
                  <a:txBody>
                    <a:bodyPr/>
                    <a:lstStyle/>
                    <a:p>
                      <a:endParaRPr lang="en-GB"/>
                    </a:p>
                  </a:txBody>
                  <a:tcPr/>
                </a:tc>
                <a:tc hMerge="1">
                  <a:txBody>
                    <a:bodyPr/>
                    <a:lstStyle/>
                    <a:p>
                      <a:endParaRPr lang="en-GB"/>
                    </a:p>
                  </a:txBody>
                  <a:tcPr/>
                </a:tc>
                <a:tc>
                  <a:txBody>
                    <a:bodyPr/>
                    <a:lstStyle/>
                    <a:p>
                      <a:pPr marL="0" marR="0">
                        <a:lnSpc>
                          <a:spcPct val="107000"/>
                        </a:lnSpc>
                        <a:spcBef>
                          <a:spcPts val="0"/>
                        </a:spcBef>
                        <a:spcAft>
                          <a:spcPts val="800"/>
                        </a:spcAft>
                      </a:pPr>
                      <a:r>
                        <a:rPr lang="en-US" sz="2000" b="1" dirty="0">
                          <a:solidFill>
                            <a:srgbClr val="FF0000"/>
                          </a:solidFill>
                          <a:effectLst/>
                        </a:rPr>
                        <a:t>Y(Actual)</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b="1" dirty="0">
                          <a:solidFill>
                            <a:srgbClr val="FF0000"/>
                          </a:solidFill>
                          <a:effectLst/>
                        </a:rPr>
                        <a:t>W0	W1        W2</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b="1" dirty="0">
                          <a:solidFill>
                            <a:srgbClr val="FF0000"/>
                          </a:solidFill>
                          <a:effectLst/>
                        </a:rPr>
                        <a:t>Predicted</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b="1" dirty="0">
                          <a:solidFill>
                            <a:srgbClr val="FF0000"/>
                          </a:solidFill>
                          <a:effectLst/>
                        </a:rPr>
                        <a:t>Update weights </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extLst>
                  <a:ext uri="{0D108BD9-81ED-4DB2-BD59-A6C34878D82A}">
                    <a16:rowId xmlns:a16="http://schemas.microsoft.com/office/drawing/2014/main" val="4163235060"/>
                  </a:ext>
                </a:extLst>
              </a:tr>
              <a:tr h="294490">
                <a:tc>
                  <a:txBody>
                    <a:bodyPr/>
                    <a:lstStyle/>
                    <a:p>
                      <a:pPr marL="0" marR="0">
                        <a:lnSpc>
                          <a:spcPct val="107000"/>
                        </a:lnSpc>
                        <a:spcBef>
                          <a:spcPts val="0"/>
                        </a:spcBef>
                        <a:spcAft>
                          <a:spcPts val="800"/>
                        </a:spcAft>
                      </a:pPr>
                      <a:r>
                        <a:rPr lang="en-US" sz="2000" dirty="0">
                          <a:solidFill>
                            <a:srgbClr val="FF0000"/>
                          </a:solidFill>
                          <a:effectLst/>
                        </a:rPr>
                        <a:t>x0</a:t>
                      </a:r>
                      <a:endParaRPr lang="en-GB" sz="20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dirty="0">
                          <a:solidFill>
                            <a:srgbClr val="FF0000"/>
                          </a:solidFill>
                          <a:effectLst/>
                        </a:rPr>
                        <a:t>x1</a:t>
                      </a:r>
                      <a:endParaRPr lang="en-GB" sz="20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x2</a:t>
                      </a:r>
                      <a:endParaRPr lang="en-GB" sz="20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dirty="0">
                          <a:effectLst/>
                        </a:rPr>
                        <a:t>  2	 -1           1</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dirty="0">
                          <a:effectLst/>
                        </a:rPr>
                        <a:t>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dirty="0">
                          <a:effectLst/>
                        </a:rPr>
                        <a:t>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extLst>
                  <a:ext uri="{0D108BD9-81ED-4DB2-BD59-A6C34878D82A}">
                    <a16:rowId xmlns:a16="http://schemas.microsoft.com/office/drawing/2014/main" val="3054800752"/>
                  </a:ext>
                </a:extLst>
              </a:tr>
              <a:tr h="698664">
                <a:tc>
                  <a:txBody>
                    <a:bodyPr/>
                    <a:lstStyle/>
                    <a:p>
                      <a:pPr marL="0" marR="0">
                        <a:lnSpc>
                          <a:spcPct val="100000"/>
                        </a:lnSpc>
                        <a:spcBef>
                          <a:spcPts val="0"/>
                        </a:spcBef>
                        <a:spcAft>
                          <a:spcPts val="800"/>
                        </a:spcAft>
                      </a:pPr>
                      <a:r>
                        <a:rPr lang="en-US" sz="2000">
                          <a:effectLst/>
                        </a:rPr>
                        <a:t>1</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1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1</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1</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solidFill>
                            <a:srgbClr val="FF0000"/>
                          </a:solidFill>
                          <a:effectLst/>
                        </a:rPr>
                        <a:t>No update</a:t>
                      </a:r>
                    </a:p>
                    <a:p>
                      <a:pPr marL="0" marR="0">
                        <a:lnSpc>
                          <a:spcPct val="100000"/>
                        </a:lnSpc>
                        <a:spcBef>
                          <a:spcPts val="0"/>
                        </a:spcBef>
                        <a:spcAft>
                          <a:spcPts val="800"/>
                        </a:spcAft>
                      </a:pPr>
                      <a:r>
                        <a:rPr lang="en-US" sz="2000" dirty="0">
                          <a:effectLst/>
                        </a:rPr>
                        <a:t>  2	 -1           1</a:t>
                      </a:r>
                    </a:p>
                  </a:txBody>
                  <a:tcPr marL="67408" marR="67408" marT="0" marB="0"/>
                </a:tc>
                <a:tc>
                  <a:txBody>
                    <a:bodyPr/>
                    <a:lstStyle/>
                    <a:p>
                      <a:pPr marL="0" marR="0">
                        <a:lnSpc>
                          <a:spcPct val="100000"/>
                        </a:lnSpc>
                        <a:spcBef>
                          <a:spcPts val="0"/>
                        </a:spcBef>
                        <a:spcAft>
                          <a:spcPts val="800"/>
                        </a:spcAft>
                      </a:pPr>
                      <a:r>
                        <a:rPr lang="en-US" sz="2000" dirty="0">
                          <a:effectLst/>
                        </a:rPr>
                        <a:t>1*2+1*-1+1*1 = 2</a:t>
                      </a:r>
                      <a:r>
                        <a:rPr lang="en-US" sz="2000" dirty="0">
                          <a:solidFill>
                            <a:srgbClr val="FF0000"/>
                          </a:solidFill>
                          <a:effectLst/>
                        </a:rPr>
                        <a:t>&gt;0 </a:t>
                      </a:r>
                      <a:r>
                        <a:rPr lang="en-US" sz="2000" dirty="0">
                          <a:effectLst/>
                        </a:rPr>
                        <a:t>(matching the target)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lvl="0" indent="0" algn="l" defTabSz="914377" rtl="0" eaLnBrk="1" fontAlgn="auto" latinLnBrk="0" hangingPunct="1">
                        <a:lnSpc>
                          <a:spcPct val="100000"/>
                        </a:lnSpc>
                        <a:spcBef>
                          <a:spcPts val="0"/>
                        </a:spcBef>
                        <a:spcAft>
                          <a:spcPts val="800"/>
                        </a:spcAft>
                        <a:buClrTx/>
                        <a:buSzTx/>
                        <a:buFontTx/>
                        <a:buNone/>
                        <a:tabLst/>
                        <a:defRPr/>
                      </a:pPr>
                      <a:r>
                        <a:rPr lang="en-US" sz="2000" dirty="0">
                          <a:effectLst/>
                        </a:rPr>
                        <a:t> Target=1, predicted=1 (no update)</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extLst>
                  <a:ext uri="{0D108BD9-81ED-4DB2-BD59-A6C34878D82A}">
                    <a16:rowId xmlns:a16="http://schemas.microsoft.com/office/drawing/2014/main" val="3595035172"/>
                  </a:ext>
                </a:extLst>
              </a:tr>
              <a:tr h="1342432">
                <a:tc>
                  <a:txBody>
                    <a:bodyPr/>
                    <a:lstStyle/>
                    <a:p>
                      <a:pPr marL="0" marR="0">
                        <a:lnSpc>
                          <a:spcPct val="100000"/>
                        </a:lnSpc>
                        <a:spcBef>
                          <a:spcPts val="0"/>
                        </a:spcBef>
                        <a:spcAft>
                          <a:spcPts val="800"/>
                        </a:spcAft>
                      </a:pPr>
                      <a:r>
                        <a:rPr lang="en-US" sz="2000">
                          <a:effectLst/>
                        </a:rPr>
                        <a:t>1</a:t>
                      </a:r>
                      <a:endParaRPr lang="en-GB" sz="200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2</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0.4</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0</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lvl="0" indent="0" algn="l" defTabSz="914377" rtl="0" eaLnBrk="1" fontAlgn="auto" latinLnBrk="0" hangingPunct="1">
                        <a:lnSpc>
                          <a:spcPct val="100000"/>
                        </a:lnSpc>
                        <a:spcBef>
                          <a:spcPts val="0"/>
                        </a:spcBef>
                        <a:spcAft>
                          <a:spcPts val="800"/>
                        </a:spcAft>
                        <a:buClrTx/>
                        <a:buSzTx/>
                        <a:buFontTx/>
                        <a:buNone/>
                        <a:tabLst/>
                        <a:defRPr/>
                      </a:pPr>
                      <a:r>
                        <a:rPr lang="en-US" sz="2000" dirty="0">
                          <a:solidFill>
                            <a:srgbClr val="FF0000"/>
                          </a:solidFill>
                          <a:effectLst/>
                        </a:rPr>
                        <a:t>After updating step</a:t>
                      </a:r>
                      <a:endParaRPr lang="en-US" sz="2000" dirty="0">
                        <a:effectLst/>
                      </a:endParaRPr>
                    </a:p>
                    <a:p>
                      <a:pPr marL="0" marR="0">
                        <a:lnSpc>
                          <a:spcPct val="100000"/>
                        </a:lnSpc>
                        <a:spcBef>
                          <a:spcPts val="0"/>
                        </a:spcBef>
                        <a:spcAft>
                          <a:spcPts val="800"/>
                        </a:spcAft>
                      </a:pPr>
                      <a:r>
                        <a:rPr lang="en-US" sz="2000" dirty="0">
                          <a:effectLst/>
                        </a:rPr>
                        <a:t>1.9	 -1.2      0.96</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1*2+ 2*-1 + 0.4*1 = 0.4 </a:t>
                      </a:r>
                      <a:r>
                        <a:rPr lang="en-US" sz="2000" dirty="0">
                          <a:solidFill>
                            <a:srgbClr val="FF0000"/>
                          </a:solidFill>
                          <a:effectLst/>
                        </a:rPr>
                        <a:t>&gt;0</a:t>
                      </a:r>
                      <a:r>
                        <a:rPr lang="en-US" sz="2000" dirty="0">
                          <a:effectLst/>
                        </a:rPr>
                        <a:t> means it is 1,  (</a:t>
                      </a:r>
                      <a:r>
                        <a:rPr lang="en-US" sz="2000" dirty="0">
                          <a:solidFill>
                            <a:srgbClr val="FF0000"/>
                          </a:solidFill>
                          <a:effectLst/>
                        </a:rPr>
                        <a:t>Not matched</a:t>
                      </a:r>
                      <a:r>
                        <a:rPr lang="en-US" sz="2000" dirty="0">
                          <a:effectLst/>
                        </a:rPr>
                        <a:t>)</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0"/>
                        </a:spcAft>
                      </a:pPr>
                      <a:r>
                        <a:rPr lang="en-US" sz="2000" dirty="0">
                          <a:effectLst/>
                        </a:rPr>
                        <a:t>W+0.1*(0-1)*X=W-0.1*X</a:t>
                      </a:r>
                      <a:endParaRPr lang="en-GB" sz="2000" dirty="0">
                        <a:effectLst/>
                      </a:endParaRPr>
                    </a:p>
                    <a:p>
                      <a:pPr marL="0" marR="0" lvl="0" indent="0" algn="l" defTabSz="914377" rtl="0" eaLnBrk="1" fontAlgn="auto" latinLnBrk="0" hangingPunct="1">
                        <a:lnSpc>
                          <a:spcPct val="100000"/>
                        </a:lnSpc>
                        <a:spcBef>
                          <a:spcPts val="0"/>
                        </a:spcBef>
                        <a:spcAft>
                          <a:spcPts val="0"/>
                        </a:spcAft>
                        <a:buClrTx/>
                        <a:buSzTx/>
                        <a:buFontTx/>
                        <a:buNone/>
                        <a:tabLst/>
                        <a:defRPr/>
                      </a:pPr>
                      <a:r>
                        <a:rPr lang="en-US" sz="2000" dirty="0">
                          <a:effectLst/>
                        </a:rPr>
                        <a:t>W0=2-0.1*1=1.9</a:t>
                      </a:r>
                    </a:p>
                    <a:p>
                      <a:pPr marL="0" marR="0">
                        <a:lnSpc>
                          <a:spcPct val="100000"/>
                        </a:lnSpc>
                        <a:spcBef>
                          <a:spcPts val="0"/>
                        </a:spcBef>
                        <a:spcAft>
                          <a:spcPts val="0"/>
                        </a:spcAft>
                      </a:pPr>
                      <a:r>
                        <a:rPr lang="en-US" sz="2000" dirty="0">
                          <a:effectLst/>
                        </a:rPr>
                        <a:t>W1=-1-0.1*2=-1.2</a:t>
                      </a:r>
                      <a:endParaRPr lang="en-GB" sz="2000" dirty="0">
                        <a:effectLst/>
                      </a:endParaRPr>
                    </a:p>
                    <a:p>
                      <a:pPr marL="0" marR="0">
                        <a:lnSpc>
                          <a:spcPct val="100000"/>
                        </a:lnSpc>
                        <a:spcBef>
                          <a:spcPts val="0"/>
                        </a:spcBef>
                        <a:spcAft>
                          <a:spcPts val="0"/>
                        </a:spcAft>
                      </a:pPr>
                      <a:r>
                        <a:rPr lang="en-US" sz="2000" dirty="0">
                          <a:effectLst/>
                        </a:rPr>
                        <a:t>W2= 1-0.1*0.4=0.96</a:t>
                      </a:r>
                      <a:endParaRPr lang="en-GB" sz="2000" dirty="0">
                        <a:effectLst/>
                      </a:endParaRPr>
                    </a:p>
                  </a:txBody>
                  <a:tcPr marL="67408" marR="67408" marT="0" marB="0"/>
                </a:tc>
                <a:extLst>
                  <a:ext uri="{0D108BD9-81ED-4DB2-BD59-A6C34878D82A}">
                    <a16:rowId xmlns:a16="http://schemas.microsoft.com/office/drawing/2014/main" val="4050514773"/>
                  </a:ext>
                </a:extLst>
              </a:tr>
              <a:tr h="698664">
                <a:tc>
                  <a:txBody>
                    <a:bodyPr/>
                    <a:lstStyle/>
                    <a:p>
                      <a:pPr marL="0" marR="0">
                        <a:lnSpc>
                          <a:spcPct val="100000"/>
                        </a:lnSpc>
                        <a:spcBef>
                          <a:spcPts val="0"/>
                        </a:spcBef>
                        <a:spcAft>
                          <a:spcPts val="800"/>
                        </a:spcAft>
                      </a:pPr>
                      <a:r>
                        <a:rPr lang="en-US" sz="2000" dirty="0">
                          <a:effectLst/>
                        </a:rPr>
                        <a:t>1</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-2</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0</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a:effectLst/>
                        </a:rPr>
                        <a:t>1</a:t>
                      </a:r>
                      <a:endParaRPr lang="en-GB" sz="200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solidFill>
                            <a:srgbClr val="FF0000"/>
                          </a:solidFill>
                          <a:effectLst/>
                        </a:rPr>
                        <a:t>No update</a:t>
                      </a:r>
                    </a:p>
                    <a:p>
                      <a:pPr marL="0" marR="0">
                        <a:lnSpc>
                          <a:spcPct val="100000"/>
                        </a:lnSpc>
                        <a:spcBef>
                          <a:spcPts val="0"/>
                        </a:spcBef>
                        <a:spcAft>
                          <a:spcPts val="800"/>
                        </a:spcAft>
                      </a:pPr>
                      <a:r>
                        <a:rPr lang="en-US" sz="2000" dirty="0">
                          <a:effectLst/>
                        </a:rPr>
                        <a:t>1.9	 -1.2      0.96</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1*1.9-2*-1.2+0*0.96=4.3 </a:t>
                      </a:r>
                      <a:r>
                        <a:rPr lang="en-US" sz="2000" dirty="0">
                          <a:solidFill>
                            <a:srgbClr val="FF0000"/>
                          </a:solidFill>
                          <a:effectLst/>
                        </a:rPr>
                        <a:t>&gt;0 </a:t>
                      </a:r>
                      <a:r>
                        <a:rPr lang="en-US" sz="2000" dirty="0">
                          <a:solidFill>
                            <a:schemeClr val="tx1"/>
                          </a:solidFill>
                          <a:effectLst/>
                        </a:rPr>
                        <a:t>(</a:t>
                      </a:r>
                      <a:r>
                        <a:rPr lang="en-US" sz="2000" dirty="0">
                          <a:effectLst/>
                        </a:rPr>
                        <a:t>matching the target) </a:t>
                      </a:r>
                      <a:endParaRPr lang="en-GB" sz="20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0"/>
                        </a:spcAft>
                      </a:pPr>
                      <a:r>
                        <a:rPr lang="en-US" sz="2000" dirty="0">
                          <a:effectLst/>
                        </a:rPr>
                        <a:t>Target=1, predicted=1 (no update)</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extLst>
                  <a:ext uri="{0D108BD9-81ED-4DB2-BD59-A6C34878D82A}">
                    <a16:rowId xmlns:a16="http://schemas.microsoft.com/office/drawing/2014/main" val="3453655318"/>
                  </a:ext>
                </a:extLst>
              </a:tr>
            </a:tbl>
          </a:graphicData>
        </a:graphic>
      </p:graphicFrame>
    </p:spTree>
    <p:extLst>
      <p:ext uri="{BB962C8B-B14F-4D97-AF65-F5344CB8AC3E}">
        <p14:creationId xmlns:p14="http://schemas.microsoft.com/office/powerpoint/2010/main" val="1066049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AI and Machine Learning </a:t>
            </a:r>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4</a:t>
            </a:fld>
            <a:endParaRPr lang="en-US"/>
          </a:p>
        </p:txBody>
      </p:sp>
      <p:pic>
        <p:nvPicPr>
          <p:cNvPr id="7" name="Content Placeholder 11">
            <a:extLst>
              <a:ext uri="{FF2B5EF4-FFF2-40B4-BE49-F238E27FC236}">
                <a16:creationId xmlns:a16="http://schemas.microsoft.com/office/drawing/2014/main" id="{507CC597-1702-4558-AF5A-1B2D8587FA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2475" y="1106818"/>
            <a:ext cx="4866999" cy="4905046"/>
          </a:xfrm>
          <a:prstGeom prst="rect">
            <a:avLst/>
          </a:prstGeom>
        </p:spPr>
      </p:pic>
      <p:sp>
        <p:nvSpPr>
          <p:cNvPr id="8" name="TextBox 7">
            <a:extLst>
              <a:ext uri="{FF2B5EF4-FFF2-40B4-BE49-F238E27FC236}">
                <a16:creationId xmlns:a16="http://schemas.microsoft.com/office/drawing/2014/main" id="{96DE934E-0F08-DB7B-958B-8C2A3A83C59E}"/>
              </a:ext>
            </a:extLst>
          </p:cNvPr>
          <p:cNvSpPr txBox="1"/>
          <p:nvPr/>
        </p:nvSpPr>
        <p:spPr>
          <a:xfrm>
            <a:off x="6192981" y="6097348"/>
            <a:ext cx="6096000" cy="246221"/>
          </a:xfrm>
          <a:prstGeom prst="rect">
            <a:avLst/>
          </a:prstGeom>
          <a:noFill/>
        </p:spPr>
        <p:txBody>
          <a:bodyPr wrap="square">
            <a:spAutoFit/>
          </a:bodyPr>
          <a:lstStyle/>
          <a:p>
            <a:r>
              <a:rPr lang="en-GB" sz="1000" dirty="0"/>
              <a:t>https://www.intel.com/content/www/us/en/developer/articles/guide/ai-practitioners-guide-for-beginners.html</a:t>
            </a:r>
          </a:p>
        </p:txBody>
      </p:sp>
    </p:spTree>
    <p:extLst>
      <p:ext uri="{BB962C8B-B14F-4D97-AF65-F5344CB8AC3E}">
        <p14:creationId xmlns:p14="http://schemas.microsoft.com/office/powerpoint/2010/main" val="1917258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88CBC-2BD0-98FE-E1A7-8ED1A95D12B7}"/>
              </a:ext>
            </a:extLst>
          </p:cNvPr>
          <p:cNvSpPr>
            <a:spLocks noGrp="1"/>
          </p:cNvSpPr>
          <p:nvPr>
            <p:ph type="title"/>
          </p:nvPr>
        </p:nvSpPr>
        <p:spPr/>
        <p:txBody>
          <a:bodyPr>
            <a:normAutofit fontScale="90000"/>
          </a:bodyPr>
          <a:lstStyle/>
          <a:p>
            <a:r>
              <a:rPr lang="en-GB" dirty="0"/>
              <a:t>Perceptron Classifier (updating weights example)</a:t>
            </a:r>
          </a:p>
        </p:txBody>
      </p:sp>
      <p:sp>
        <p:nvSpPr>
          <p:cNvPr id="3" name="Content Placeholder 2">
            <a:extLst>
              <a:ext uri="{FF2B5EF4-FFF2-40B4-BE49-F238E27FC236}">
                <a16:creationId xmlns:a16="http://schemas.microsoft.com/office/drawing/2014/main" id="{0284CCB4-543A-8668-3EAB-B244F4D825FC}"/>
              </a:ext>
            </a:extLst>
          </p:cNvPr>
          <p:cNvSpPr>
            <a:spLocks noGrp="1"/>
          </p:cNvSpPr>
          <p:nvPr>
            <p:ph sz="half" idx="1"/>
          </p:nvPr>
        </p:nvSpPr>
        <p:spPr>
          <a:xfrm>
            <a:off x="304799" y="1193800"/>
            <a:ext cx="11709621" cy="5080000"/>
          </a:xfrm>
        </p:spPr>
        <p:txBody>
          <a:bodyPr>
            <a:normAutofit/>
          </a:bodyPr>
          <a:lstStyle/>
          <a:p>
            <a:pPr>
              <a:lnSpc>
                <a:spcPct val="100000"/>
              </a:lnSpc>
            </a:pPr>
            <a:r>
              <a:rPr lang="en-GB" sz="2000" dirty="0"/>
              <a:t>-Perceptron update α =0.1</a:t>
            </a:r>
          </a:p>
          <a:p>
            <a:pPr eaLnBrk="1" hangingPunct="1">
              <a:lnSpc>
                <a:spcPct val="90000"/>
              </a:lnSpc>
            </a:pPr>
            <a:r>
              <a:rPr lang="en-US" sz="2000" dirty="0"/>
              <a:t>For each training instance: </a:t>
            </a:r>
          </a:p>
          <a:p>
            <a:pPr lvl="1" eaLnBrk="1" hangingPunct="1">
              <a:lnSpc>
                <a:spcPct val="90000"/>
              </a:lnSpc>
            </a:pPr>
            <a:r>
              <a:rPr lang="en-US" sz="2000" dirty="0"/>
              <a:t>Classify with current weights: If correct (i.e., target=predicted), no change!, If wrong: adjust the weight vector</a:t>
            </a:r>
          </a:p>
          <a:p>
            <a:endParaRPr lang="en-GB" sz="2000" dirty="0"/>
          </a:p>
        </p:txBody>
      </p:sp>
      <p:sp>
        <p:nvSpPr>
          <p:cNvPr id="5" name="Date Placeholder 4">
            <a:extLst>
              <a:ext uri="{FF2B5EF4-FFF2-40B4-BE49-F238E27FC236}">
                <a16:creationId xmlns:a16="http://schemas.microsoft.com/office/drawing/2014/main" id="{06D1DC06-9DB7-D011-BA80-3E49C6B3B90B}"/>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C9626329-E5C5-D6EE-BB1A-60C827373B53}"/>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7C135708-2A56-ACAD-F418-588149E79A87}"/>
              </a:ext>
            </a:extLst>
          </p:cNvPr>
          <p:cNvSpPr>
            <a:spLocks noGrp="1"/>
          </p:cNvSpPr>
          <p:nvPr>
            <p:ph type="sldNum" sz="quarter" idx="12"/>
          </p:nvPr>
        </p:nvSpPr>
        <p:spPr/>
        <p:txBody>
          <a:bodyPr/>
          <a:lstStyle/>
          <a:p>
            <a:fld id="{B7884E68-CE57-44C0-BE0F-84C629DF22D5}" type="slidenum">
              <a:rPr lang="en-US" smtClean="0"/>
              <a:t>40</a:t>
            </a:fld>
            <a:endParaRPr lang="en-US"/>
          </a:p>
        </p:txBody>
      </p:sp>
      <p:graphicFrame>
        <p:nvGraphicFramePr>
          <p:cNvPr id="9" name="Table 8">
            <a:extLst>
              <a:ext uri="{FF2B5EF4-FFF2-40B4-BE49-F238E27FC236}">
                <a16:creationId xmlns:a16="http://schemas.microsoft.com/office/drawing/2014/main" id="{CA5FC0BF-823E-43FC-A482-3633BF8983E8}"/>
              </a:ext>
            </a:extLst>
          </p:cNvPr>
          <p:cNvGraphicFramePr>
            <a:graphicFrameLocks noGrp="1"/>
          </p:cNvGraphicFramePr>
          <p:nvPr>
            <p:extLst>
              <p:ext uri="{D42A27DB-BD31-4B8C-83A1-F6EECF244321}">
                <p14:modId xmlns:p14="http://schemas.microsoft.com/office/powerpoint/2010/main" val="3616239305"/>
              </p:ext>
            </p:extLst>
          </p:nvPr>
        </p:nvGraphicFramePr>
        <p:xfrm>
          <a:off x="393700" y="2390352"/>
          <a:ext cx="11406680" cy="3692948"/>
        </p:xfrm>
        <a:graphic>
          <a:graphicData uri="http://schemas.openxmlformats.org/drawingml/2006/table">
            <a:tbl>
              <a:tblPr>
                <a:tableStyleId>{616DA210-FB5B-4158-B5E0-FEB733F419BA}</a:tableStyleId>
              </a:tblPr>
              <a:tblGrid>
                <a:gridCol w="655437">
                  <a:extLst>
                    <a:ext uri="{9D8B030D-6E8A-4147-A177-3AD203B41FA5}">
                      <a16:colId xmlns:a16="http://schemas.microsoft.com/office/drawing/2014/main" val="3486383396"/>
                    </a:ext>
                  </a:extLst>
                </a:gridCol>
                <a:gridCol w="438920">
                  <a:extLst>
                    <a:ext uri="{9D8B030D-6E8A-4147-A177-3AD203B41FA5}">
                      <a16:colId xmlns:a16="http://schemas.microsoft.com/office/drawing/2014/main" val="329121479"/>
                    </a:ext>
                  </a:extLst>
                </a:gridCol>
                <a:gridCol w="523623">
                  <a:extLst>
                    <a:ext uri="{9D8B030D-6E8A-4147-A177-3AD203B41FA5}">
                      <a16:colId xmlns:a16="http://schemas.microsoft.com/office/drawing/2014/main" val="1873421487"/>
                    </a:ext>
                  </a:extLst>
                </a:gridCol>
                <a:gridCol w="1160890">
                  <a:extLst>
                    <a:ext uri="{9D8B030D-6E8A-4147-A177-3AD203B41FA5}">
                      <a16:colId xmlns:a16="http://schemas.microsoft.com/office/drawing/2014/main" val="4128112425"/>
                    </a:ext>
                  </a:extLst>
                </a:gridCol>
                <a:gridCol w="2297927">
                  <a:extLst>
                    <a:ext uri="{9D8B030D-6E8A-4147-A177-3AD203B41FA5}">
                      <a16:colId xmlns:a16="http://schemas.microsoft.com/office/drawing/2014/main" val="2552744181"/>
                    </a:ext>
                  </a:extLst>
                </a:gridCol>
                <a:gridCol w="3497586">
                  <a:extLst>
                    <a:ext uri="{9D8B030D-6E8A-4147-A177-3AD203B41FA5}">
                      <a16:colId xmlns:a16="http://schemas.microsoft.com/office/drawing/2014/main" val="2260625960"/>
                    </a:ext>
                  </a:extLst>
                </a:gridCol>
                <a:gridCol w="2832297">
                  <a:extLst>
                    <a:ext uri="{9D8B030D-6E8A-4147-A177-3AD203B41FA5}">
                      <a16:colId xmlns:a16="http://schemas.microsoft.com/office/drawing/2014/main" val="2307916986"/>
                    </a:ext>
                  </a:extLst>
                </a:gridCol>
              </a:tblGrid>
              <a:tr h="294490">
                <a:tc gridSpan="3">
                  <a:txBody>
                    <a:bodyPr/>
                    <a:lstStyle/>
                    <a:p>
                      <a:pPr marL="0" marR="0">
                        <a:lnSpc>
                          <a:spcPct val="107000"/>
                        </a:lnSpc>
                        <a:spcBef>
                          <a:spcPts val="0"/>
                        </a:spcBef>
                        <a:spcAft>
                          <a:spcPts val="800"/>
                        </a:spcAft>
                      </a:pPr>
                      <a:r>
                        <a:rPr lang="en-US" sz="2000" b="1" dirty="0">
                          <a:solidFill>
                            <a:srgbClr val="FF0000"/>
                          </a:solidFill>
                          <a:effectLst/>
                        </a:rPr>
                        <a:t>F(X) features</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hMerge="1">
                  <a:txBody>
                    <a:bodyPr/>
                    <a:lstStyle/>
                    <a:p>
                      <a:endParaRPr lang="en-GB"/>
                    </a:p>
                  </a:txBody>
                  <a:tcPr/>
                </a:tc>
                <a:tc hMerge="1">
                  <a:txBody>
                    <a:bodyPr/>
                    <a:lstStyle/>
                    <a:p>
                      <a:endParaRPr lang="en-GB"/>
                    </a:p>
                  </a:txBody>
                  <a:tcPr/>
                </a:tc>
                <a:tc>
                  <a:txBody>
                    <a:bodyPr/>
                    <a:lstStyle/>
                    <a:p>
                      <a:pPr marL="0" marR="0">
                        <a:lnSpc>
                          <a:spcPct val="107000"/>
                        </a:lnSpc>
                        <a:spcBef>
                          <a:spcPts val="0"/>
                        </a:spcBef>
                        <a:spcAft>
                          <a:spcPts val="800"/>
                        </a:spcAft>
                      </a:pPr>
                      <a:r>
                        <a:rPr lang="en-US" sz="2000" b="1" dirty="0">
                          <a:solidFill>
                            <a:srgbClr val="FF0000"/>
                          </a:solidFill>
                          <a:effectLst/>
                        </a:rPr>
                        <a:t>Y(Actual)</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b="1" dirty="0">
                          <a:solidFill>
                            <a:srgbClr val="FF0000"/>
                          </a:solidFill>
                          <a:effectLst/>
                        </a:rPr>
                        <a:t>W0	W1        W2</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b="1" dirty="0">
                          <a:solidFill>
                            <a:srgbClr val="FF0000"/>
                          </a:solidFill>
                          <a:effectLst/>
                        </a:rPr>
                        <a:t>Predicted</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b="1" dirty="0">
                          <a:solidFill>
                            <a:srgbClr val="FF0000"/>
                          </a:solidFill>
                          <a:effectLst/>
                        </a:rPr>
                        <a:t>Update weights </a:t>
                      </a:r>
                      <a:endParaRPr lang="en-GB" sz="2000" b="1"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extLst>
                  <a:ext uri="{0D108BD9-81ED-4DB2-BD59-A6C34878D82A}">
                    <a16:rowId xmlns:a16="http://schemas.microsoft.com/office/drawing/2014/main" val="4163235060"/>
                  </a:ext>
                </a:extLst>
              </a:tr>
              <a:tr h="294490">
                <a:tc>
                  <a:txBody>
                    <a:bodyPr/>
                    <a:lstStyle/>
                    <a:p>
                      <a:pPr marL="0" marR="0">
                        <a:lnSpc>
                          <a:spcPct val="107000"/>
                        </a:lnSpc>
                        <a:spcBef>
                          <a:spcPts val="0"/>
                        </a:spcBef>
                        <a:spcAft>
                          <a:spcPts val="800"/>
                        </a:spcAft>
                      </a:pPr>
                      <a:r>
                        <a:rPr lang="en-US" sz="2000" dirty="0">
                          <a:solidFill>
                            <a:srgbClr val="FF0000"/>
                          </a:solidFill>
                          <a:effectLst/>
                        </a:rPr>
                        <a:t>x0</a:t>
                      </a:r>
                      <a:endParaRPr lang="en-GB" sz="20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dirty="0">
                          <a:solidFill>
                            <a:srgbClr val="FF0000"/>
                          </a:solidFill>
                          <a:effectLst/>
                        </a:rPr>
                        <a:t>x1</a:t>
                      </a:r>
                      <a:endParaRPr lang="en-GB" sz="20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x2</a:t>
                      </a:r>
                      <a:endParaRPr lang="en-GB" sz="20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lvl="0" indent="0" algn="l" defTabSz="914377" rtl="0" eaLnBrk="1" fontAlgn="auto" latinLnBrk="0" hangingPunct="1">
                        <a:lnSpc>
                          <a:spcPct val="107000"/>
                        </a:lnSpc>
                        <a:spcBef>
                          <a:spcPts val="0"/>
                        </a:spcBef>
                        <a:spcAft>
                          <a:spcPts val="800"/>
                        </a:spcAft>
                        <a:buClrTx/>
                        <a:buSzTx/>
                        <a:buFontTx/>
                        <a:buNone/>
                        <a:tabLst/>
                        <a:defRPr/>
                      </a:pPr>
                      <a:r>
                        <a:rPr lang="en-US" sz="2000" dirty="0">
                          <a:effectLst/>
                        </a:rPr>
                        <a:t> 1.9	 -1.2      0.96</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dirty="0">
                          <a:effectLst/>
                        </a:rPr>
                        <a:t>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7000"/>
                        </a:lnSpc>
                        <a:spcBef>
                          <a:spcPts val="0"/>
                        </a:spcBef>
                        <a:spcAft>
                          <a:spcPts val="800"/>
                        </a:spcAft>
                      </a:pPr>
                      <a:r>
                        <a:rPr lang="en-US" sz="2000" dirty="0">
                          <a:effectLst/>
                        </a:rPr>
                        <a:t>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extLst>
                  <a:ext uri="{0D108BD9-81ED-4DB2-BD59-A6C34878D82A}">
                    <a16:rowId xmlns:a16="http://schemas.microsoft.com/office/drawing/2014/main" val="3054800752"/>
                  </a:ext>
                </a:extLst>
              </a:tr>
              <a:tr h="698664">
                <a:tc>
                  <a:txBody>
                    <a:bodyPr/>
                    <a:lstStyle/>
                    <a:p>
                      <a:pPr marL="0" marR="0">
                        <a:lnSpc>
                          <a:spcPct val="100000"/>
                        </a:lnSpc>
                        <a:spcBef>
                          <a:spcPts val="0"/>
                        </a:spcBef>
                        <a:spcAft>
                          <a:spcPts val="800"/>
                        </a:spcAft>
                      </a:pPr>
                      <a:r>
                        <a:rPr lang="en-US" sz="2000">
                          <a:effectLst/>
                        </a:rPr>
                        <a:t>1</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1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1</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1</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solidFill>
                            <a:srgbClr val="FF0000"/>
                          </a:solidFill>
                          <a:effectLst/>
                        </a:rPr>
                        <a:t>No update</a:t>
                      </a:r>
                    </a:p>
                    <a:p>
                      <a:pPr marL="0" marR="0">
                        <a:lnSpc>
                          <a:spcPct val="100000"/>
                        </a:lnSpc>
                        <a:spcBef>
                          <a:spcPts val="0"/>
                        </a:spcBef>
                        <a:spcAft>
                          <a:spcPts val="800"/>
                        </a:spcAft>
                      </a:pPr>
                      <a:r>
                        <a:rPr lang="en-US" sz="2000" dirty="0">
                          <a:effectLst/>
                        </a:rPr>
                        <a:t>1.9	 -1.2      0.96</a:t>
                      </a:r>
                    </a:p>
                  </a:txBody>
                  <a:tcPr marL="67408" marR="67408" marT="0" marB="0"/>
                </a:tc>
                <a:tc>
                  <a:txBody>
                    <a:bodyPr/>
                    <a:lstStyle/>
                    <a:p>
                      <a:pPr marL="0" marR="0">
                        <a:lnSpc>
                          <a:spcPct val="100000"/>
                        </a:lnSpc>
                        <a:spcBef>
                          <a:spcPts val="0"/>
                        </a:spcBef>
                        <a:spcAft>
                          <a:spcPts val="800"/>
                        </a:spcAft>
                      </a:pPr>
                      <a:endParaRPr lang="en-US" sz="2000" dirty="0">
                        <a:effectLst/>
                      </a:endParaRPr>
                    </a:p>
                    <a:p>
                      <a:pPr marL="0" marR="0">
                        <a:lnSpc>
                          <a:spcPct val="100000"/>
                        </a:lnSpc>
                        <a:spcBef>
                          <a:spcPts val="0"/>
                        </a:spcBef>
                        <a:spcAft>
                          <a:spcPts val="800"/>
                        </a:spcAft>
                      </a:pPr>
                      <a:r>
                        <a:rPr lang="en-US" sz="2000" dirty="0">
                          <a:effectLst/>
                        </a:rPr>
                        <a:t>1*1.9+1*-1.2+1*0.96 = 1.66</a:t>
                      </a:r>
                      <a:r>
                        <a:rPr lang="en-US" sz="2000" dirty="0">
                          <a:solidFill>
                            <a:srgbClr val="FF0000"/>
                          </a:solidFill>
                          <a:effectLst/>
                        </a:rPr>
                        <a:t>&gt;0 </a:t>
                      </a:r>
                      <a:r>
                        <a:rPr lang="en-US" sz="2000" dirty="0">
                          <a:effectLst/>
                        </a:rPr>
                        <a:t>(matching the target)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lvl="0" indent="0" algn="l" defTabSz="914377" rtl="0" eaLnBrk="1" fontAlgn="auto" latinLnBrk="0" hangingPunct="1">
                        <a:lnSpc>
                          <a:spcPct val="100000"/>
                        </a:lnSpc>
                        <a:spcBef>
                          <a:spcPts val="0"/>
                        </a:spcBef>
                        <a:spcAft>
                          <a:spcPts val="800"/>
                        </a:spcAft>
                        <a:buClrTx/>
                        <a:buSzTx/>
                        <a:buFontTx/>
                        <a:buNone/>
                        <a:tabLst/>
                        <a:defRPr/>
                      </a:pPr>
                      <a:r>
                        <a:rPr lang="en-US" sz="2000" dirty="0">
                          <a:effectLst/>
                        </a:rPr>
                        <a:t> Target=1, predicted=1 (no update)</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extLst>
                  <a:ext uri="{0D108BD9-81ED-4DB2-BD59-A6C34878D82A}">
                    <a16:rowId xmlns:a16="http://schemas.microsoft.com/office/drawing/2014/main" val="3595035172"/>
                  </a:ext>
                </a:extLst>
              </a:tr>
              <a:tr h="1342432">
                <a:tc>
                  <a:txBody>
                    <a:bodyPr/>
                    <a:lstStyle/>
                    <a:p>
                      <a:pPr marL="0" marR="0">
                        <a:lnSpc>
                          <a:spcPct val="100000"/>
                        </a:lnSpc>
                        <a:spcBef>
                          <a:spcPts val="0"/>
                        </a:spcBef>
                        <a:spcAft>
                          <a:spcPts val="800"/>
                        </a:spcAft>
                      </a:pPr>
                      <a:r>
                        <a:rPr lang="en-US" sz="2000">
                          <a:effectLst/>
                        </a:rPr>
                        <a:t>1</a:t>
                      </a:r>
                      <a:endParaRPr lang="en-GB" sz="200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2</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0.4</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0</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solidFill>
                            <a:srgbClr val="FF0000"/>
                          </a:solidFill>
                          <a:effectLst/>
                        </a:rPr>
                        <a:t>No update</a:t>
                      </a:r>
                    </a:p>
                    <a:p>
                      <a:pPr marL="0" marR="0">
                        <a:lnSpc>
                          <a:spcPct val="100000"/>
                        </a:lnSpc>
                        <a:spcBef>
                          <a:spcPts val="0"/>
                        </a:spcBef>
                        <a:spcAft>
                          <a:spcPts val="800"/>
                        </a:spcAft>
                      </a:pPr>
                      <a:r>
                        <a:rPr lang="en-US" sz="2000" dirty="0">
                          <a:effectLst/>
                        </a:rPr>
                        <a:t>1.9	 -1.2      0.96</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1*1.9+ 2*-1.2 + 0.4*0.96 = -0.1116</a:t>
                      </a:r>
                      <a:r>
                        <a:rPr lang="en-US" sz="2000" dirty="0">
                          <a:solidFill>
                            <a:srgbClr val="FF0000"/>
                          </a:solidFill>
                          <a:effectLst/>
                        </a:rPr>
                        <a:t>&lt;0</a:t>
                      </a:r>
                      <a:r>
                        <a:rPr lang="en-US" sz="2000" dirty="0">
                          <a:effectLst/>
                        </a:rPr>
                        <a:t> means it is 0, (matching the target) </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0"/>
                        </a:spcAft>
                      </a:pPr>
                      <a:r>
                        <a:rPr lang="en-US" sz="2000" dirty="0">
                          <a:effectLst/>
                        </a:rPr>
                        <a:t>Target=0, predicted=0 (no update)</a:t>
                      </a:r>
                      <a:endParaRPr lang="en-GB" sz="2000" dirty="0">
                        <a:effectLst/>
                      </a:endParaRPr>
                    </a:p>
                  </a:txBody>
                  <a:tcPr marL="67408" marR="67408" marT="0" marB="0"/>
                </a:tc>
                <a:extLst>
                  <a:ext uri="{0D108BD9-81ED-4DB2-BD59-A6C34878D82A}">
                    <a16:rowId xmlns:a16="http://schemas.microsoft.com/office/drawing/2014/main" val="4050514773"/>
                  </a:ext>
                </a:extLst>
              </a:tr>
              <a:tr h="644689">
                <a:tc>
                  <a:txBody>
                    <a:bodyPr/>
                    <a:lstStyle/>
                    <a:p>
                      <a:pPr marL="0" marR="0">
                        <a:lnSpc>
                          <a:spcPct val="100000"/>
                        </a:lnSpc>
                        <a:spcBef>
                          <a:spcPts val="0"/>
                        </a:spcBef>
                        <a:spcAft>
                          <a:spcPts val="800"/>
                        </a:spcAft>
                      </a:pPr>
                      <a:r>
                        <a:rPr lang="en-US" sz="2000" dirty="0">
                          <a:effectLst/>
                        </a:rPr>
                        <a:t>1</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-2</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latin typeface="Calibri" panose="020F0502020204030204" pitchFamily="34" charset="0"/>
                          <a:ea typeface="Calibri" panose="020F0502020204030204" pitchFamily="34" charset="0"/>
                          <a:cs typeface="Arial" panose="020B0604020202020204" pitchFamily="34" charset="0"/>
                        </a:rPr>
                        <a:t>0</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a:effectLst/>
                        </a:rPr>
                        <a:t>1</a:t>
                      </a:r>
                      <a:endParaRPr lang="en-GB" sz="200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solidFill>
                            <a:srgbClr val="FF0000"/>
                          </a:solidFill>
                          <a:effectLst/>
                        </a:rPr>
                        <a:t>No update</a:t>
                      </a:r>
                    </a:p>
                    <a:p>
                      <a:pPr marL="0" marR="0">
                        <a:lnSpc>
                          <a:spcPct val="100000"/>
                        </a:lnSpc>
                        <a:spcBef>
                          <a:spcPts val="0"/>
                        </a:spcBef>
                        <a:spcAft>
                          <a:spcPts val="800"/>
                        </a:spcAft>
                      </a:pPr>
                      <a:r>
                        <a:rPr lang="en-US" sz="2000" dirty="0">
                          <a:effectLst/>
                        </a:rPr>
                        <a:t>1.9	 -1.2      0.96</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800"/>
                        </a:spcAft>
                      </a:pPr>
                      <a:r>
                        <a:rPr lang="en-US" sz="2000" dirty="0">
                          <a:effectLst/>
                        </a:rPr>
                        <a:t>1*1.9-2*-1.2+0*0.96=4.3 </a:t>
                      </a:r>
                      <a:r>
                        <a:rPr lang="en-US" sz="2000" dirty="0">
                          <a:solidFill>
                            <a:srgbClr val="FF0000"/>
                          </a:solidFill>
                          <a:effectLst/>
                        </a:rPr>
                        <a:t>&gt;0 </a:t>
                      </a:r>
                      <a:r>
                        <a:rPr lang="en-US" sz="2000" dirty="0">
                          <a:solidFill>
                            <a:schemeClr val="tx1"/>
                          </a:solidFill>
                          <a:effectLst/>
                        </a:rPr>
                        <a:t>(</a:t>
                      </a:r>
                      <a:r>
                        <a:rPr lang="en-US" sz="2000" dirty="0">
                          <a:effectLst/>
                        </a:rPr>
                        <a:t>matching the target) </a:t>
                      </a:r>
                      <a:endParaRPr lang="en-GB" sz="2000" dirty="0">
                        <a:solidFill>
                          <a:srgbClr val="FF0000"/>
                        </a:solidFill>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tc>
                  <a:txBody>
                    <a:bodyPr/>
                    <a:lstStyle/>
                    <a:p>
                      <a:pPr marL="0" marR="0">
                        <a:lnSpc>
                          <a:spcPct val="100000"/>
                        </a:lnSpc>
                        <a:spcBef>
                          <a:spcPts val="0"/>
                        </a:spcBef>
                        <a:spcAft>
                          <a:spcPts val="0"/>
                        </a:spcAft>
                      </a:pPr>
                      <a:r>
                        <a:rPr lang="en-US" sz="2000" dirty="0">
                          <a:effectLst/>
                        </a:rPr>
                        <a:t>Target=1, predicted=1 (no update)</a:t>
                      </a:r>
                      <a:endParaRPr lang="en-GB" sz="2000" dirty="0">
                        <a:effectLst/>
                        <a:latin typeface="Calibri" panose="020F0502020204030204" pitchFamily="34" charset="0"/>
                        <a:ea typeface="Calibri" panose="020F0502020204030204" pitchFamily="34" charset="0"/>
                        <a:cs typeface="Arial" panose="020B0604020202020204" pitchFamily="34" charset="0"/>
                      </a:endParaRPr>
                    </a:p>
                  </a:txBody>
                  <a:tcPr marL="67408" marR="67408" marT="0" marB="0"/>
                </a:tc>
                <a:extLst>
                  <a:ext uri="{0D108BD9-81ED-4DB2-BD59-A6C34878D82A}">
                    <a16:rowId xmlns:a16="http://schemas.microsoft.com/office/drawing/2014/main" val="3453655318"/>
                  </a:ext>
                </a:extLst>
              </a:tr>
            </a:tbl>
          </a:graphicData>
        </a:graphic>
      </p:graphicFrame>
    </p:spTree>
    <p:extLst>
      <p:ext uri="{BB962C8B-B14F-4D97-AF65-F5344CB8AC3E}">
        <p14:creationId xmlns:p14="http://schemas.microsoft.com/office/powerpoint/2010/main" val="466933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Boundary – Perceptron Algorithm </a:t>
            </a:r>
          </a:p>
        </p:txBody>
      </p:sp>
      <p:sp>
        <p:nvSpPr>
          <p:cNvPr id="3" name="Content Placeholder 2"/>
          <p:cNvSpPr>
            <a:spLocks noGrp="1"/>
          </p:cNvSpPr>
          <p:nvPr>
            <p:ph sz="half" idx="1"/>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Decision boundary line is essentially a threshold function (0 or 1)</a:t>
            </a:r>
          </a:p>
          <a:p>
            <a:pPr lvl="1"/>
            <a:r>
              <a:rPr lang="en-US" b="1" dirty="0"/>
              <a:t>Question: </a:t>
            </a:r>
          </a:p>
          <a:p>
            <a:pPr lvl="2"/>
            <a:r>
              <a:rPr lang="en-US" dirty="0"/>
              <a:t>How accurate is the classification of the two shown points 1 and 2?</a:t>
            </a:r>
          </a:p>
          <a:p>
            <a:pPr lvl="2"/>
            <a:r>
              <a:rPr lang="en-US" dirty="0"/>
              <a:t>How confident?</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41</a:t>
            </a:fld>
            <a:endParaRPr lang="en-US" dirty="0"/>
          </a:p>
        </p:txBody>
      </p:sp>
      <p:grpSp>
        <p:nvGrpSpPr>
          <p:cNvPr id="23" name="Group 22"/>
          <p:cNvGrpSpPr/>
          <p:nvPr/>
        </p:nvGrpSpPr>
        <p:grpSpPr>
          <a:xfrm>
            <a:off x="6095999" y="1842224"/>
            <a:ext cx="5813283" cy="3135293"/>
            <a:chOff x="6095999" y="1842224"/>
            <a:chExt cx="5813283" cy="3135293"/>
          </a:xfrm>
        </p:grpSpPr>
        <p:pic>
          <p:nvPicPr>
            <p:cNvPr id="20" name="Picture 19"/>
            <p:cNvPicPr>
              <a:picLocks noChangeAspect="1"/>
            </p:cNvPicPr>
            <p:nvPr/>
          </p:nvPicPr>
          <p:blipFill>
            <a:blip r:embed="rId3"/>
            <a:stretch>
              <a:fillRect/>
            </a:stretch>
          </p:blipFill>
          <p:spPr>
            <a:xfrm>
              <a:off x="6095999" y="1842224"/>
              <a:ext cx="5813283" cy="3135293"/>
            </a:xfrm>
            <a:prstGeom prst="rect">
              <a:avLst/>
            </a:prstGeom>
          </p:spPr>
        </p:pic>
        <p:sp>
          <p:nvSpPr>
            <p:cNvPr id="21" name="TextBox 20"/>
            <p:cNvSpPr txBox="1"/>
            <p:nvPr/>
          </p:nvSpPr>
          <p:spPr>
            <a:xfrm>
              <a:off x="7084613" y="4261899"/>
              <a:ext cx="159026" cy="369332"/>
            </a:xfrm>
            <a:prstGeom prst="rect">
              <a:avLst/>
            </a:prstGeom>
            <a:noFill/>
          </p:spPr>
          <p:txBody>
            <a:bodyPr wrap="square" rtlCol="0">
              <a:spAutoFit/>
            </a:bodyPr>
            <a:lstStyle/>
            <a:p>
              <a:r>
                <a:rPr lang="en-US" dirty="0"/>
                <a:t>1</a:t>
              </a:r>
            </a:p>
          </p:txBody>
        </p:sp>
        <p:sp>
          <p:nvSpPr>
            <p:cNvPr id="22" name="TextBox 21"/>
            <p:cNvSpPr txBox="1"/>
            <p:nvPr/>
          </p:nvSpPr>
          <p:spPr>
            <a:xfrm>
              <a:off x="10314170" y="3754343"/>
              <a:ext cx="117942" cy="369332"/>
            </a:xfrm>
            <a:prstGeom prst="rect">
              <a:avLst/>
            </a:prstGeom>
            <a:noFill/>
          </p:spPr>
          <p:txBody>
            <a:bodyPr wrap="square" rtlCol="0">
              <a:spAutoFit/>
            </a:bodyPr>
            <a:lstStyle/>
            <a:p>
              <a:r>
                <a:rPr lang="en-US" dirty="0"/>
                <a:t>2</a:t>
              </a:r>
            </a:p>
          </p:txBody>
        </p:sp>
      </p:grpSp>
      <p:pic>
        <p:nvPicPr>
          <p:cNvPr id="24" name="Picture 23"/>
          <p:cNvPicPr>
            <a:picLocks noChangeAspect="1"/>
          </p:cNvPicPr>
          <p:nvPr/>
        </p:nvPicPr>
        <p:blipFill>
          <a:blip r:embed="rId4"/>
          <a:stretch>
            <a:fillRect/>
          </a:stretch>
        </p:blipFill>
        <p:spPr>
          <a:xfrm>
            <a:off x="679569" y="1168636"/>
            <a:ext cx="4844650" cy="2664557"/>
          </a:xfrm>
          <a:prstGeom prst="rect">
            <a:avLst/>
          </a:prstGeom>
        </p:spPr>
      </p:pic>
    </p:spTree>
    <p:extLst>
      <p:ext uri="{BB962C8B-B14F-4D97-AF65-F5344CB8AC3E}">
        <p14:creationId xmlns:p14="http://schemas.microsoft.com/office/powerpoint/2010/main" val="295556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Boundary – Perceptron Algorithm </a:t>
            </a:r>
          </a:p>
        </p:txBody>
      </p:sp>
      <p:sp>
        <p:nvSpPr>
          <p:cNvPr id="3" name="Content Placeholder 2"/>
          <p:cNvSpPr>
            <a:spLocks noGrp="1"/>
          </p:cNvSpPr>
          <p:nvPr>
            <p:ph sz="half" idx="1"/>
          </p:nvPr>
        </p:nvSpPr>
        <p:spPr/>
        <p:txBody>
          <a:bodyPr>
            <a:normAutofit/>
          </a:bodyPr>
          <a:lstStyle/>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Soft threshold</a:t>
            </a:r>
          </a:p>
          <a:p>
            <a:pPr lvl="2"/>
            <a:r>
              <a:rPr lang="en-US" dirty="0"/>
              <a:t>Output is a real number (0,1)</a:t>
            </a:r>
          </a:p>
          <a:p>
            <a:pPr lvl="2"/>
            <a:r>
              <a:rPr lang="en-US" dirty="0"/>
              <a:t>Logistic function</a:t>
            </a:r>
          </a:p>
          <a:p>
            <a:pPr lvl="2"/>
            <a:r>
              <a:rPr lang="en-US" dirty="0"/>
              <a:t>More about this later …</a:t>
            </a:r>
          </a:p>
          <a:p>
            <a:pPr lvl="2"/>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42</a:t>
            </a:fld>
            <a:endParaRPr lang="en-US" dirty="0"/>
          </a:p>
        </p:txBody>
      </p:sp>
      <p:grpSp>
        <p:nvGrpSpPr>
          <p:cNvPr id="23" name="Group 22"/>
          <p:cNvGrpSpPr/>
          <p:nvPr/>
        </p:nvGrpSpPr>
        <p:grpSpPr>
          <a:xfrm>
            <a:off x="6095999" y="1842224"/>
            <a:ext cx="5813283" cy="3135293"/>
            <a:chOff x="6095999" y="1842224"/>
            <a:chExt cx="5813283" cy="3135293"/>
          </a:xfrm>
        </p:grpSpPr>
        <p:pic>
          <p:nvPicPr>
            <p:cNvPr id="20" name="Picture 19"/>
            <p:cNvPicPr>
              <a:picLocks noChangeAspect="1"/>
            </p:cNvPicPr>
            <p:nvPr/>
          </p:nvPicPr>
          <p:blipFill>
            <a:blip r:embed="rId3"/>
            <a:stretch>
              <a:fillRect/>
            </a:stretch>
          </p:blipFill>
          <p:spPr>
            <a:xfrm>
              <a:off x="6095999" y="1842224"/>
              <a:ext cx="5813283" cy="3135293"/>
            </a:xfrm>
            <a:prstGeom prst="rect">
              <a:avLst/>
            </a:prstGeom>
          </p:spPr>
        </p:pic>
        <p:sp>
          <p:nvSpPr>
            <p:cNvPr id="21" name="TextBox 20"/>
            <p:cNvSpPr txBox="1"/>
            <p:nvPr/>
          </p:nvSpPr>
          <p:spPr>
            <a:xfrm>
              <a:off x="7084613" y="4261899"/>
              <a:ext cx="159026" cy="369332"/>
            </a:xfrm>
            <a:prstGeom prst="rect">
              <a:avLst/>
            </a:prstGeom>
            <a:noFill/>
          </p:spPr>
          <p:txBody>
            <a:bodyPr wrap="square" rtlCol="0">
              <a:spAutoFit/>
            </a:bodyPr>
            <a:lstStyle/>
            <a:p>
              <a:r>
                <a:rPr lang="en-US" dirty="0"/>
                <a:t>1</a:t>
              </a:r>
            </a:p>
          </p:txBody>
        </p:sp>
        <p:sp>
          <p:nvSpPr>
            <p:cNvPr id="22" name="TextBox 21"/>
            <p:cNvSpPr txBox="1"/>
            <p:nvPr/>
          </p:nvSpPr>
          <p:spPr>
            <a:xfrm>
              <a:off x="10314170" y="3754343"/>
              <a:ext cx="117942" cy="369332"/>
            </a:xfrm>
            <a:prstGeom prst="rect">
              <a:avLst/>
            </a:prstGeom>
            <a:noFill/>
          </p:spPr>
          <p:txBody>
            <a:bodyPr wrap="square" rtlCol="0">
              <a:spAutoFit/>
            </a:bodyPr>
            <a:lstStyle/>
            <a:p>
              <a:r>
                <a:rPr lang="en-US" dirty="0"/>
                <a:t>2</a:t>
              </a:r>
            </a:p>
          </p:txBody>
        </p:sp>
      </p:grpSp>
      <p:pic>
        <p:nvPicPr>
          <p:cNvPr id="7" name="Picture 6"/>
          <p:cNvPicPr>
            <a:picLocks noChangeAspect="1"/>
          </p:cNvPicPr>
          <p:nvPr/>
        </p:nvPicPr>
        <p:blipFill>
          <a:blip r:embed="rId4"/>
          <a:stretch>
            <a:fillRect/>
          </a:stretch>
        </p:blipFill>
        <p:spPr>
          <a:xfrm>
            <a:off x="662746" y="1151874"/>
            <a:ext cx="4843224" cy="2680655"/>
          </a:xfrm>
          <a:prstGeom prst="rect">
            <a:avLst/>
          </a:prstGeom>
        </p:spPr>
      </p:pic>
    </p:spTree>
    <p:extLst>
      <p:ext uri="{BB962C8B-B14F-4D97-AF65-F5344CB8AC3E}">
        <p14:creationId xmlns:p14="http://schemas.microsoft.com/office/powerpoint/2010/main" val="8947401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Problems with the Perceptron</a:t>
            </a:r>
          </a:p>
        </p:txBody>
      </p:sp>
      <p:sp>
        <p:nvSpPr>
          <p:cNvPr id="3" name="Content Placeholder 2"/>
          <p:cNvSpPr>
            <a:spLocks noGrp="1"/>
          </p:cNvSpPr>
          <p:nvPr>
            <p:ph sz="half" idx="1"/>
          </p:nvPr>
        </p:nvSpPr>
        <p:spPr>
          <a:xfrm>
            <a:off x="304800" y="1193800"/>
            <a:ext cx="7097864" cy="5080000"/>
          </a:xfrm>
        </p:spPr>
        <p:txBody>
          <a:bodyPr vert="horz" lIns="0" tIns="45720" rIns="0" bIns="45720" rtlCol="0" anchor="t">
            <a:normAutofit/>
          </a:bodyPr>
          <a:lstStyle/>
          <a:p>
            <a:pPr marL="200660" lvl="1" indent="0">
              <a:buNone/>
            </a:pPr>
            <a:r>
              <a:rPr lang="en-GB" b="1" dirty="0"/>
              <a:t>Noise: if the data isn’t separable, weights might thrash</a:t>
            </a:r>
            <a:endParaRPr lang="en-US" dirty="0"/>
          </a:p>
          <a:p>
            <a:pPr marL="200660" lvl="1" indent="0">
              <a:buNone/>
            </a:pPr>
            <a:r>
              <a:rPr lang="en-GB" sz="2650" dirty="0"/>
              <a:t>Averaging weight vectors over time can help (averaged perceptron)</a:t>
            </a:r>
            <a:endParaRPr lang="en-GB" sz="2650" dirty="0">
              <a:cs typeface="Calibri"/>
            </a:endParaRPr>
          </a:p>
          <a:p>
            <a:pPr marL="200660" lvl="1" indent="0">
              <a:buNone/>
            </a:pPr>
            <a:endParaRPr lang="en-GB" b="1" dirty="0">
              <a:cs typeface="Calibri" panose="020F0502020204030204"/>
            </a:endParaRPr>
          </a:p>
          <a:p>
            <a:pPr marL="200660" lvl="1" indent="0">
              <a:buNone/>
            </a:pPr>
            <a:r>
              <a:rPr lang="en-GB" b="1" dirty="0"/>
              <a:t>Mediocre generalization: finds a “barely” separating solution</a:t>
            </a:r>
            <a:endParaRPr lang="en-GB" b="1" dirty="0">
              <a:cs typeface="Calibri" panose="020F0502020204030204"/>
            </a:endParaRPr>
          </a:p>
          <a:p>
            <a:pPr marL="200660" lvl="1" indent="0">
              <a:buNone/>
            </a:pPr>
            <a:endParaRPr lang="en-GB" b="1" dirty="0">
              <a:cs typeface="Calibri" panose="020F0502020204030204"/>
            </a:endParaRP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a:xfrm>
            <a:off x="3684598" y="6492875"/>
            <a:ext cx="4822804" cy="365125"/>
          </a:xfrm>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43</a:t>
            </a:fld>
            <a:endParaRPr lang="en-US" dirty="0"/>
          </a:p>
        </p:txBody>
      </p:sp>
      <p:graphicFrame>
        <p:nvGraphicFramePr>
          <p:cNvPr id="7" name="Object 6">
            <a:extLst>
              <a:ext uri="{FF2B5EF4-FFF2-40B4-BE49-F238E27FC236}">
                <a16:creationId xmlns:a16="http://schemas.microsoft.com/office/drawing/2014/main" id="{F120EA08-E81D-4680-9F6F-72B7A6C48724}"/>
              </a:ext>
            </a:extLst>
          </p:cNvPr>
          <p:cNvGraphicFramePr>
            <a:graphicFrameLocks noChangeAspect="1"/>
          </p:cNvGraphicFramePr>
          <p:nvPr>
            <p:extLst>
              <p:ext uri="{D42A27DB-BD31-4B8C-83A1-F6EECF244321}">
                <p14:modId xmlns:p14="http://schemas.microsoft.com/office/powerpoint/2010/main" val="2180919119"/>
              </p:ext>
            </p:extLst>
          </p:nvPr>
        </p:nvGraphicFramePr>
        <p:xfrm>
          <a:off x="7500703" y="1417637"/>
          <a:ext cx="4386497" cy="3506788"/>
        </p:xfrm>
        <a:graphic>
          <a:graphicData uri="http://schemas.openxmlformats.org/presentationml/2006/ole">
            <mc:AlternateContent xmlns:mc="http://schemas.openxmlformats.org/markup-compatibility/2006">
              <mc:Choice xmlns:v="urn:schemas-microsoft-com:vml" Requires="v">
                <p:oleObj spid="_x0000_s30745" name="Bitmap Image" r:id="rId4" imgW="2311560" imgH="1847880" progId="PBrush">
                  <p:embed/>
                </p:oleObj>
              </mc:Choice>
              <mc:Fallback>
                <p:oleObj name="Bitmap Image" r:id="rId4" imgW="2311560" imgH="1847880" progId="PBrush">
                  <p:embed/>
                  <p:pic>
                    <p:nvPicPr>
                      <p:cNvPr id="0" name=""/>
                      <p:cNvPicPr/>
                      <p:nvPr/>
                    </p:nvPicPr>
                    <p:blipFill>
                      <a:blip r:embed="rId5"/>
                      <a:stretch>
                        <a:fillRect/>
                      </a:stretch>
                    </p:blipFill>
                    <p:spPr>
                      <a:xfrm>
                        <a:off x="7500703" y="1417637"/>
                        <a:ext cx="4386497" cy="3506788"/>
                      </a:xfrm>
                      <a:prstGeom prst="rect">
                        <a:avLst/>
                      </a:prstGeom>
                    </p:spPr>
                  </p:pic>
                </p:oleObj>
              </mc:Fallback>
            </mc:AlternateContent>
          </a:graphicData>
        </a:graphic>
      </p:graphicFrame>
    </p:spTree>
    <p:extLst>
      <p:ext uri="{BB962C8B-B14F-4D97-AF65-F5344CB8AC3E}">
        <p14:creationId xmlns:p14="http://schemas.microsoft.com/office/powerpoint/2010/main" val="36056024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Boundary – Support Vector Machines </a:t>
            </a:r>
          </a:p>
        </p:txBody>
      </p:sp>
      <p:sp>
        <p:nvSpPr>
          <p:cNvPr id="3" name="Content Placeholder 2"/>
          <p:cNvSpPr>
            <a:spLocks noGrp="1"/>
          </p:cNvSpPr>
          <p:nvPr>
            <p:ph sz="half" idx="1"/>
          </p:nvPr>
        </p:nvSpPr>
        <p:spPr/>
        <p:txBody>
          <a:bodyPr>
            <a:normAutofit/>
          </a:bodyPr>
          <a:lstStyle/>
          <a:p>
            <a:pPr marL="201163" lvl="1" indent="0">
              <a:buNone/>
            </a:pPr>
            <a:r>
              <a:rPr lang="en-US" b="1" dirty="0"/>
              <a:t>Support Vector Machines (SVM)</a:t>
            </a:r>
          </a:p>
          <a:p>
            <a:pPr lvl="1"/>
            <a:r>
              <a:rPr lang="en-US" dirty="0"/>
              <a:t>A popular algorithm to calculate decision boundaries between classes</a:t>
            </a:r>
          </a:p>
          <a:p>
            <a:pPr lvl="1"/>
            <a:r>
              <a:rPr lang="en-US" dirty="0"/>
              <a:t>Consider the shown data..</a:t>
            </a:r>
          </a:p>
          <a:p>
            <a:pPr lvl="2"/>
            <a:r>
              <a:rPr lang="en-US" dirty="0"/>
              <a:t>Which of the 3 boundary lines is considered the best? Why?</a:t>
            </a:r>
          </a:p>
          <a:p>
            <a:pPr lvl="1"/>
            <a:endParaRPr lang="en-US" dirty="0"/>
          </a:p>
          <a:p>
            <a:pPr lvl="1"/>
            <a:endParaRPr lang="en-US" dirty="0"/>
          </a:p>
          <a:p>
            <a:pPr lvl="1"/>
            <a:endParaRPr lang="en-US" dirty="0"/>
          </a:p>
          <a:p>
            <a:pPr lvl="2"/>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a:xfrm>
            <a:off x="3684598" y="6492875"/>
            <a:ext cx="4822804" cy="365125"/>
          </a:xfrm>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44</a:t>
            </a:fld>
            <a:endParaRPr lang="en-US" dirty="0"/>
          </a:p>
        </p:txBody>
      </p:sp>
      <p:pic>
        <p:nvPicPr>
          <p:cNvPr id="9" name="Picture 8"/>
          <p:cNvPicPr>
            <a:picLocks noChangeAspect="1"/>
          </p:cNvPicPr>
          <p:nvPr/>
        </p:nvPicPr>
        <p:blipFill>
          <a:blip r:embed="rId3"/>
          <a:stretch>
            <a:fillRect/>
          </a:stretch>
        </p:blipFill>
        <p:spPr>
          <a:xfrm>
            <a:off x="1217091" y="3654795"/>
            <a:ext cx="4496080" cy="2329617"/>
          </a:xfrm>
          <a:prstGeom prst="rect">
            <a:avLst/>
          </a:prstGeom>
        </p:spPr>
      </p:pic>
      <p:pic>
        <p:nvPicPr>
          <p:cNvPr id="10" name="Picture 9"/>
          <p:cNvPicPr>
            <a:picLocks noChangeAspect="1"/>
          </p:cNvPicPr>
          <p:nvPr/>
        </p:nvPicPr>
        <p:blipFill>
          <a:blip r:embed="rId4"/>
          <a:stretch>
            <a:fillRect/>
          </a:stretch>
        </p:blipFill>
        <p:spPr>
          <a:xfrm>
            <a:off x="7142404" y="1222314"/>
            <a:ext cx="4512938" cy="2475017"/>
          </a:xfrm>
          <a:prstGeom prst="rect">
            <a:avLst/>
          </a:prstGeom>
        </p:spPr>
      </p:pic>
      <p:pic>
        <p:nvPicPr>
          <p:cNvPr id="11" name="Picture 10"/>
          <p:cNvPicPr>
            <a:picLocks noChangeAspect="1"/>
          </p:cNvPicPr>
          <p:nvPr/>
        </p:nvPicPr>
        <p:blipFill>
          <a:blip r:embed="rId5"/>
          <a:stretch>
            <a:fillRect/>
          </a:stretch>
        </p:blipFill>
        <p:spPr>
          <a:xfrm>
            <a:off x="7142404" y="3827564"/>
            <a:ext cx="4467450" cy="2446265"/>
          </a:xfrm>
          <a:prstGeom prst="rect">
            <a:avLst/>
          </a:prstGeom>
        </p:spPr>
      </p:pic>
      <p:sp>
        <p:nvSpPr>
          <p:cNvPr id="15" name="Dodecagon 14"/>
          <p:cNvSpPr/>
          <p:nvPr/>
        </p:nvSpPr>
        <p:spPr>
          <a:xfrm>
            <a:off x="826618" y="4374490"/>
            <a:ext cx="299923" cy="299923"/>
          </a:xfrm>
          <a:prstGeom prst="dodec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16" name="Dodecagon 15"/>
          <p:cNvSpPr/>
          <p:nvPr/>
        </p:nvSpPr>
        <p:spPr>
          <a:xfrm>
            <a:off x="6684874" y="2259121"/>
            <a:ext cx="299923" cy="299923"/>
          </a:xfrm>
          <a:prstGeom prst="dodec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17" name="Dodecagon 16"/>
          <p:cNvSpPr/>
          <p:nvPr/>
        </p:nvSpPr>
        <p:spPr>
          <a:xfrm>
            <a:off x="6711213" y="4674413"/>
            <a:ext cx="299923" cy="299923"/>
          </a:xfrm>
          <a:prstGeom prst="dodec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Tree>
    <p:extLst>
      <p:ext uri="{BB962C8B-B14F-4D97-AF65-F5344CB8AC3E}">
        <p14:creationId xmlns:p14="http://schemas.microsoft.com/office/powerpoint/2010/main" val="1509408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Boundary – Support Vector Machines </a:t>
            </a:r>
          </a:p>
        </p:txBody>
      </p:sp>
      <p:sp>
        <p:nvSpPr>
          <p:cNvPr id="3" name="Content Placeholder 2"/>
          <p:cNvSpPr>
            <a:spLocks noGrp="1"/>
          </p:cNvSpPr>
          <p:nvPr>
            <p:ph sz="half" idx="1"/>
          </p:nvPr>
        </p:nvSpPr>
        <p:spPr/>
        <p:txBody>
          <a:bodyPr>
            <a:normAutofit/>
          </a:bodyPr>
          <a:lstStyle/>
          <a:p>
            <a:pPr marL="201163" lvl="1" indent="0">
              <a:buNone/>
            </a:pPr>
            <a:r>
              <a:rPr lang="en-US" b="1" dirty="0"/>
              <a:t>Support Vector Machines (SVM)</a:t>
            </a:r>
          </a:p>
          <a:p>
            <a:pPr marL="201163" lvl="1" indent="0">
              <a:buNone/>
            </a:pPr>
            <a:endParaRPr lang="en-US" b="1" dirty="0"/>
          </a:p>
          <a:p>
            <a:pPr lvl="1"/>
            <a:r>
              <a:rPr lang="en-US" dirty="0"/>
              <a:t>Finds a </a:t>
            </a:r>
            <a:r>
              <a:rPr lang="en-US" b="1" dirty="0"/>
              <a:t>maximum margin </a:t>
            </a:r>
            <a:r>
              <a:rPr lang="en-US" dirty="0"/>
              <a:t>separator - i.e., boundary that maximizes the distance between any of the data points </a:t>
            </a:r>
          </a:p>
          <a:p>
            <a:pPr lvl="1"/>
            <a:endParaRPr lang="en-US" dirty="0"/>
          </a:p>
          <a:p>
            <a:pPr lvl="1"/>
            <a:r>
              <a:rPr lang="en-US" dirty="0"/>
              <a:t>Unlike the perceptron algorithm which finds any separator </a:t>
            </a:r>
          </a:p>
          <a:p>
            <a:pPr lvl="1"/>
            <a:endParaRPr lang="en-US" dirty="0"/>
          </a:p>
          <a:p>
            <a:pPr lvl="2"/>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a:xfrm>
            <a:off x="3684598" y="6492875"/>
            <a:ext cx="4822804" cy="365125"/>
          </a:xfrm>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45</a:t>
            </a:fld>
            <a:endParaRPr lang="en-US" dirty="0"/>
          </a:p>
        </p:txBody>
      </p:sp>
      <p:pic>
        <p:nvPicPr>
          <p:cNvPr id="11" name="Picture 10"/>
          <p:cNvPicPr>
            <a:picLocks noChangeAspect="1"/>
          </p:cNvPicPr>
          <p:nvPr/>
        </p:nvPicPr>
        <p:blipFill>
          <a:blip r:embed="rId3"/>
          <a:stretch>
            <a:fillRect/>
          </a:stretch>
        </p:blipFill>
        <p:spPr>
          <a:xfrm>
            <a:off x="6271895" y="1954872"/>
            <a:ext cx="5687914" cy="3114561"/>
          </a:xfrm>
          <a:prstGeom prst="rect">
            <a:avLst/>
          </a:prstGeom>
        </p:spPr>
      </p:pic>
    </p:spTree>
    <p:extLst>
      <p:ext uri="{BB962C8B-B14F-4D97-AF65-F5344CB8AC3E}">
        <p14:creationId xmlns:p14="http://schemas.microsoft.com/office/powerpoint/2010/main" val="23478753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Boundary – Support Vector Machines </a:t>
            </a:r>
          </a:p>
        </p:txBody>
      </p:sp>
      <p:sp>
        <p:nvSpPr>
          <p:cNvPr id="3" name="Content Placeholder 2"/>
          <p:cNvSpPr>
            <a:spLocks noGrp="1"/>
          </p:cNvSpPr>
          <p:nvPr>
            <p:ph sz="half" idx="1"/>
          </p:nvPr>
        </p:nvSpPr>
        <p:spPr/>
        <p:txBody>
          <a:bodyPr>
            <a:normAutofit/>
          </a:bodyPr>
          <a:lstStyle/>
          <a:p>
            <a:pPr marL="201163" lvl="1" indent="0">
              <a:buNone/>
            </a:pPr>
            <a:r>
              <a:rPr lang="en-US" b="1" dirty="0"/>
              <a:t>Support Vector Machines (SVM)</a:t>
            </a:r>
          </a:p>
          <a:p>
            <a:pPr marL="201163" lvl="1" indent="0">
              <a:buNone/>
            </a:pPr>
            <a:endParaRPr lang="en-US" b="1" dirty="0"/>
          </a:p>
          <a:p>
            <a:pPr lvl="1"/>
            <a:r>
              <a:rPr lang="en-US" altLang="en-US" dirty="0">
                <a:solidFill>
                  <a:srgbClr val="FF0000"/>
                </a:solidFill>
              </a:rPr>
              <a:t>Support Vectors </a:t>
            </a:r>
            <a:r>
              <a:rPr lang="en-US" altLang="en-US" dirty="0"/>
              <a:t>are those datapoints that the margin pushes up against</a:t>
            </a:r>
          </a:p>
          <a:p>
            <a:pPr lvl="1"/>
            <a:endParaRPr lang="en-US" dirty="0"/>
          </a:p>
          <a:p>
            <a:pPr lvl="1"/>
            <a:r>
              <a:rPr lang="en-US" dirty="0"/>
              <a:t>Together, the two support vectors form the </a:t>
            </a:r>
            <a:r>
              <a:rPr lang="en-US" b="1" dirty="0"/>
              <a:t>margin</a:t>
            </a:r>
          </a:p>
          <a:p>
            <a:pPr lvl="1"/>
            <a:endParaRPr lang="en-US" b="1" dirty="0"/>
          </a:p>
          <a:p>
            <a:pPr lvl="1"/>
            <a:r>
              <a:rPr lang="en-US" altLang="en-US" sz="2800" dirty="0">
                <a:solidFill>
                  <a:srgbClr val="FF0000"/>
                </a:solidFill>
              </a:rPr>
              <a:t>Maximum margin linear classifier </a:t>
            </a:r>
            <a:r>
              <a:rPr lang="en-US" altLang="en-US" sz="2800" dirty="0"/>
              <a:t>is the linear classifier with the maximum margin</a:t>
            </a:r>
            <a:endParaRPr lang="en-US" b="1" dirty="0"/>
          </a:p>
          <a:p>
            <a:pPr lvl="1"/>
            <a:endParaRPr lang="en-US" dirty="0"/>
          </a:p>
          <a:p>
            <a:pPr lvl="2"/>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a:xfrm>
            <a:off x="3684598" y="6492875"/>
            <a:ext cx="4822804" cy="365125"/>
          </a:xfrm>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46</a:t>
            </a:fld>
            <a:endParaRPr lang="en-US" dirty="0"/>
          </a:p>
        </p:txBody>
      </p:sp>
      <p:pic>
        <p:nvPicPr>
          <p:cNvPr id="11" name="Picture 10"/>
          <p:cNvPicPr>
            <a:picLocks noChangeAspect="1"/>
          </p:cNvPicPr>
          <p:nvPr/>
        </p:nvPicPr>
        <p:blipFill>
          <a:blip r:embed="rId3"/>
          <a:stretch>
            <a:fillRect/>
          </a:stretch>
        </p:blipFill>
        <p:spPr>
          <a:xfrm>
            <a:off x="6271895" y="1954872"/>
            <a:ext cx="5687914" cy="3114561"/>
          </a:xfrm>
          <a:prstGeom prst="rect">
            <a:avLst/>
          </a:prstGeom>
        </p:spPr>
      </p:pic>
      <p:cxnSp>
        <p:nvCxnSpPr>
          <p:cNvPr id="8" name="Straight Connector 7"/>
          <p:cNvCxnSpPr/>
          <p:nvPr/>
        </p:nvCxnSpPr>
        <p:spPr>
          <a:xfrm flipH="1">
            <a:off x="6737299" y="1975294"/>
            <a:ext cx="3525927" cy="2222107"/>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8096709" y="2512511"/>
            <a:ext cx="3525927" cy="2222107"/>
          </a:xfrm>
          <a:prstGeom prst="line">
            <a:avLst/>
          </a:prstGeom>
          <a:ln w="19050">
            <a:solidFill>
              <a:srgbClr val="FFFF00"/>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190842" y="5552237"/>
            <a:ext cx="1665392" cy="369332"/>
          </a:xfrm>
          <a:prstGeom prst="rect">
            <a:avLst/>
          </a:prstGeom>
          <a:solidFill>
            <a:schemeClr val="accent6">
              <a:lumMod val="40000"/>
              <a:lumOff val="60000"/>
            </a:schemeClr>
          </a:solidFill>
        </p:spPr>
        <p:txBody>
          <a:bodyPr wrap="none" rtlCol="0">
            <a:spAutoFit/>
          </a:bodyPr>
          <a:lstStyle/>
          <a:p>
            <a:r>
              <a:rPr lang="en-US" dirty="0"/>
              <a:t>Support vectors</a:t>
            </a:r>
          </a:p>
        </p:txBody>
      </p:sp>
      <p:cxnSp>
        <p:nvCxnSpPr>
          <p:cNvPr id="13" name="Straight Arrow Connector 12"/>
          <p:cNvCxnSpPr>
            <a:cxnSpLocks/>
            <a:stCxn id="9" idx="0"/>
          </p:cNvCxnSpPr>
          <p:nvPr/>
        </p:nvCxnSpPr>
        <p:spPr>
          <a:xfrm flipV="1">
            <a:off x="8023538" y="3086347"/>
            <a:ext cx="441514" cy="2465890"/>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cxnSpLocks/>
            <a:stCxn id="9" idx="0"/>
          </p:cNvCxnSpPr>
          <p:nvPr/>
        </p:nvCxnSpPr>
        <p:spPr>
          <a:xfrm flipV="1">
            <a:off x="8023538" y="3732327"/>
            <a:ext cx="1966981" cy="1819910"/>
          </a:xfrm>
          <a:prstGeom prst="straightConnector1">
            <a:avLst/>
          </a:prstGeom>
          <a:ln w="1905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a:off x="8702030" y="2939781"/>
            <a:ext cx="689470" cy="926388"/>
          </a:xfrm>
          <a:prstGeom prst="straightConnector1">
            <a:avLst/>
          </a:prstGeom>
          <a:ln w="19050">
            <a:solidFill>
              <a:schemeClr val="accent6">
                <a:lumMod val="40000"/>
                <a:lumOff val="6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044627" y="2939781"/>
            <a:ext cx="840358" cy="369332"/>
          </a:xfrm>
          <a:prstGeom prst="rect">
            <a:avLst/>
          </a:prstGeom>
          <a:solidFill>
            <a:schemeClr val="accent6">
              <a:lumMod val="40000"/>
              <a:lumOff val="60000"/>
            </a:schemeClr>
          </a:solidFill>
        </p:spPr>
        <p:txBody>
          <a:bodyPr wrap="none" rtlCol="0">
            <a:spAutoFit/>
          </a:bodyPr>
          <a:lstStyle/>
          <a:p>
            <a:r>
              <a:rPr lang="en-US" dirty="0"/>
              <a:t>margin</a:t>
            </a:r>
          </a:p>
        </p:txBody>
      </p:sp>
    </p:spTree>
    <p:extLst>
      <p:ext uri="{BB962C8B-B14F-4D97-AF65-F5344CB8AC3E}">
        <p14:creationId xmlns:p14="http://schemas.microsoft.com/office/powerpoint/2010/main" val="23207178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606D-A957-4FF9-B380-16BA4832ECC0}"/>
              </a:ext>
            </a:extLst>
          </p:cNvPr>
          <p:cNvSpPr>
            <a:spLocks noGrp="1"/>
          </p:cNvSpPr>
          <p:nvPr>
            <p:ph type="title"/>
          </p:nvPr>
        </p:nvSpPr>
        <p:spPr/>
        <p:txBody>
          <a:bodyPr>
            <a:normAutofit fontScale="90000"/>
          </a:bodyPr>
          <a:lstStyle/>
          <a:p>
            <a:r>
              <a:rPr lang="en-US" dirty="0"/>
              <a:t>Decision Boundary – Support Vector Machines </a:t>
            </a:r>
          </a:p>
        </p:txBody>
      </p:sp>
      <p:sp>
        <p:nvSpPr>
          <p:cNvPr id="3" name="Content Placeholder 2">
            <a:extLst>
              <a:ext uri="{FF2B5EF4-FFF2-40B4-BE49-F238E27FC236}">
                <a16:creationId xmlns:a16="http://schemas.microsoft.com/office/drawing/2014/main" id="{000C426E-A9D2-4315-9889-8D2174FC6F46}"/>
              </a:ext>
            </a:extLst>
          </p:cNvPr>
          <p:cNvSpPr>
            <a:spLocks noGrp="1"/>
          </p:cNvSpPr>
          <p:nvPr>
            <p:ph sz="half" idx="1"/>
          </p:nvPr>
        </p:nvSpPr>
        <p:spPr/>
        <p:txBody>
          <a:bodyPr/>
          <a:lstStyle/>
          <a:p>
            <a:pPr>
              <a:buFont typeface="Arial" panose="020B0604020202020204" pitchFamily="34" charset="0"/>
              <a:buChar char="•"/>
            </a:pPr>
            <a:r>
              <a:rPr lang="en-US" dirty="0"/>
              <a:t>SVMs </a:t>
            </a:r>
            <a:r>
              <a:rPr lang="en-US" dirty="0">
                <a:solidFill>
                  <a:srgbClr val="FF0000"/>
                </a:solidFill>
              </a:rPr>
              <a:t>maximize the margin </a:t>
            </a:r>
            <a:r>
              <a:rPr lang="en-US" dirty="0"/>
              <a:t>around the separating hyperplane</a:t>
            </a:r>
          </a:p>
          <a:p>
            <a:endParaRPr lang="en-US" dirty="0"/>
          </a:p>
          <a:p>
            <a:pPr>
              <a:buFont typeface="Arial" panose="020B0604020202020204" pitchFamily="34" charset="0"/>
              <a:buChar char="•"/>
            </a:pPr>
            <a:r>
              <a:rPr lang="en-US" dirty="0"/>
              <a:t>The </a:t>
            </a:r>
            <a:r>
              <a:rPr lang="en-US" dirty="0">
                <a:solidFill>
                  <a:srgbClr val="FF0000"/>
                </a:solidFill>
              </a:rPr>
              <a:t>margin</a:t>
            </a:r>
            <a:r>
              <a:rPr lang="en-US" dirty="0"/>
              <a:t> of example 𝑥 </a:t>
            </a:r>
            <a:r>
              <a:rPr lang="en-US" dirty="0" err="1"/>
              <a:t>w.r.t.</a:t>
            </a:r>
            <a:r>
              <a:rPr lang="en-US" dirty="0"/>
              <a:t> a linear separator 𝑤 is the </a:t>
            </a:r>
            <a:r>
              <a:rPr lang="en-US" dirty="0">
                <a:solidFill>
                  <a:srgbClr val="FF0000"/>
                </a:solidFill>
              </a:rPr>
              <a:t>distance</a:t>
            </a:r>
            <a:r>
              <a:rPr lang="en-US" dirty="0"/>
              <a:t> from 𝑥 to the plane 𝑤⋅𝑥= 0.</a:t>
            </a:r>
          </a:p>
          <a:p>
            <a:pPr>
              <a:buFont typeface="Arial" panose="020B0604020202020204" pitchFamily="34" charset="0"/>
              <a:buChar char="•"/>
            </a:pPr>
            <a:endParaRPr lang="en-US" dirty="0"/>
          </a:p>
          <a:p>
            <a:endParaRPr lang="en-US" dirty="0"/>
          </a:p>
        </p:txBody>
      </p:sp>
      <p:sp>
        <p:nvSpPr>
          <p:cNvPr id="5" name="Date Placeholder 4">
            <a:extLst>
              <a:ext uri="{FF2B5EF4-FFF2-40B4-BE49-F238E27FC236}">
                <a16:creationId xmlns:a16="http://schemas.microsoft.com/office/drawing/2014/main" id="{CF911303-FB1E-49FA-813E-0374A966E72E}"/>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9122818E-EC5A-4620-912D-EE6D3710F096}"/>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6BB2E175-2041-42F8-935E-F058618D39AF}"/>
              </a:ext>
            </a:extLst>
          </p:cNvPr>
          <p:cNvSpPr>
            <a:spLocks noGrp="1"/>
          </p:cNvSpPr>
          <p:nvPr>
            <p:ph type="sldNum" sz="quarter" idx="12"/>
          </p:nvPr>
        </p:nvSpPr>
        <p:spPr/>
        <p:txBody>
          <a:bodyPr/>
          <a:lstStyle/>
          <a:p>
            <a:fld id="{B7884E68-CE57-44C0-BE0F-84C629DF22D5}" type="slidenum">
              <a:rPr lang="en-US" smtClean="0"/>
              <a:t>47</a:t>
            </a:fld>
            <a:endParaRPr lang="en-US"/>
          </a:p>
        </p:txBody>
      </p:sp>
      <p:graphicFrame>
        <p:nvGraphicFramePr>
          <p:cNvPr id="8" name="Object 7">
            <a:extLst>
              <a:ext uri="{FF2B5EF4-FFF2-40B4-BE49-F238E27FC236}">
                <a16:creationId xmlns:a16="http://schemas.microsoft.com/office/drawing/2014/main" id="{B87E793B-AD14-4B2D-8ED8-82B775B41101}"/>
              </a:ext>
            </a:extLst>
          </p:cNvPr>
          <p:cNvGraphicFramePr>
            <a:graphicFrameLocks noChangeAspect="1"/>
          </p:cNvGraphicFramePr>
          <p:nvPr>
            <p:extLst>
              <p:ext uri="{D42A27DB-BD31-4B8C-83A1-F6EECF244321}">
                <p14:modId xmlns:p14="http://schemas.microsoft.com/office/powerpoint/2010/main" val="1268155870"/>
              </p:ext>
            </p:extLst>
          </p:nvPr>
        </p:nvGraphicFramePr>
        <p:xfrm>
          <a:off x="6397624" y="1449388"/>
          <a:ext cx="5146675" cy="3514074"/>
        </p:xfrm>
        <a:graphic>
          <a:graphicData uri="http://schemas.openxmlformats.org/presentationml/2006/ole">
            <mc:AlternateContent xmlns:mc="http://schemas.openxmlformats.org/markup-compatibility/2006">
              <mc:Choice xmlns:v="urn:schemas-microsoft-com:vml" Requires="v">
                <p:oleObj spid="_x0000_s12351" name="Bitmap Image" r:id="rId4" imgW="3282840" imgH="2241720" progId="PBrush">
                  <p:embed/>
                </p:oleObj>
              </mc:Choice>
              <mc:Fallback>
                <p:oleObj name="Bitmap Image" r:id="rId4" imgW="3282840" imgH="2241720" progId="PBrush">
                  <p:embed/>
                  <p:pic>
                    <p:nvPicPr>
                      <p:cNvPr id="0" name=""/>
                      <p:cNvPicPr/>
                      <p:nvPr/>
                    </p:nvPicPr>
                    <p:blipFill>
                      <a:blip r:embed="rId5"/>
                      <a:stretch>
                        <a:fillRect/>
                      </a:stretch>
                    </p:blipFill>
                    <p:spPr>
                      <a:xfrm>
                        <a:off x="6397624" y="1449388"/>
                        <a:ext cx="5146675" cy="3514074"/>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2E404931-1206-4C70-B7CF-EFF9FDDB33AC}"/>
              </a:ext>
            </a:extLst>
          </p:cNvPr>
          <p:cNvSpPr/>
          <p:nvPr/>
        </p:nvSpPr>
        <p:spPr>
          <a:xfrm>
            <a:off x="7271899" y="5342292"/>
            <a:ext cx="4325671" cy="461665"/>
          </a:xfrm>
          <a:prstGeom prst="rect">
            <a:avLst/>
          </a:prstGeom>
        </p:spPr>
        <p:txBody>
          <a:bodyPr wrap="none">
            <a:spAutoFit/>
          </a:bodyPr>
          <a:lstStyle/>
          <a:p>
            <a:r>
              <a:rPr lang="en-US" sz="2400" dirty="0">
                <a:solidFill>
                  <a:srgbClr val="C00000"/>
                </a:solidFill>
                <a:latin typeface="Calibri" panose="020F0502020204030204" pitchFamily="34" charset="0"/>
              </a:rPr>
              <a:t>d: </a:t>
            </a:r>
            <a:r>
              <a:rPr lang="en-US" sz="2400" dirty="0">
                <a:solidFill>
                  <a:srgbClr val="000000"/>
                </a:solidFill>
                <a:latin typeface="Calibri" panose="020F0502020204030204" pitchFamily="34" charset="0"/>
              </a:rPr>
              <a:t>denotes ½ of the margin width</a:t>
            </a:r>
            <a:endParaRPr lang="en-US" sz="2400" dirty="0"/>
          </a:p>
        </p:txBody>
      </p:sp>
    </p:spTree>
    <p:extLst>
      <p:ext uri="{BB962C8B-B14F-4D97-AF65-F5344CB8AC3E}">
        <p14:creationId xmlns:p14="http://schemas.microsoft.com/office/powerpoint/2010/main" val="17024788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47D31-1CF7-427B-9F68-D74582979ACA}"/>
              </a:ext>
            </a:extLst>
          </p:cNvPr>
          <p:cNvSpPr>
            <a:spLocks noGrp="1"/>
          </p:cNvSpPr>
          <p:nvPr>
            <p:ph type="title"/>
          </p:nvPr>
        </p:nvSpPr>
        <p:spPr/>
        <p:txBody>
          <a:bodyPr>
            <a:normAutofit fontScale="90000"/>
          </a:bodyPr>
          <a:lstStyle/>
          <a:p>
            <a:r>
              <a:rPr lang="en-US" dirty="0"/>
              <a:t>Decision Boundary – Support Vector Machines </a:t>
            </a:r>
          </a:p>
        </p:txBody>
      </p:sp>
      <p:sp>
        <p:nvSpPr>
          <p:cNvPr id="3" name="Content Placeholder 2">
            <a:extLst>
              <a:ext uri="{FF2B5EF4-FFF2-40B4-BE49-F238E27FC236}">
                <a16:creationId xmlns:a16="http://schemas.microsoft.com/office/drawing/2014/main" id="{0AB2063C-C329-43CA-A5CF-EC2D5E42F414}"/>
              </a:ext>
            </a:extLst>
          </p:cNvPr>
          <p:cNvSpPr>
            <a:spLocks noGrp="1"/>
          </p:cNvSpPr>
          <p:nvPr>
            <p:ph sz="half" idx="1"/>
          </p:nvPr>
        </p:nvSpPr>
        <p:spPr>
          <a:xfrm>
            <a:off x="304800" y="1193800"/>
            <a:ext cx="11182350" cy="5080000"/>
          </a:xfrm>
        </p:spPr>
        <p:txBody>
          <a:bodyPr/>
          <a:lstStyle/>
          <a:p>
            <a:pPr>
              <a:buFont typeface="Arial" panose="020B0604020202020204" pitchFamily="34" charset="0"/>
              <a:buChar char="•"/>
            </a:pPr>
            <a:r>
              <a:rPr lang="en-US" dirty="0"/>
              <a:t>The decision function is fully specified by a (usually very small) subset of training samples, the </a:t>
            </a:r>
            <a:r>
              <a:rPr lang="en-US" dirty="0">
                <a:solidFill>
                  <a:srgbClr val="FF0000"/>
                </a:solidFill>
              </a:rPr>
              <a:t>support vectors</a:t>
            </a:r>
            <a:r>
              <a:rPr lang="en-US" dirty="0"/>
              <a:t>.</a:t>
            </a:r>
          </a:p>
          <a:p>
            <a:pPr>
              <a:buFont typeface="Arial" panose="020B0604020202020204" pitchFamily="34" charset="0"/>
              <a:buChar char="•"/>
            </a:pPr>
            <a:r>
              <a:rPr lang="en-US" dirty="0"/>
              <a:t>Our goal is to search for a </a:t>
            </a:r>
            <a:r>
              <a:rPr lang="en-US" b="1" dirty="0">
                <a:solidFill>
                  <a:srgbClr val="FF0000"/>
                </a:solidFill>
              </a:rPr>
              <a:t>large margin </a:t>
            </a:r>
            <a:r>
              <a:rPr lang="en-US" dirty="0"/>
              <a:t>classifier … SVM</a:t>
            </a:r>
          </a:p>
          <a:p>
            <a:endParaRPr lang="en-US" dirty="0"/>
          </a:p>
        </p:txBody>
      </p:sp>
      <p:sp>
        <p:nvSpPr>
          <p:cNvPr id="5" name="Date Placeholder 4">
            <a:extLst>
              <a:ext uri="{FF2B5EF4-FFF2-40B4-BE49-F238E27FC236}">
                <a16:creationId xmlns:a16="http://schemas.microsoft.com/office/drawing/2014/main" id="{8C8C8E51-5B9E-4C4D-8DDC-4C96CB116D3D}"/>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37C8FEAF-BCFF-471A-9C99-33DB0AA7F065}"/>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047A0FB4-778E-4445-A36C-766FE0D23BDF}"/>
              </a:ext>
            </a:extLst>
          </p:cNvPr>
          <p:cNvSpPr>
            <a:spLocks noGrp="1"/>
          </p:cNvSpPr>
          <p:nvPr>
            <p:ph type="sldNum" sz="quarter" idx="12"/>
          </p:nvPr>
        </p:nvSpPr>
        <p:spPr/>
        <p:txBody>
          <a:bodyPr/>
          <a:lstStyle/>
          <a:p>
            <a:fld id="{B7884E68-CE57-44C0-BE0F-84C629DF22D5}" type="slidenum">
              <a:rPr lang="en-US" smtClean="0"/>
              <a:t>48</a:t>
            </a:fld>
            <a:endParaRPr lang="en-US"/>
          </a:p>
        </p:txBody>
      </p:sp>
      <p:graphicFrame>
        <p:nvGraphicFramePr>
          <p:cNvPr id="8" name="Object 7">
            <a:extLst>
              <a:ext uri="{FF2B5EF4-FFF2-40B4-BE49-F238E27FC236}">
                <a16:creationId xmlns:a16="http://schemas.microsoft.com/office/drawing/2014/main" id="{DCBEA312-271D-4BE8-B361-5C616A478D52}"/>
              </a:ext>
            </a:extLst>
          </p:cNvPr>
          <p:cNvGraphicFramePr>
            <a:graphicFrameLocks noChangeAspect="1"/>
          </p:cNvGraphicFramePr>
          <p:nvPr>
            <p:extLst>
              <p:ext uri="{D42A27DB-BD31-4B8C-83A1-F6EECF244321}">
                <p14:modId xmlns:p14="http://schemas.microsoft.com/office/powerpoint/2010/main" val="1011206518"/>
              </p:ext>
            </p:extLst>
          </p:nvPr>
        </p:nvGraphicFramePr>
        <p:xfrm>
          <a:off x="800100" y="2839501"/>
          <a:ext cx="10020300" cy="3471889"/>
        </p:xfrm>
        <a:graphic>
          <a:graphicData uri="http://schemas.openxmlformats.org/presentationml/2006/ole">
            <mc:AlternateContent xmlns:mc="http://schemas.openxmlformats.org/markup-compatibility/2006">
              <mc:Choice xmlns:v="urn:schemas-microsoft-com:vml" Requires="v">
                <p:oleObj spid="_x0000_s13376" name="Bitmap Image" r:id="rId4" imgW="5619600" imgH="2749680" progId="PBrush">
                  <p:embed/>
                </p:oleObj>
              </mc:Choice>
              <mc:Fallback>
                <p:oleObj name="Bitmap Image" r:id="rId4" imgW="5619600" imgH="2749680" progId="PBrush">
                  <p:embed/>
                  <p:pic>
                    <p:nvPicPr>
                      <p:cNvPr id="0" name=""/>
                      <p:cNvPicPr/>
                      <p:nvPr/>
                    </p:nvPicPr>
                    <p:blipFill>
                      <a:blip r:embed="rId5"/>
                      <a:stretch>
                        <a:fillRect/>
                      </a:stretch>
                    </p:blipFill>
                    <p:spPr>
                      <a:xfrm>
                        <a:off x="800100" y="2839501"/>
                        <a:ext cx="10020300" cy="3471889"/>
                      </a:xfrm>
                      <a:prstGeom prst="rect">
                        <a:avLst/>
                      </a:prstGeom>
                    </p:spPr>
                  </p:pic>
                </p:oleObj>
              </mc:Fallback>
            </mc:AlternateContent>
          </a:graphicData>
        </a:graphic>
      </p:graphicFrame>
    </p:spTree>
    <p:extLst>
      <p:ext uri="{BB962C8B-B14F-4D97-AF65-F5344CB8AC3E}">
        <p14:creationId xmlns:p14="http://schemas.microsoft.com/office/powerpoint/2010/main" val="1010597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0F01F-AF56-4DB3-81AC-EAB5B2CBA5E2}"/>
              </a:ext>
            </a:extLst>
          </p:cNvPr>
          <p:cNvSpPr>
            <a:spLocks noGrp="1"/>
          </p:cNvSpPr>
          <p:nvPr>
            <p:ph type="title"/>
          </p:nvPr>
        </p:nvSpPr>
        <p:spPr/>
        <p:txBody>
          <a:bodyPr>
            <a:normAutofit fontScale="90000"/>
          </a:bodyPr>
          <a:lstStyle/>
          <a:p>
            <a:r>
              <a:rPr lang="en-US" dirty="0"/>
              <a:t>Decision Boundary – Support Vector Machines </a:t>
            </a:r>
          </a:p>
        </p:txBody>
      </p:sp>
      <p:sp>
        <p:nvSpPr>
          <p:cNvPr id="3" name="Content Placeholder 2">
            <a:extLst>
              <a:ext uri="{FF2B5EF4-FFF2-40B4-BE49-F238E27FC236}">
                <a16:creationId xmlns:a16="http://schemas.microsoft.com/office/drawing/2014/main" id="{61D7CE9D-D826-4739-A02D-D34E19BF86EE}"/>
              </a:ext>
            </a:extLst>
          </p:cNvPr>
          <p:cNvSpPr>
            <a:spLocks noGrp="1"/>
          </p:cNvSpPr>
          <p:nvPr>
            <p:ph sz="half" idx="1"/>
          </p:nvPr>
        </p:nvSpPr>
        <p:spPr>
          <a:xfrm>
            <a:off x="304800" y="1193800"/>
            <a:ext cx="11296650" cy="5080000"/>
          </a:xfrm>
        </p:spPr>
        <p:txBody>
          <a:bodyPr/>
          <a:lstStyle/>
          <a:p>
            <a:pPr>
              <a:buFont typeface="Arial" panose="020B0604020202020204" pitchFamily="34" charset="0"/>
              <a:buChar char="•"/>
            </a:pPr>
            <a:r>
              <a:rPr lang="en-US" dirty="0"/>
              <a:t>The optimization algorithm to generate the weights proceeds in such a way that </a:t>
            </a:r>
            <a:r>
              <a:rPr lang="en-US" dirty="0">
                <a:solidFill>
                  <a:srgbClr val="FF0000"/>
                </a:solidFill>
              </a:rPr>
              <a:t>only the support vectors </a:t>
            </a:r>
            <a:r>
              <a:rPr lang="en-US" dirty="0"/>
              <a:t>determine the weights and thus the boundary</a:t>
            </a:r>
          </a:p>
          <a:p>
            <a:endParaRPr lang="en-US" dirty="0"/>
          </a:p>
        </p:txBody>
      </p:sp>
      <p:sp>
        <p:nvSpPr>
          <p:cNvPr id="5" name="Date Placeholder 4">
            <a:extLst>
              <a:ext uri="{FF2B5EF4-FFF2-40B4-BE49-F238E27FC236}">
                <a16:creationId xmlns:a16="http://schemas.microsoft.com/office/drawing/2014/main" id="{C82B7117-8E5D-4C31-A96A-CAF8E9FABF8C}"/>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81367F89-A884-46BD-B2F8-715A686B78C1}"/>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6EBAD533-2F96-4EE2-B791-88BC298299FE}"/>
              </a:ext>
            </a:extLst>
          </p:cNvPr>
          <p:cNvSpPr>
            <a:spLocks noGrp="1"/>
          </p:cNvSpPr>
          <p:nvPr>
            <p:ph type="sldNum" sz="quarter" idx="12"/>
          </p:nvPr>
        </p:nvSpPr>
        <p:spPr/>
        <p:txBody>
          <a:bodyPr/>
          <a:lstStyle/>
          <a:p>
            <a:fld id="{B7884E68-CE57-44C0-BE0F-84C629DF22D5}" type="slidenum">
              <a:rPr lang="en-US" smtClean="0"/>
              <a:t>49</a:t>
            </a:fld>
            <a:endParaRPr lang="en-US"/>
          </a:p>
        </p:txBody>
      </p:sp>
      <p:graphicFrame>
        <p:nvGraphicFramePr>
          <p:cNvPr id="8" name="Object 7">
            <a:extLst>
              <a:ext uri="{FF2B5EF4-FFF2-40B4-BE49-F238E27FC236}">
                <a16:creationId xmlns:a16="http://schemas.microsoft.com/office/drawing/2014/main" id="{C8410A9D-F2AA-4C4A-BAAA-FAD053C1ABD3}"/>
              </a:ext>
            </a:extLst>
          </p:cNvPr>
          <p:cNvGraphicFramePr>
            <a:graphicFrameLocks noChangeAspect="1"/>
          </p:cNvGraphicFramePr>
          <p:nvPr/>
        </p:nvGraphicFramePr>
        <p:xfrm>
          <a:off x="2260599" y="2744788"/>
          <a:ext cx="7670801" cy="3451550"/>
        </p:xfrm>
        <a:graphic>
          <a:graphicData uri="http://schemas.openxmlformats.org/presentationml/2006/ole">
            <mc:AlternateContent xmlns:mc="http://schemas.openxmlformats.org/markup-compatibility/2006">
              <mc:Choice xmlns:v="urn:schemas-microsoft-com:vml" Requires="v">
                <p:oleObj spid="_x0000_s16441" name="Bitmap Image" r:id="rId4" imgW="5092560" imgH="2946240" progId="PBrush">
                  <p:embed/>
                </p:oleObj>
              </mc:Choice>
              <mc:Fallback>
                <p:oleObj name="Bitmap Image" r:id="rId4" imgW="5092560" imgH="2946240" progId="PBrush">
                  <p:embed/>
                  <p:pic>
                    <p:nvPicPr>
                      <p:cNvPr id="8" name="Object 7">
                        <a:extLst>
                          <a:ext uri="{FF2B5EF4-FFF2-40B4-BE49-F238E27FC236}">
                            <a16:creationId xmlns:a16="http://schemas.microsoft.com/office/drawing/2014/main" id="{C8410A9D-F2AA-4C4A-BAAA-FAD053C1ABD3}"/>
                          </a:ext>
                        </a:extLst>
                      </p:cNvPr>
                      <p:cNvPicPr/>
                      <p:nvPr/>
                    </p:nvPicPr>
                    <p:blipFill>
                      <a:blip r:embed="rId5"/>
                      <a:stretch>
                        <a:fillRect/>
                      </a:stretch>
                    </p:blipFill>
                    <p:spPr>
                      <a:xfrm>
                        <a:off x="2260599" y="2744788"/>
                        <a:ext cx="7670801" cy="3451550"/>
                      </a:xfrm>
                      <a:prstGeom prst="rect">
                        <a:avLst/>
                      </a:prstGeom>
                    </p:spPr>
                  </p:pic>
                </p:oleObj>
              </mc:Fallback>
            </mc:AlternateContent>
          </a:graphicData>
        </a:graphic>
      </p:graphicFrame>
    </p:spTree>
    <p:extLst>
      <p:ext uri="{BB962C8B-B14F-4D97-AF65-F5344CB8AC3E}">
        <p14:creationId xmlns:p14="http://schemas.microsoft.com/office/powerpoint/2010/main" val="3352511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Machine Learning Approaches</a:t>
            </a:r>
          </a:p>
        </p:txBody>
      </p:sp>
      <p:sp>
        <p:nvSpPr>
          <p:cNvPr id="3" name="Content Placeholder 2"/>
          <p:cNvSpPr>
            <a:spLocks noGrp="1"/>
          </p:cNvSpPr>
          <p:nvPr>
            <p:ph idx="1"/>
          </p:nvPr>
        </p:nvSpPr>
        <p:spPr/>
        <p:txBody>
          <a:bodyPr>
            <a:normAutofit fontScale="92500" lnSpcReduction="10000"/>
          </a:bodyPr>
          <a:lstStyle/>
          <a:p>
            <a:r>
              <a:rPr lang="en-US" dirty="0"/>
              <a:t>Machine learning main approaches:</a:t>
            </a:r>
          </a:p>
          <a:p>
            <a:pPr lvl="1"/>
            <a:r>
              <a:rPr lang="en-US" b="1" dirty="0"/>
              <a:t>Supervised learning: </a:t>
            </a:r>
            <a:r>
              <a:rPr lang="en-US" dirty="0"/>
              <a:t>The computer is presented with example inputs and their desired outputs, and the goal is to learn a general function/model that maps any input to the correct output.</a:t>
            </a:r>
          </a:p>
          <a:p>
            <a:pPr lvl="1"/>
            <a:r>
              <a:rPr lang="en-US" b="1" dirty="0"/>
              <a:t>Unsupervised learning:</a:t>
            </a:r>
            <a:r>
              <a:rPr lang="en-US" dirty="0"/>
              <a:t> No labels are given to the learning algorithm, leaving it on its own to find structure in its input. </a:t>
            </a:r>
          </a:p>
          <a:p>
            <a:pPr lvl="2"/>
            <a:r>
              <a:rPr lang="en-US" dirty="0"/>
              <a:t>discovering hidden patterns in data</a:t>
            </a:r>
          </a:p>
          <a:p>
            <a:pPr lvl="1"/>
            <a:r>
              <a:rPr lang="en-US" b="1" dirty="0"/>
              <a:t>Reinforcement learning:</a:t>
            </a:r>
            <a:r>
              <a:rPr lang="en-US" dirty="0"/>
              <a:t> A computer program interacts with a dynamic environment in which it must perform a certain goal (such as driving a vehicle or playing a game against an opponent). As it navigates its problem space, the program is provided feedback that's analogous to rewards, which it tries to maximize.</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5</a:t>
            </a:fld>
            <a:endParaRPr lang="en-US"/>
          </a:p>
        </p:txBody>
      </p:sp>
    </p:spTree>
    <p:extLst>
      <p:ext uri="{BB962C8B-B14F-4D97-AF65-F5344CB8AC3E}">
        <p14:creationId xmlns:p14="http://schemas.microsoft.com/office/powerpoint/2010/main" val="35984496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2C2D8-F857-4609-9C24-32B5FEB19581}"/>
              </a:ext>
            </a:extLst>
          </p:cNvPr>
          <p:cNvSpPr>
            <a:spLocks noGrp="1"/>
          </p:cNvSpPr>
          <p:nvPr>
            <p:ph type="title"/>
          </p:nvPr>
        </p:nvSpPr>
        <p:spPr/>
        <p:txBody>
          <a:bodyPr>
            <a:normAutofit fontScale="90000"/>
          </a:bodyPr>
          <a:lstStyle/>
          <a:p>
            <a:r>
              <a:rPr lang="en-US" dirty="0"/>
              <a:t>Decision Boundary – Support Vector Machines </a:t>
            </a:r>
          </a:p>
        </p:txBody>
      </p:sp>
      <p:sp>
        <p:nvSpPr>
          <p:cNvPr id="3" name="Content Placeholder 2">
            <a:extLst>
              <a:ext uri="{FF2B5EF4-FFF2-40B4-BE49-F238E27FC236}">
                <a16:creationId xmlns:a16="http://schemas.microsoft.com/office/drawing/2014/main" id="{CE38914D-71AB-4425-A65E-D27AA8DD5181}"/>
              </a:ext>
            </a:extLst>
          </p:cNvPr>
          <p:cNvSpPr>
            <a:spLocks noGrp="1"/>
          </p:cNvSpPr>
          <p:nvPr>
            <p:ph sz="half" idx="1"/>
          </p:nvPr>
        </p:nvSpPr>
        <p:spPr>
          <a:xfrm>
            <a:off x="304799" y="1193800"/>
            <a:ext cx="10791825" cy="5080000"/>
          </a:xfrm>
        </p:spPr>
        <p:txBody>
          <a:bodyPr>
            <a:normAutofit fontScale="92500" lnSpcReduction="20000"/>
          </a:bodyPr>
          <a:lstStyle/>
          <a:p>
            <a:pPr>
              <a:buFont typeface="Arial" panose="020B0604020202020204" pitchFamily="34" charset="0"/>
              <a:buChar char="•"/>
            </a:pPr>
            <a:r>
              <a:rPr lang="en-US" dirty="0"/>
              <a:t>The standard way of writing our model for a SVM is z(x)=</a:t>
            </a:r>
            <a:r>
              <a:rPr lang="en-US" dirty="0" err="1"/>
              <a:t>wx+b</a:t>
            </a:r>
            <a:endParaRPr lang="en-US" dirty="0"/>
          </a:p>
          <a:p>
            <a:pPr lvl="1">
              <a:buFont typeface="Arial" panose="020B0604020202020204" pitchFamily="34" charset="0"/>
              <a:buChar char="•"/>
            </a:pPr>
            <a:r>
              <a:rPr lang="en-US" dirty="0"/>
              <a:t>z(x) = b + w</a:t>
            </a:r>
            <a:r>
              <a:rPr lang="en-US" baseline="-25000" dirty="0"/>
              <a:t>1</a:t>
            </a:r>
            <a:r>
              <a:rPr lang="en-US" dirty="0"/>
              <a:t>x</a:t>
            </a:r>
            <a:r>
              <a:rPr lang="en-US" baseline="-25000" dirty="0"/>
              <a:t>1</a:t>
            </a:r>
            <a:r>
              <a:rPr lang="en-US" dirty="0"/>
              <a:t> + w</a:t>
            </a:r>
            <a:r>
              <a:rPr lang="en-US" baseline="-25000" dirty="0"/>
              <a:t>2</a:t>
            </a:r>
            <a:r>
              <a:rPr lang="en-US" dirty="0"/>
              <a:t>x</a:t>
            </a:r>
            <a:r>
              <a:rPr lang="en-US" baseline="-25000" dirty="0"/>
              <a:t>2</a:t>
            </a:r>
            <a:r>
              <a:rPr lang="en-US" dirty="0"/>
              <a:t> + …. + </a:t>
            </a:r>
            <a:r>
              <a:rPr lang="en-US" dirty="0" err="1"/>
              <a:t>w</a:t>
            </a:r>
            <a:r>
              <a:rPr lang="en-US" baseline="-25000" dirty="0" err="1"/>
              <a:t>n</a:t>
            </a:r>
            <a:r>
              <a:rPr lang="en-US" dirty="0" err="1"/>
              <a:t>x</a:t>
            </a:r>
            <a:r>
              <a:rPr lang="en-US" baseline="-25000" dirty="0" err="1"/>
              <a:t>n</a:t>
            </a:r>
            <a:endParaRPr lang="en-US" baseline="-25000" dirty="0"/>
          </a:p>
          <a:p>
            <a:pPr>
              <a:buFont typeface="Arial" panose="020B0604020202020204" pitchFamily="34" charset="0"/>
              <a:buChar char="•"/>
            </a:pPr>
            <a:r>
              <a:rPr lang="en-US" dirty="0"/>
              <a:t>We define classification function g(z) as</a:t>
            </a:r>
          </a:p>
          <a:p>
            <a:pPr>
              <a:buFont typeface="Arial" panose="020B0604020202020204" pitchFamily="34" charset="0"/>
              <a:buChar char="•"/>
            </a:pPr>
            <a:r>
              <a:rPr lang="en-US" dirty="0"/>
              <a:t>Model for SVM: </a:t>
            </a:r>
          </a:p>
          <a:p>
            <a:pPr>
              <a:buFont typeface="Arial" panose="020B0604020202020204" pitchFamily="34" charset="0"/>
              <a:buChar char="•"/>
            </a:pPr>
            <a:r>
              <a:rPr lang="en-US" dirty="0"/>
              <a:t>Binary classification problem: data </a:t>
            </a:r>
            <a:r>
              <a:rPr lang="en-US" dirty="0" err="1"/>
              <a:t>x∈ℝ</a:t>
            </a:r>
            <a:r>
              <a:rPr lang="en-US" baseline="30000" dirty="0"/>
              <a:t>𝑑</a:t>
            </a:r>
            <a:r>
              <a:rPr lang="en-US" dirty="0"/>
              <a:t>and labels y∈−1,+1</a:t>
            </a:r>
          </a:p>
          <a:p>
            <a:pPr>
              <a:buFont typeface="Arial" panose="020B0604020202020204" pitchFamily="34" charset="0"/>
              <a:buChar char="•"/>
            </a:pPr>
            <a:r>
              <a:rPr lang="en-US" dirty="0"/>
              <a:t>Linear classifier:</a:t>
            </a:r>
          </a:p>
          <a:p>
            <a:pPr lvl="1">
              <a:buFont typeface="Arial" panose="020B0604020202020204" pitchFamily="34" charset="0"/>
              <a:buChar char="•"/>
            </a:pPr>
            <a:r>
              <a:rPr lang="en-US" dirty="0"/>
              <a:t>Parameters: </a:t>
            </a:r>
            <a:r>
              <a:rPr lang="en-US" dirty="0" err="1"/>
              <a:t>w∈ℝ</a:t>
            </a:r>
            <a:r>
              <a:rPr lang="en-US" baseline="30000" dirty="0"/>
              <a:t>𝑑</a:t>
            </a:r>
            <a:r>
              <a:rPr lang="en-US" dirty="0"/>
              <a:t>and </a:t>
            </a:r>
            <a:r>
              <a:rPr lang="en-US" dirty="0" err="1"/>
              <a:t>b∈ℝ</a:t>
            </a:r>
            <a:endParaRPr lang="en-US" dirty="0"/>
          </a:p>
          <a:p>
            <a:pPr lvl="1">
              <a:buFont typeface="Arial" panose="020B0604020202020204" pitchFamily="34" charset="0"/>
              <a:buChar char="•"/>
            </a:pPr>
            <a:r>
              <a:rPr lang="en-US" dirty="0"/>
              <a:t>Decision boundary 𝑤.𝑥+𝑏=0</a:t>
            </a:r>
          </a:p>
          <a:p>
            <a:pPr lvl="1">
              <a:buFont typeface="Arial" panose="020B0604020202020204" pitchFamily="34" charset="0"/>
              <a:buChar char="•"/>
            </a:pPr>
            <a:r>
              <a:rPr lang="en-US" dirty="0"/>
              <a:t>On point x, predict label y(𝑤.𝑥+𝑏)</a:t>
            </a:r>
          </a:p>
          <a:p>
            <a:pPr>
              <a:buFont typeface="Arial" panose="020B0604020202020204" pitchFamily="34" charset="0"/>
              <a:buChar char="•"/>
            </a:pPr>
            <a:r>
              <a:rPr lang="en-US" dirty="0"/>
              <a:t>If the true label on point x is y:</a:t>
            </a:r>
          </a:p>
          <a:p>
            <a:pPr lvl="1">
              <a:buFont typeface="Arial" panose="020B0604020202020204" pitchFamily="34" charset="0"/>
              <a:buChar char="•"/>
            </a:pPr>
            <a:r>
              <a:rPr lang="en-US" dirty="0"/>
              <a:t>Classier correct if 𝑦(𝑤.𝑥+𝑏)&gt;0</a:t>
            </a:r>
          </a:p>
          <a:p>
            <a:endParaRPr lang="en-US" dirty="0"/>
          </a:p>
        </p:txBody>
      </p:sp>
      <p:sp>
        <p:nvSpPr>
          <p:cNvPr id="5" name="Date Placeholder 4">
            <a:extLst>
              <a:ext uri="{FF2B5EF4-FFF2-40B4-BE49-F238E27FC236}">
                <a16:creationId xmlns:a16="http://schemas.microsoft.com/office/drawing/2014/main" id="{753A0EED-7C0B-40BE-A73D-05FD5F58436F}"/>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9D84B2BB-EFAA-48FA-891D-32EB7194116C}"/>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D12109ED-9EF6-4EB4-8863-94D698639B50}"/>
              </a:ext>
            </a:extLst>
          </p:cNvPr>
          <p:cNvSpPr>
            <a:spLocks noGrp="1"/>
          </p:cNvSpPr>
          <p:nvPr>
            <p:ph type="sldNum" sz="quarter" idx="12"/>
          </p:nvPr>
        </p:nvSpPr>
        <p:spPr/>
        <p:txBody>
          <a:bodyPr/>
          <a:lstStyle/>
          <a:p>
            <a:fld id="{B7884E68-CE57-44C0-BE0F-84C629DF22D5}" type="slidenum">
              <a:rPr lang="en-US" smtClean="0"/>
              <a:t>50</a:t>
            </a:fld>
            <a:endParaRPr lang="en-US"/>
          </a:p>
        </p:txBody>
      </p:sp>
      <p:graphicFrame>
        <p:nvGraphicFramePr>
          <p:cNvPr id="8" name="Object 7">
            <a:extLst>
              <a:ext uri="{FF2B5EF4-FFF2-40B4-BE49-F238E27FC236}">
                <a16:creationId xmlns:a16="http://schemas.microsoft.com/office/drawing/2014/main" id="{5347D335-8DA0-4E5A-877F-071447F90A57}"/>
              </a:ext>
            </a:extLst>
          </p:cNvPr>
          <p:cNvGraphicFramePr>
            <a:graphicFrameLocks noChangeAspect="1"/>
          </p:cNvGraphicFramePr>
          <p:nvPr>
            <p:extLst/>
          </p:nvPr>
        </p:nvGraphicFramePr>
        <p:xfrm>
          <a:off x="6772275" y="1753690"/>
          <a:ext cx="2647950" cy="1003798"/>
        </p:xfrm>
        <a:graphic>
          <a:graphicData uri="http://schemas.openxmlformats.org/presentationml/2006/ole">
            <mc:AlternateContent xmlns:mc="http://schemas.openxmlformats.org/markup-compatibility/2006">
              <mc:Choice xmlns:v="urn:schemas-microsoft-com:vml" Requires="v">
                <p:oleObj spid="_x0000_s14503" name="Bitmap Image" r:id="rId4" imgW="1943280" imgH="736560" progId="PBrush">
                  <p:embed/>
                </p:oleObj>
              </mc:Choice>
              <mc:Fallback>
                <p:oleObj name="Bitmap Image" r:id="rId4" imgW="1943280" imgH="736560" progId="PBrush">
                  <p:embed/>
                  <p:pic>
                    <p:nvPicPr>
                      <p:cNvPr id="8" name="Object 7">
                        <a:extLst>
                          <a:ext uri="{FF2B5EF4-FFF2-40B4-BE49-F238E27FC236}">
                            <a16:creationId xmlns:a16="http://schemas.microsoft.com/office/drawing/2014/main" id="{5347D335-8DA0-4E5A-877F-071447F90A57}"/>
                          </a:ext>
                        </a:extLst>
                      </p:cNvPr>
                      <p:cNvPicPr/>
                      <p:nvPr/>
                    </p:nvPicPr>
                    <p:blipFill>
                      <a:blip r:embed="rId5"/>
                      <a:stretch>
                        <a:fillRect/>
                      </a:stretch>
                    </p:blipFill>
                    <p:spPr>
                      <a:xfrm>
                        <a:off x="6772275" y="1753690"/>
                        <a:ext cx="2647950" cy="100379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468028B5-A9AE-447F-89F2-D763FB7FEDA2}"/>
              </a:ext>
            </a:extLst>
          </p:cNvPr>
          <p:cNvGraphicFramePr>
            <a:graphicFrameLocks noChangeAspect="1"/>
          </p:cNvGraphicFramePr>
          <p:nvPr>
            <p:extLst/>
          </p:nvPr>
        </p:nvGraphicFramePr>
        <p:xfrm>
          <a:off x="2962053" y="2373312"/>
          <a:ext cx="4267646" cy="587375"/>
        </p:xfrm>
        <a:graphic>
          <a:graphicData uri="http://schemas.openxmlformats.org/presentationml/2006/ole">
            <mc:AlternateContent xmlns:mc="http://schemas.openxmlformats.org/markup-compatibility/2006">
              <mc:Choice xmlns:v="urn:schemas-microsoft-com:vml" Requires="v">
                <p:oleObj spid="_x0000_s14504" name="Bitmap Image" r:id="rId6" imgW="2952720" imgH="406440" progId="PBrush">
                  <p:embed/>
                </p:oleObj>
              </mc:Choice>
              <mc:Fallback>
                <p:oleObj name="Bitmap Image" r:id="rId6" imgW="2952720" imgH="406440" progId="PBrush">
                  <p:embed/>
                  <p:pic>
                    <p:nvPicPr>
                      <p:cNvPr id="9" name="Object 8">
                        <a:extLst>
                          <a:ext uri="{FF2B5EF4-FFF2-40B4-BE49-F238E27FC236}">
                            <a16:creationId xmlns:a16="http://schemas.microsoft.com/office/drawing/2014/main" id="{468028B5-A9AE-447F-89F2-D763FB7FEDA2}"/>
                          </a:ext>
                        </a:extLst>
                      </p:cNvPr>
                      <p:cNvPicPr/>
                      <p:nvPr/>
                    </p:nvPicPr>
                    <p:blipFill>
                      <a:blip r:embed="rId7"/>
                      <a:stretch>
                        <a:fillRect/>
                      </a:stretch>
                    </p:blipFill>
                    <p:spPr>
                      <a:xfrm>
                        <a:off x="2962053" y="2373312"/>
                        <a:ext cx="4267646" cy="587375"/>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00DCAF9-7593-4BCB-B20B-83F05D98A021}"/>
              </a:ext>
            </a:extLst>
          </p:cNvPr>
          <p:cNvGraphicFramePr>
            <a:graphicFrameLocks noChangeAspect="1"/>
          </p:cNvGraphicFramePr>
          <p:nvPr>
            <p:extLst/>
          </p:nvPr>
        </p:nvGraphicFramePr>
        <p:xfrm>
          <a:off x="6375167" y="3580309"/>
          <a:ext cx="4267645" cy="2620787"/>
        </p:xfrm>
        <a:graphic>
          <a:graphicData uri="http://schemas.openxmlformats.org/presentationml/2006/ole">
            <mc:AlternateContent xmlns:mc="http://schemas.openxmlformats.org/markup-compatibility/2006">
              <mc:Choice xmlns:v="urn:schemas-microsoft-com:vml" Requires="v">
                <p:oleObj spid="_x0000_s14505" name="Bitmap Image" r:id="rId8" imgW="2355840" imgH="2025720" progId="PBrush">
                  <p:embed/>
                </p:oleObj>
              </mc:Choice>
              <mc:Fallback>
                <p:oleObj name="Bitmap Image" r:id="rId8" imgW="2355840" imgH="2025720" progId="PBrush">
                  <p:embed/>
                  <p:pic>
                    <p:nvPicPr>
                      <p:cNvPr id="10" name="Object 9">
                        <a:extLst>
                          <a:ext uri="{FF2B5EF4-FFF2-40B4-BE49-F238E27FC236}">
                            <a16:creationId xmlns:a16="http://schemas.microsoft.com/office/drawing/2014/main" id="{A00DCAF9-7593-4BCB-B20B-83F05D98A021}"/>
                          </a:ext>
                        </a:extLst>
                      </p:cNvPr>
                      <p:cNvPicPr/>
                      <p:nvPr/>
                    </p:nvPicPr>
                    <p:blipFill>
                      <a:blip r:embed="rId9"/>
                      <a:stretch>
                        <a:fillRect/>
                      </a:stretch>
                    </p:blipFill>
                    <p:spPr>
                      <a:xfrm>
                        <a:off x="6375167" y="3580309"/>
                        <a:ext cx="4267645" cy="2620787"/>
                      </a:xfrm>
                      <a:prstGeom prst="rect">
                        <a:avLst/>
                      </a:prstGeom>
                    </p:spPr>
                  </p:pic>
                </p:oleObj>
              </mc:Fallback>
            </mc:AlternateContent>
          </a:graphicData>
        </a:graphic>
      </p:graphicFrame>
    </p:spTree>
    <p:extLst>
      <p:ext uri="{BB962C8B-B14F-4D97-AF65-F5344CB8AC3E}">
        <p14:creationId xmlns:p14="http://schemas.microsoft.com/office/powerpoint/2010/main" val="1094454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29EAD-528E-4A02-BF7E-05D1A1237267}"/>
              </a:ext>
            </a:extLst>
          </p:cNvPr>
          <p:cNvSpPr>
            <a:spLocks noGrp="1"/>
          </p:cNvSpPr>
          <p:nvPr>
            <p:ph type="title"/>
          </p:nvPr>
        </p:nvSpPr>
        <p:spPr/>
        <p:txBody>
          <a:bodyPr>
            <a:normAutofit fontScale="90000"/>
          </a:bodyPr>
          <a:lstStyle/>
          <a:p>
            <a:r>
              <a:rPr lang="en-US" dirty="0"/>
              <a:t>Decision Boundary – Support Vector Machines </a:t>
            </a:r>
            <a:endParaRPr lang="en-US" b="1" dirty="0"/>
          </a:p>
        </p:txBody>
      </p:sp>
      <p:sp>
        <p:nvSpPr>
          <p:cNvPr id="3" name="Content Placeholder 2">
            <a:extLst>
              <a:ext uri="{FF2B5EF4-FFF2-40B4-BE49-F238E27FC236}">
                <a16:creationId xmlns:a16="http://schemas.microsoft.com/office/drawing/2014/main" id="{92B2ACDE-998B-4E09-A5D5-892F5070BDE4}"/>
              </a:ext>
            </a:extLst>
          </p:cNvPr>
          <p:cNvSpPr>
            <a:spLocks noGrp="1"/>
          </p:cNvSpPr>
          <p:nvPr>
            <p:ph sz="half" idx="1"/>
          </p:nvPr>
        </p:nvSpPr>
        <p:spPr>
          <a:xfrm>
            <a:off x="304800" y="1193800"/>
            <a:ext cx="6553200" cy="5080000"/>
          </a:xfrm>
        </p:spPr>
        <p:txBody>
          <a:bodyPr>
            <a:normAutofit fontScale="92500" lnSpcReduction="20000"/>
          </a:bodyPr>
          <a:lstStyle/>
          <a:p>
            <a:pPr>
              <a:buFont typeface="Arial" panose="020B0604020202020204" pitchFamily="34" charset="0"/>
              <a:buChar char="•"/>
            </a:pPr>
            <a:r>
              <a:rPr lang="en-US" dirty="0"/>
              <a:t>Define the hyperplanes H such that: </a:t>
            </a:r>
          </a:p>
          <a:p>
            <a:pPr lvl="1">
              <a:buFont typeface="Arial" panose="020B0604020202020204" pitchFamily="34" charset="0"/>
              <a:buChar char="•"/>
            </a:pPr>
            <a:r>
              <a:rPr lang="en-US" dirty="0" err="1"/>
              <a:t>w•xi+b</a:t>
            </a:r>
            <a:r>
              <a:rPr lang="en-US" dirty="0"/>
              <a:t> ≥ +1 when </a:t>
            </a:r>
            <a:r>
              <a:rPr lang="en-US" dirty="0" err="1"/>
              <a:t>yi</a:t>
            </a:r>
            <a:r>
              <a:rPr lang="en-US" dirty="0"/>
              <a:t>=+1</a:t>
            </a:r>
          </a:p>
          <a:p>
            <a:pPr lvl="1">
              <a:buFont typeface="Arial" panose="020B0604020202020204" pitchFamily="34" charset="0"/>
              <a:buChar char="•"/>
            </a:pPr>
            <a:r>
              <a:rPr lang="en-US" dirty="0" err="1"/>
              <a:t>w•xi+b</a:t>
            </a:r>
            <a:r>
              <a:rPr lang="en-US" dirty="0"/>
              <a:t> ≤ -1 when </a:t>
            </a:r>
            <a:r>
              <a:rPr lang="en-US" dirty="0" err="1"/>
              <a:t>yi</a:t>
            </a:r>
            <a:r>
              <a:rPr lang="en-US" dirty="0"/>
              <a:t>= –1</a:t>
            </a:r>
          </a:p>
          <a:p>
            <a:pPr>
              <a:buFont typeface="Arial" panose="020B0604020202020204" pitchFamily="34" charset="0"/>
              <a:buChar char="•"/>
            </a:pPr>
            <a:r>
              <a:rPr lang="en-US" dirty="0"/>
              <a:t>H1and H2are the planes: </a:t>
            </a:r>
          </a:p>
          <a:p>
            <a:pPr lvl="1">
              <a:buFont typeface="Arial" panose="020B0604020202020204" pitchFamily="34" charset="0"/>
              <a:buChar char="•"/>
            </a:pPr>
            <a:r>
              <a:rPr lang="pl-PL" dirty="0"/>
              <a:t>H1: w•xi+b = +1 </a:t>
            </a:r>
          </a:p>
          <a:p>
            <a:pPr lvl="1">
              <a:buFont typeface="Arial" panose="020B0604020202020204" pitchFamily="34" charset="0"/>
              <a:buChar char="•"/>
            </a:pPr>
            <a:r>
              <a:rPr lang="pl-PL" dirty="0"/>
              <a:t>H2: w•xi+b = –1 </a:t>
            </a:r>
            <a:endParaRPr lang="en-US" dirty="0"/>
          </a:p>
          <a:p>
            <a:pPr>
              <a:buFont typeface="Arial" panose="020B0604020202020204" pitchFamily="34" charset="0"/>
              <a:buChar char="•"/>
            </a:pPr>
            <a:r>
              <a:rPr lang="en-US" dirty="0"/>
              <a:t>The plane H0 is the median in between, where </a:t>
            </a:r>
            <a:r>
              <a:rPr lang="en-US" dirty="0" err="1"/>
              <a:t>w•xi+b</a:t>
            </a:r>
            <a:r>
              <a:rPr lang="en-US" dirty="0"/>
              <a:t> =0</a:t>
            </a:r>
          </a:p>
          <a:p>
            <a:pPr lvl="1">
              <a:buFont typeface="Arial" panose="020B0604020202020204" pitchFamily="34" charset="0"/>
              <a:buChar char="•"/>
            </a:pPr>
            <a:r>
              <a:rPr lang="en-US" dirty="0"/>
              <a:t>d+ = the shortest distance to the closest positive point </a:t>
            </a:r>
          </a:p>
          <a:p>
            <a:pPr lvl="1">
              <a:buFont typeface="Arial" panose="020B0604020202020204" pitchFamily="34" charset="0"/>
              <a:buChar char="•"/>
            </a:pPr>
            <a:r>
              <a:rPr lang="en-US" dirty="0"/>
              <a:t>d-= the shortest distance to the closest negative point </a:t>
            </a:r>
          </a:p>
          <a:p>
            <a:pPr lvl="1">
              <a:buFont typeface="Arial" panose="020B0604020202020204" pitchFamily="34" charset="0"/>
              <a:buChar char="•"/>
            </a:pPr>
            <a:r>
              <a:rPr lang="en-US" dirty="0"/>
              <a:t>The margin of a separating hyperplane is d+ + d–</a:t>
            </a:r>
          </a:p>
          <a:p>
            <a:pPr>
              <a:buFont typeface="Arial" panose="020B0604020202020204" pitchFamily="34" charset="0"/>
              <a:buChar char="•"/>
            </a:pPr>
            <a:endParaRPr lang="pl-PL" dirty="0"/>
          </a:p>
          <a:p>
            <a:endParaRPr lang="en-US" dirty="0"/>
          </a:p>
        </p:txBody>
      </p:sp>
      <p:sp>
        <p:nvSpPr>
          <p:cNvPr id="5" name="Date Placeholder 4">
            <a:extLst>
              <a:ext uri="{FF2B5EF4-FFF2-40B4-BE49-F238E27FC236}">
                <a16:creationId xmlns:a16="http://schemas.microsoft.com/office/drawing/2014/main" id="{A517F988-D29E-4471-90D4-34C367409446}"/>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E813532C-4A0A-4FD3-8E1A-0B509647FDAB}"/>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F501182B-E45E-4EEE-8813-6C0922513CD8}"/>
              </a:ext>
            </a:extLst>
          </p:cNvPr>
          <p:cNvSpPr>
            <a:spLocks noGrp="1"/>
          </p:cNvSpPr>
          <p:nvPr>
            <p:ph type="sldNum" sz="quarter" idx="12"/>
          </p:nvPr>
        </p:nvSpPr>
        <p:spPr/>
        <p:txBody>
          <a:bodyPr/>
          <a:lstStyle/>
          <a:p>
            <a:fld id="{B7884E68-CE57-44C0-BE0F-84C629DF22D5}" type="slidenum">
              <a:rPr lang="en-US" smtClean="0"/>
              <a:t>51</a:t>
            </a:fld>
            <a:endParaRPr lang="en-US"/>
          </a:p>
        </p:txBody>
      </p:sp>
      <p:graphicFrame>
        <p:nvGraphicFramePr>
          <p:cNvPr id="8" name="Object 7">
            <a:extLst>
              <a:ext uri="{FF2B5EF4-FFF2-40B4-BE49-F238E27FC236}">
                <a16:creationId xmlns:a16="http://schemas.microsoft.com/office/drawing/2014/main" id="{DC7B8615-9B1E-4C62-A4DD-802243348F55}"/>
              </a:ext>
            </a:extLst>
          </p:cNvPr>
          <p:cNvGraphicFramePr>
            <a:graphicFrameLocks noChangeAspect="1"/>
          </p:cNvGraphicFramePr>
          <p:nvPr/>
        </p:nvGraphicFramePr>
        <p:xfrm>
          <a:off x="6784974" y="1652587"/>
          <a:ext cx="4851803" cy="4011613"/>
        </p:xfrm>
        <a:graphic>
          <a:graphicData uri="http://schemas.openxmlformats.org/presentationml/2006/ole">
            <mc:AlternateContent xmlns:mc="http://schemas.openxmlformats.org/markup-compatibility/2006">
              <mc:Choice xmlns:v="urn:schemas-microsoft-com:vml" Requires="v">
                <p:oleObj spid="_x0000_s15417" name="Bitmap Image" r:id="rId4" imgW="2603520" imgH="2152800" progId="PBrush">
                  <p:embed/>
                </p:oleObj>
              </mc:Choice>
              <mc:Fallback>
                <p:oleObj name="Bitmap Image" r:id="rId4" imgW="2603520" imgH="2152800" progId="PBrush">
                  <p:embed/>
                  <p:pic>
                    <p:nvPicPr>
                      <p:cNvPr id="8" name="Object 7">
                        <a:extLst>
                          <a:ext uri="{FF2B5EF4-FFF2-40B4-BE49-F238E27FC236}">
                            <a16:creationId xmlns:a16="http://schemas.microsoft.com/office/drawing/2014/main" id="{DC7B8615-9B1E-4C62-A4DD-802243348F55}"/>
                          </a:ext>
                        </a:extLst>
                      </p:cNvPr>
                      <p:cNvPicPr/>
                      <p:nvPr/>
                    </p:nvPicPr>
                    <p:blipFill>
                      <a:blip r:embed="rId5"/>
                      <a:stretch>
                        <a:fillRect/>
                      </a:stretch>
                    </p:blipFill>
                    <p:spPr>
                      <a:xfrm>
                        <a:off x="6784974" y="1652587"/>
                        <a:ext cx="4851803" cy="4011613"/>
                      </a:xfrm>
                      <a:prstGeom prst="rect">
                        <a:avLst/>
                      </a:prstGeom>
                    </p:spPr>
                  </p:pic>
                </p:oleObj>
              </mc:Fallback>
            </mc:AlternateContent>
          </a:graphicData>
        </a:graphic>
      </p:graphicFrame>
    </p:spTree>
    <p:extLst>
      <p:ext uri="{BB962C8B-B14F-4D97-AF65-F5344CB8AC3E}">
        <p14:creationId xmlns:p14="http://schemas.microsoft.com/office/powerpoint/2010/main" val="1476309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4F028-01E0-4261-ACBA-34CFEE509D35}"/>
              </a:ext>
            </a:extLst>
          </p:cNvPr>
          <p:cNvSpPr>
            <a:spLocks noGrp="1"/>
          </p:cNvSpPr>
          <p:nvPr>
            <p:ph type="title"/>
          </p:nvPr>
        </p:nvSpPr>
        <p:spPr/>
        <p:txBody>
          <a:bodyPr>
            <a:normAutofit fontScale="90000"/>
          </a:bodyPr>
          <a:lstStyle/>
          <a:p>
            <a:r>
              <a:rPr lang="en-US" dirty="0"/>
              <a:t>Decision Boundary – Support Vector Machines </a:t>
            </a:r>
          </a:p>
        </p:txBody>
      </p:sp>
      <p:sp>
        <p:nvSpPr>
          <p:cNvPr id="3" name="Content Placeholder 2">
            <a:extLst>
              <a:ext uri="{FF2B5EF4-FFF2-40B4-BE49-F238E27FC236}">
                <a16:creationId xmlns:a16="http://schemas.microsoft.com/office/drawing/2014/main" id="{A221CC47-2EE6-4867-B062-2DBC1548A4FF}"/>
              </a:ext>
            </a:extLst>
          </p:cNvPr>
          <p:cNvSpPr>
            <a:spLocks noGrp="1"/>
          </p:cNvSpPr>
          <p:nvPr>
            <p:ph sz="half" idx="1"/>
          </p:nvPr>
        </p:nvSpPr>
        <p:spPr/>
        <p:txBody>
          <a:bodyPr/>
          <a:lstStyle/>
          <a:p>
            <a:pPr>
              <a:buFont typeface="Arial" panose="020B0604020202020204" pitchFamily="34" charset="0"/>
              <a:buChar char="•"/>
            </a:pPr>
            <a:r>
              <a:rPr lang="en-US" dirty="0"/>
              <a:t>All points on H0 should have the same projection distance on W direction.</a:t>
            </a:r>
          </a:p>
        </p:txBody>
      </p:sp>
      <p:sp>
        <p:nvSpPr>
          <p:cNvPr id="5" name="Date Placeholder 4">
            <a:extLst>
              <a:ext uri="{FF2B5EF4-FFF2-40B4-BE49-F238E27FC236}">
                <a16:creationId xmlns:a16="http://schemas.microsoft.com/office/drawing/2014/main" id="{6CC41C67-F2CE-4D98-B849-45075D81175C}"/>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103A1A0F-F4EA-42AC-A32F-D0AD09D5FC28}"/>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93165596-8EE3-47B1-8188-E1E1C53F255C}"/>
              </a:ext>
            </a:extLst>
          </p:cNvPr>
          <p:cNvSpPr>
            <a:spLocks noGrp="1"/>
          </p:cNvSpPr>
          <p:nvPr>
            <p:ph type="sldNum" sz="quarter" idx="12"/>
          </p:nvPr>
        </p:nvSpPr>
        <p:spPr/>
        <p:txBody>
          <a:bodyPr/>
          <a:lstStyle/>
          <a:p>
            <a:fld id="{B7884E68-CE57-44C0-BE0F-84C629DF22D5}" type="slidenum">
              <a:rPr lang="en-US" smtClean="0"/>
              <a:t>52</a:t>
            </a:fld>
            <a:endParaRPr lang="en-US"/>
          </a:p>
        </p:txBody>
      </p:sp>
      <p:graphicFrame>
        <p:nvGraphicFramePr>
          <p:cNvPr id="8" name="Object 7">
            <a:extLst>
              <a:ext uri="{FF2B5EF4-FFF2-40B4-BE49-F238E27FC236}">
                <a16:creationId xmlns:a16="http://schemas.microsoft.com/office/drawing/2014/main" id="{1E590369-CFA9-46FD-9D66-717D3AE8F3EC}"/>
              </a:ext>
            </a:extLst>
          </p:cNvPr>
          <p:cNvGraphicFramePr>
            <a:graphicFrameLocks noChangeAspect="1"/>
          </p:cNvGraphicFramePr>
          <p:nvPr/>
        </p:nvGraphicFramePr>
        <p:xfrm>
          <a:off x="6873875" y="1193800"/>
          <a:ext cx="4241800" cy="3638905"/>
        </p:xfrm>
        <a:graphic>
          <a:graphicData uri="http://schemas.openxmlformats.org/presentationml/2006/ole">
            <mc:AlternateContent xmlns:mc="http://schemas.openxmlformats.org/markup-compatibility/2006">
              <mc:Choice xmlns:v="urn:schemas-microsoft-com:vml" Requires="v">
                <p:oleObj spid="_x0000_s17795" name="Bitmap Image" r:id="rId4" imgW="2502000" imgH="2146320" progId="PBrush">
                  <p:embed/>
                </p:oleObj>
              </mc:Choice>
              <mc:Fallback>
                <p:oleObj name="Bitmap Image" r:id="rId4" imgW="2502000" imgH="2146320" progId="PBrush">
                  <p:embed/>
                  <p:pic>
                    <p:nvPicPr>
                      <p:cNvPr id="8" name="Object 7">
                        <a:extLst>
                          <a:ext uri="{FF2B5EF4-FFF2-40B4-BE49-F238E27FC236}">
                            <a16:creationId xmlns:a16="http://schemas.microsoft.com/office/drawing/2014/main" id="{1E590369-CFA9-46FD-9D66-717D3AE8F3EC}"/>
                          </a:ext>
                        </a:extLst>
                      </p:cNvPr>
                      <p:cNvPicPr/>
                      <p:nvPr/>
                    </p:nvPicPr>
                    <p:blipFill>
                      <a:blip r:embed="rId5"/>
                      <a:stretch>
                        <a:fillRect/>
                      </a:stretch>
                    </p:blipFill>
                    <p:spPr>
                      <a:xfrm>
                        <a:off x="6873875" y="1193800"/>
                        <a:ext cx="4241800" cy="363890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EA9CA37C-247F-48DA-B70C-D097746CC9B4}"/>
              </a:ext>
            </a:extLst>
          </p:cNvPr>
          <p:cNvGraphicFramePr>
            <a:graphicFrameLocks noChangeAspect="1"/>
          </p:cNvGraphicFramePr>
          <p:nvPr/>
        </p:nvGraphicFramePr>
        <p:xfrm>
          <a:off x="546099" y="2678906"/>
          <a:ext cx="1406525" cy="1054894"/>
        </p:xfrm>
        <a:graphic>
          <a:graphicData uri="http://schemas.openxmlformats.org/presentationml/2006/ole">
            <mc:AlternateContent xmlns:mc="http://schemas.openxmlformats.org/markup-compatibility/2006">
              <mc:Choice xmlns:v="urn:schemas-microsoft-com:vml" Requires="v">
                <p:oleObj spid="_x0000_s17796" name="Bitmap Image" r:id="rId6" imgW="888840" imgH="666720" progId="PBrush">
                  <p:embed/>
                </p:oleObj>
              </mc:Choice>
              <mc:Fallback>
                <p:oleObj name="Bitmap Image" r:id="rId6" imgW="888840" imgH="666720" progId="PBrush">
                  <p:embed/>
                  <p:pic>
                    <p:nvPicPr>
                      <p:cNvPr id="9" name="Object 8">
                        <a:extLst>
                          <a:ext uri="{FF2B5EF4-FFF2-40B4-BE49-F238E27FC236}">
                            <a16:creationId xmlns:a16="http://schemas.microsoft.com/office/drawing/2014/main" id="{EA9CA37C-247F-48DA-B70C-D097746CC9B4}"/>
                          </a:ext>
                        </a:extLst>
                      </p:cNvPr>
                      <p:cNvPicPr/>
                      <p:nvPr/>
                    </p:nvPicPr>
                    <p:blipFill>
                      <a:blip r:embed="rId7"/>
                      <a:stretch>
                        <a:fillRect/>
                      </a:stretch>
                    </p:blipFill>
                    <p:spPr>
                      <a:xfrm>
                        <a:off x="546099" y="2678906"/>
                        <a:ext cx="1406525" cy="105489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A7C58038-FDDC-4BA1-A3DE-1D8D6D8CC971}"/>
              </a:ext>
            </a:extLst>
          </p:cNvPr>
          <p:cNvGraphicFramePr>
            <a:graphicFrameLocks noChangeAspect="1"/>
          </p:cNvGraphicFramePr>
          <p:nvPr/>
        </p:nvGraphicFramePr>
        <p:xfrm>
          <a:off x="2270124" y="2714802"/>
          <a:ext cx="2590857" cy="1018998"/>
        </p:xfrm>
        <a:graphic>
          <a:graphicData uri="http://schemas.openxmlformats.org/presentationml/2006/ole">
            <mc:AlternateContent xmlns:mc="http://schemas.openxmlformats.org/markup-compatibility/2006">
              <mc:Choice xmlns:v="urn:schemas-microsoft-com:vml" Requires="v">
                <p:oleObj spid="_x0000_s17797" name="Bitmap Image" r:id="rId8" imgW="1517760" imgH="596880" progId="PBrush">
                  <p:embed/>
                </p:oleObj>
              </mc:Choice>
              <mc:Fallback>
                <p:oleObj name="Bitmap Image" r:id="rId8" imgW="1517760" imgH="596880" progId="PBrush">
                  <p:embed/>
                  <p:pic>
                    <p:nvPicPr>
                      <p:cNvPr id="10" name="Object 9">
                        <a:extLst>
                          <a:ext uri="{FF2B5EF4-FFF2-40B4-BE49-F238E27FC236}">
                            <a16:creationId xmlns:a16="http://schemas.microsoft.com/office/drawing/2014/main" id="{A7C58038-FDDC-4BA1-A3DE-1D8D6D8CC971}"/>
                          </a:ext>
                        </a:extLst>
                      </p:cNvPr>
                      <p:cNvPicPr/>
                      <p:nvPr/>
                    </p:nvPicPr>
                    <p:blipFill>
                      <a:blip r:embed="rId9"/>
                      <a:stretch>
                        <a:fillRect/>
                      </a:stretch>
                    </p:blipFill>
                    <p:spPr>
                      <a:xfrm>
                        <a:off x="2270124" y="2714802"/>
                        <a:ext cx="2590857" cy="1018998"/>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CB32C884-8848-4A7F-BAA5-BC950FD642F5}"/>
              </a:ext>
            </a:extLst>
          </p:cNvPr>
          <p:cNvGraphicFramePr>
            <a:graphicFrameLocks noChangeAspect="1"/>
          </p:cNvGraphicFramePr>
          <p:nvPr/>
        </p:nvGraphicFramePr>
        <p:xfrm>
          <a:off x="546098" y="4071937"/>
          <a:ext cx="2142431" cy="661987"/>
        </p:xfrm>
        <a:graphic>
          <a:graphicData uri="http://schemas.openxmlformats.org/presentationml/2006/ole">
            <mc:AlternateContent xmlns:mc="http://schemas.openxmlformats.org/markup-compatibility/2006">
              <mc:Choice xmlns:v="urn:schemas-microsoft-com:vml" Requires="v">
                <p:oleObj spid="_x0000_s17798" name="Bitmap Image" r:id="rId10" imgW="1130400" imgH="349200" progId="PBrush">
                  <p:embed/>
                </p:oleObj>
              </mc:Choice>
              <mc:Fallback>
                <p:oleObj name="Bitmap Image" r:id="rId10" imgW="1130400" imgH="349200" progId="PBrush">
                  <p:embed/>
                  <p:pic>
                    <p:nvPicPr>
                      <p:cNvPr id="11" name="Object 10">
                        <a:extLst>
                          <a:ext uri="{FF2B5EF4-FFF2-40B4-BE49-F238E27FC236}">
                            <a16:creationId xmlns:a16="http://schemas.microsoft.com/office/drawing/2014/main" id="{CB32C884-8848-4A7F-BAA5-BC950FD642F5}"/>
                          </a:ext>
                        </a:extLst>
                      </p:cNvPr>
                      <p:cNvPicPr/>
                      <p:nvPr/>
                    </p:nvPicPr>
                    <p:blipFill>
                      <a:blip r:embed="rId11"/>
                      <a:stretch>
                        <a:fillRect/>
                      </a:stretch>
                    </p:blipFill>
                    <p:spPr>
                      <a:xfrm>
                        <a:off x="546098" y="4071937"/>
                        <a:ext cx="2142431" cy="661987"/>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F10D026C-FD21-416E-9BD4-A7C5548D6755}"/>
              </a:ext>
            </a:extLst>
          </p:cNvPr>
          <p:cNvGraphicFramePr>
            <a:graphicFrameLocks noChangeAspect="1"/>
          </p:cNvGraphicFramePr>
          <p:nvPr/>
        </p:nvGraphicFramePr>
        <p:xfrm>
          <a:off x="3149599" y="4071936"/>
          <a:ext cx="1643579" cy="661987"/>
        </p:xfrm>
        <a:graphic>
          <a:graphicData uri="http://schemas.openxmlformats.org/presentationml/2006/ole">
            <mc:AlternateContent xmlns:mc="http://schemas.openxmlformats.org/markup-compatibility/2006">
              <mc:Choice xmlns:v="urn:schemas-microsoft-com:vml" Requires="v">
                <p:oleObj spid="_x0000_s17799" name="Bitmap Image" r:id="rId12" imgW="1009800" imgH="444600" progId="PBrush">
                  <p:embed/>
                </p:oleObj>
              </mc:Choice>
              <mc:Fallback>
                <p:oleObj name="Bitmap Image" r:id="rId12" imgW="1009800" imgH="444600" progId="PBrush">
                  <p:embed/>
                  <p:pic>
                    <p:nvPicPr>
                      <p:cNvPr id="12" name="Object 11">
                        <a:extLst>
                          <a:ext uri="{FF2B5EF4-FFF2-40B4-BE49-F238E27FC236}">
                            <a16:creationId xmlns:a16="http://schemas.microsoft.com/office/drawing/2014/main" id="{F10D026C-FD21-416E-9BD4-A7C5548D6755}"/>
                          </a:ext>
                        </a:extLst>
                      </p:cNvPr>
                      <p:cNvPicPr/>
                      <p:nvPr/>
                    </p:nvPicPr>
                    <p:blipFill>
                      <a:blip r:embed="rId13"/>
                      <a:stretch>
                        <a:fillRect/>
                      </a:stretch>
                    </p:blipFill>
                    <p:spPr>
                      <a:xfrm>
                        <a:off x="3149599" y="4071936"/>
                        <a:ext cx="1643579" cy="66198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EFBEB66E-2747-4E6D-A5C6-E6C7EA99F8B9}"/>
              </a:ext>
            </a:extLst>
          </p:cNvPr>
          <p:cNvGraphicFramePr>
            <a:graphicFrameLocks noChangeAspect="1"/>
          </p:cNvGraphicFramePr>
          <p:nvPr/>
        </p:nvGraphicFramePr>
        <p:xfrm>
          <a:off x="531904" y="5468747"/>
          <a:ext cx="2018063" cy="694743"/>
        </p:xfrm>
        <a:graphic>
          <a:graphicData uri="http://schemas.openxmlformats.org/presentationml/2006/ole">
            <mc:AlternateContent xmlns:mc="http://schemas.openxmlformats.org/markup-compatibility/2006">
              <mc:Choice xmlns:v="urn:schemas-microsoft-com:vml" Requires="v">
                <p:oleObj spid="_x0000_s17800" name="Bitmap Image" r:id="rId14" imgW="1162080" imgH="399960" progId="PBrush">
                  <p:embed/>
                </p:oleObj>
              </mc:Choice>
              <mc:Fallback>
                <p:oleObj name="Bitmap Image" r:id="rId14" imgW="1162080" imgH="399960" progId="PBrush">
                  <p:embed/>
                  <p:pic>
                    <p:nvPicPr>
                      <p:cNvPr id="14" name="Object 13">
                        <a:extLst>
                          <a:ext uri="{FF2B5EF4-FFF2-40B4-BE49-F238E27FC236}">
                            <a16:creationId xmlns:a16="http://schemas.microsoft.com/office/drawing/2014/main" id="{EFBEB66E-2747-4E6D-A5C6-E6C7EA99F8B9}"/>
                          </a:ext>
                        </a:extLst>
                      </p:cNvPr>
                      <p:cNvPicPr/>
                      <p:nvPr/>
                    </p:nvPicPr>
                    <p:blipFill>
                      <a:blip r:embed="rId15"/>
                      <a:stretch>
                        <a:fillRect/>
                      </a:stretch>
                    </p:blipFill>
                    <p:spPr>
                      <a:xfrm>
                        <a:off x="531904" y="5468747"/>
                        <a:ext cx="2018063" cy="694743"/>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EB1527F1-E971-46C1-8A02-0F99BF55B8E9}"/>
              </a:ext>
            </a:extLst>
          </p:cNvPr>
          <p:cNvGraphicFramePr>
            <a:graphicFrameLocks noChangeAspect="1"/>
          </p:cNvGraphicFramePr>
          <p:nvPr/>
        </p:nvGraphicFramePr>
        <p:xfrm>
          <a:off x="3060711" y="5540418"/>
          <a:ext cx="3297204" cy="661987"/>
        </p:xfrm>
        <a:graphic>
          <a:graphicData uri="http://schemas.openxmlformats.org/presentationml/2006/ole">
            <mc:AlternateContent xmlns:mc="http://schemas.openxmlformats.org/markup-compatibility/2006">
              <mc:Choice xmlns:v="urn:schemas-microsoft-com:vml" Requires="v">
                <p:oleObj spid="_x0000_s17801" name="Bitmap Image" r:id="rId16" imgW="1644480" imgH="330120" progId="PBrush">
                  <p:embed/>
                </p:oleObj>
              </mc:Choice>
              <mc:Fallback>
                <p:oleObj name="Bitmap Image" r:id="rId16" imgW="1644480" imgH="330120" progId="PBrush">
                  <p:embed/>
                  <p:pic>
                    <p:nvPicPr>
                      <p:cNvPr id="15" name="Object 14">
                        <a:extLst>
                          <a:ext uri="{FF2B5EF4-FFF2-40B4-BE49-F238E27FC236}">
                            <a16:creationId xmlns:a16="http://schemas.microsoft.com/office/drawing/2014/main" id="{EB1527F1-E971-46C1-8A02-0F99BF55B8E9}"/>
                          </a:ext>
                        </a:extLst>
                      </p:cNvPr>
                      <p:cNvPicPr/>
                      <p:nvPr/>
                    </p:nvPicPr>
                    <p:blipFill>
                      <a:blip r:embed="rId17"/>
                      <a:stretch>
                        <a:fillRect/>
                      </a:stretch>
                    </p:blipFill>
                    <p:spPr>
                      <a:xfrm>
                        <a:off x="3060711" y="5540418"/>
                        <a:ext cx="3297204" cy="661987"/>
                      </a:xfrm>
                      <a:prstGeom prst="rect">
                        <a:avLst/>
                      </a:prstGeom>
                    </p:spPr>
                  </p:pic>
                </p:oleObj>
              </mc:Fallback>
            </mc:AlternateContent>
          </a:graphicData>
        </a:graphic>
      </p:graphicFrame>
      <p:sp>
        <p:nvSpPr>
          <p:cNvPr id="16" name="TextBox 15">
            <a:extLst>
              <a:ext uri="{FF2B5EF4-FFF2-40B4-BE49-F238E27FC236}">
                <a16:creationId xmlns:a16="http://schemas.microsoft.com/office/drawing/2014/main" id="{31E99D6F-72EB-4924-BC53-8A9F6D356CB8}"/>
              </a:ext>
            </a:extLst>
          </p:cNvPr>
          <p:cNvSpPr txBox="1"/>
          <p:nvPr/>
        </p:nvSpPr>
        <p:spPr>
          <a:xfrm>
            <a:off x="304800" y="4877859"/>
            <a:ext cx="3471874" cy="584775"/>
          </a:xfrm>
          <a:prstGeom prst="rect">
            <a:avLst/>
          </a:prstGeom>
          <a:noFill/>
        </p:spPr>
        <p:txBody>
          <a:bodyPr wrap="square" rtlCol="0">
            <a:spAutoFit/>
          </a:bodyPr>
          <a:lstStyle/>
          <a:p>
            <a:r>
              <a:rPr lang="en-US" sz="3200" dirty="0">
                <a:solidFill>
                  <a:srgbClr val="FF0000"/>
                </a:solidFill>
              </a:rPr>
              <a:t>Equation for H0</a:t>
            </a:r>
            <a:r>
              <a:rPr lang="en-US" dirty="0">
                <a:solidFill>
                  <a:srgbClr val="FF0000"/>
                </a:solidFill>
              </a:rPr>
              <a:t>: </a:t>
            </a:r>
          </a:p>
        </p:txBody>
      </p:sp>
    </p:spTree>
    <p:extLst>
      <p:ext uri="{BB962C8B-B14F-4D97-AF65-F5344CB8AC3E}">
        <p14:creationId xmlns:p14="http://schemas.microsoft.com/office/powerpoint/2010/main" val="1047923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46634-931F-4E29-94A4-E58C1248AC64}"/>
              </a:ext>
            </a:extLst>
          </p:cNvPr>
          <p:cNvSpPr>
            <a:spLocks noGrp="1"/>
          </p:cNvSpPr>
          <p:nvPr>
            <p:ph type="title"/>
          </p:nvPr>
        </p:nvSpPr>
        <p:spPr/>
        <p:txBody>
          <a:bodyPr>
            <a:normAutofit fontScale="90000"/>
          </a:bodyPr>
          <a:lstStyle/>
          <a:p>
            <a:r>
              <a:rPr lang="en-US" dirty="0"/>
              <a:t>Decision Boundary – Support Vector Machines </a:t>
            </a:r>
          </a:p>
        </p:txBody>
      </p:sp>
      <p:sp>
        <p:nvSpPr>
          <p:cNvPr id="3" name="Content Placeholder 2">
            <a:extLst>
              <a:ext uri="{FF2B5EF4-FFF2-40B4-BE49-F238E27FC236}">
                <a16:creationId xmlns:a16="http://schemas.microsoft.com/office/drawing/2014/main" id="{00CB7E7D-F50F-46BE-A3FE-254B304064F9}"/>
              </a:ext>
            </a:extLst>
          </p:cNvPr>
          <p:cNvSpPr>
            <a:spLocks noGrp="1"/>
          </p:cNvSpPr>
          <p:nvPr>
            <p:ph sz="half" idx="1"/>
          </p:nvPr>
        </p:nvSpPr>
        <p:spPr/>
        <p:txBody>
          <a:bodyPr/>
          <a:lstStyle/>
          <a:p>
            <a:pPr>
              <a:buFont typeface="Arial" panose="020B0604020202020204" pitchFamily="34" charset="0"/>
              <a:buChar char="•"/>
            </a:pPr>
            <a:r>
              <a:rPr lang="en-US" dirty="0"/>
              <a:t>Similarly, we can derive equations for H1 and H2.</a:t>
            </a:r>
          </a:p>
          <a:p>
            <a:pPr>
              <a:buFont typeface="Arial" panose="020B0604020202020204" pitchFamily="34" charset="0"/>
              <a:buChar char="•"/>
            </a:pPr>
            <a:r>
              <a:rPr lang="en-US" dirty="0"/>
              <a:t>SVM is a maximum margin classifier.</a:t>
            </a:r>
          </a:p>
          <a:p>
            <a:pPr>
              <a:buFont typeface="Arial" panose="020B0604020202020204" pitchFamily="34" charset="0"/>
              <a:buChar char="•"/>
            </a:pPr>
            <a:r>
              <a:rPr lang="en-US" dirty="0"/>
              <a:t>Let us introduce two vectors, one from the positive sample X+ and one from the negative sample X-.</a:t>
            </a:r>
          </a:p>
        </p:txBody>
      </p:sp>
      <p:sp>
        <p:nvSpPr>
          <p:cNvPr id="5" name="Date Placeholder 4">
            <a:extLst>
              <a:ext uri="{FF2B5EF4-FFF2-40B4-BE49-F238E27FC236}">
                <a16:creationId xmlns:a16="http://schemas.microsoft.com/office/drawing/2014/main" id="{ABFCE6AC-E7E5-44AF-B6AB-F50F343B7562}"/>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EFBCDA79-B56D-4E4B-A10E-31FE84ADD9A6}"/>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63B58C34-F223-42FF-8551-C4008EE4B6D6}"/>
              </a:ext>
            </a:extLst>
          </p:cNvPr>
          <p:cNvSpPr>
            <a:spLocks noGrp="1"/>
          </p:cNvSpPr>
          <p:nvPr>
            <p:ph type="sldNum" sz="quarter" idx="12"/>
          </p:nvPr>
        </p:nvSpPr>
        <p:spPr/>
        <p:txBody>
          <a:bodyPr/>
          <a:lstStyle/>
          <a:p>
            <a:fld id="{B7884E68-CE57-44C0-BE0F-84C629DF22D5}" type="slidenum">
              <a:rPr lang="en-US" smtClean="0"/>
              <a:t>53</a:t>
            </a:fld>
            <a:endParaRPr lang="en-US"/>
          </a:p>
        </p:txBody>
      </p:sp>
      <p:graphicFrame>
        <p:nvGraphicFramePr>
          <p:cNvPr id="8" name="Object 7">
            <a:extLst>
              <a:ext uri="{FF2B5EF4-FFF2-40B4-BE49-F238E27FC236}">
                <a16:creationId xmlns:a16="http://schemas.microsoft.com/office/drawing/2014/main" id="{E1B19B7E-60E3-4BD2-892B-B218CE0DF308}"/>
              </a:ext>
            </a:extLst>
          </p:cNvPr>
          <p:cNvGraphicFramePr>
            <a:graphicFrameLocks noChangeAspect="1"/>
          </p:cNvGraphicFramePr>
          <p:nvPr/>
        </p:nvGraphicFramePr>
        <p:xfrm>
          <a:off x="6743700" y="1333192"/>
          <a:ext cx="4390558" cy="2349766"/>
        </p:xfrm>
        <a:graphic>
          <a:graphicData uri="http://schemas.openxmlformats.org/presentationml/2006/ole">
            <mc:AlternateContent xmlns:mc="http://schemas.openxmlformats.org/markup-compatibility/2006">
              <mc:Choice xmlns:v="urn:schemas-microsoft-com:vml" Requires="v">
                <p:oleObj spid="_x0000_s18544" name="Bitmap Image" r:id="rId4" imgW="2787480" imgH="2482920" progId="PBrush">
                  <p:embed/>
                </p:oleObj>
              </mc:Choice>
              <mc:Fallback>
                <p:oleObj name="Bitmap Image" r:id="rId4" imgW="2787480" imgH="2482920" progId="PBrush">
                  <p:embed/>
                  <p:pic>
                    <p:nvPicPr>
                      <p:cNvPr id="8" name="Object 7">
                        <a:extLst>
                          <a:ext uri="{FF2B5EF4-FFF2-40B4-BE49-F238E27FC236}">
                            <a16:creationId xmlns:a16="http://schemas.microsoft.com/office/drawing/2014/main" id="{E1B19B7E-60E3-4BD2-892B-B218CE0DF308}"/>
                          </a:ext>
                        </a:extLst>
                      </p:cNvPr>
                      <p:cNvPicPr/>
                      <p:nvPr/>
                    </p:nvPicPr>
                    <p:blipFill>
                      <a:blip r:embed="rId5"/>
                      <a:stretch>
                        <a:fillRect/>
                      </a:stretch>
                    </p:blipFill>
                    <p:spPr>
                      <a:xfrm>
                        <a:off x="6743700" y="1333192"/>
                        <a:ext cx="4390558" cy="2349766"/>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8841A276-CA5D-4BDA-BBA4-9559A3F74197}"/>
              </a:ext>
            </a:extLst>
          </p:cNvPr>
          <p:cNvGraphicFramePr>
            <a:graphicFrameLocks noChangeAspect="1"/>
          </p:cNvGraphicFramePr>
          <p:nvPr/>
        </p:nvGraphicFramePr>
        <p:xfrm>
          <a:off x="6743699" y="3979863"/>
          <a:ext cx="4390557" cy="2171700"/>
        </p:xfrm>
        <a:graphic>
          <a:graphicData uri="http://schemas.openxmlformats.org/presentationml/2006/ole">
            <mc:AlternateContent xmlns:mc="http://schemas.openxmlformats.org/markup-compatibility/2006">
              <mc:Choice xmlns:v="urn:schemas-microsoft-com:vml" Requires="v">
                <p:oleObj spid="_x0000_s18545" name="Bitmap Image" r:id="rId6" imgW="2533680" imgH="2171880" progId="PBrush">
                  <p:embed/>
                </p:oleObj>
              </mc:Choice>
              <mc:Fallback>
                <p:oleObj name="Bitmap Image" r:id="rId6" imgW="2533680" imgH="2171880" progId="PBrush">
                  <p:embed/>
                  <p:pic>
                    <p:nvPicPr>
                      <p:cNvPr id="9" name="Object 8">
                        <a:extLst>
                          <a:ext uri="{FF2B5EF4-FFF2-40B4-BE49-F238E27FC236}">
                            <a16:creationId xmlns:a16="http://schemas.microsoft.com/office/drawing/2014/main" id="{8841A276-CA5D-4BDA-BBA4-9559A3F74197}"/>
                          </a:ext>
                        </a:extLst>
                      </p:cNvPr>
                      <p:cNvPicPr/>
                      <p:nvPr/>
                    </p:nvPicPr>
                    <p:blipFill>
                      <a:blip r:embed="rId7"/>
                      <a:stretch>
                        <a:fillRect/>
                      </a:stretch>
                    </p:blipFill>
                    <p:spPr>
                      <a:xfrm>
                        <a:off x="6743699" y="3979863"/>
                        <a:ext cx="4390557" cy="2171700"/>
                      </a:xfrm>
                      <a:prstGeom prst="rect">
                        <a:avLst/>
                      </a:prstGeom>
                    </p:spPr>
                  </p:pic>
                </p:oleObj>
              </mc:Fallback>
            </mc:AlternateContent>
          </a:graphicData>
        </a:graphic>
      </p:graphicFrame>
    </p:spTree>
    <p:extLst>
      <p:ext uri="{BB962C8B-B14F-4D97-AF65-F5344CB8AC3E}">
        <p14:creationId xmlns:p14="http://schemas.microsoft.com/office/powerpoint/2010/main" val="2152179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2631-4C6D-4928-AF2B-49312950E62F}"/>
              </a:ext>
            </a:extLst>
          </p:cNvPr>
          <p:cNvSpPr>
            <a:spLocks noGrp="1"/>
          </p:cNvSpPr>
          <p:nvPr>
            <p:ph type="title"/>
          </p:nvPr>
        </p:nvSpPr>
        <p:spPr/>
        <p:txBody>
          <a:bodyPr>
            <a:normAutofit fontScale="90000"/>
          </a:bodyPr>
          <a:lstStyle/>
          <a:p>
            <a:r>
              <a:rPr lang="en-US" dirty="0"/>
              <a:t>Decision Boundary – Support Vector Machines </a:t>
            </a:r>
          </a:p>
        </p:txBody>
      </p:sp>
      <p:sp>
        <p:nvSpPr>
          <p:cNvPr id="3" name="Content Placeholder 2">
            <a:extLst>
              <a:ext uri="{FF2B5EF4-FFF2-40B4-BE49-F238E27FC236}">
                <a16:creationId xmlns:a16="http://schemas.microsoft.com/office/drawing/2014/main" id="{EC31CAE2-62C3-4418-A49D-3A0EB82461AC}"/>
              </a:ext>
            </a:extLst>
          </p:cNvPr>
          <p:cNvSpPr>
            <a:spLocks noGrp="1"/>
          </p:cNvSpPr>
          <p:nvPr>
            <p:ph sz="half" idx="1"/>
          </p:nvPr>
        </p:nvSpPr>
        <p:spPr/>
        <p:txBody>
          <a:bodyPr/>
          <a:lstStyle/>
          <a:p>
            <a:r>
              <a:rPr lang="en-US" dirty="0"/>
              <a:t>Let us take the difference between these two vectors and compute its dot product with the unit vector perpendicular to H0.</a:t>
            </a:r>
          </a:p>
        </p:txBody>
      </p:sp>
      <p:sp>
        <p:nvSpPr>
          <p:cNvPr id="5" name="Date Placeholder 4">
            <a:extLst>
              <a:ext uri="{FF2B5EF4-FFF2-40B4-BE49-F238E27FC236}">
                <a16:creationId xmlns:a16="http://schemas.microsoft.com/office/drawing/2014/main" id="{6A52A999-E5AA-4F72-AFE4-4BE702BADB7C}"/>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D7945C9C-589B-492E-9A98-AFC763A92E8E}"/>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A282F9C2-A927-45F8-B449-B405875BD723}"/>
              </a:ext>
            </a:extLst>
          </p:cNvPr>
          <p:cNvSpPr>
            <a:spLocks noGrp="1"/>
          </p:cNvSpPr>
          <p:nvPr>
            <p:ph type="sldNum" sz="quarter" idx="12"/>
          </p:nvPr>
        </p:nvSpPr>
        <p:spPr/>
        <p:txBody>
          <a:bodyPr/>
          <a:lstStyle/>
          <a:p>
            <a:fld id="{B7884E68-CE57-44C0-BE0F-84C629DF22D5}" type="slidenum">
              <a:rPr lang="en-US" smtClean="0"/>
              <a:t>54</a:t>
            </a:fld>
            <a:endParaRPr lang="en-US"/>
          </a:p>
        </p:txBody>
      </p:sp>
      <p:graphicFrame>
        <p:nvGraphicFramePr>
          <p:cNvPr id="8" name="Object 7">
            <a:extLst>
              <a:ext uri="{FF2B5EF4-FFF2-40B4-BE49-F238E27FC236}">
                <a16:creationId xmlns:a16="http://schemas.microsoft.com/office/drawing/2014/main" id="{3B52849B-8B90-4C39-9009-495EDFC19752}"/>
              </a:ext>
            </a:extLst>
          </p:cNvPr>
          <p:cNvGraphicFramePr>
            <a:graphicFrameLocks noChangeAspect="1"/>
          </p:cNvGraphicFramePr>
          <p:nvPr/>
        </p:nvGraphicFramePr>
        <p:xfrm>
          <a:off x="6308724" y="1346200"/>
          <a:ext cx="3606801" cy="2562392"/>
        </p:xfrm>
        <a:graphic>
          <a:graphicData uri="http://schemas.openxmlformats.org/presentationml/2006/ole">
            <mc:AlternateContent xmlns:mc="http://schemas.openxmlformats.org/markup-compatibility/2006">
              <mc:Choice xmlns:v="urn:schemas-microsoft-com:vml" Requires="v">
                <p:oleObj spid="_x0000_s19788" name="Bitmap Image" r:id="rId4" imgW="2413080" imgH="2082960" progId="PBrush">
                  <p:embed/>
                </p:oleObj>
              </mc:Choice>
              <mc:Fallback>
                <p:oleObj name="Bitmap Image" r:id="rId4" imgW="2413080" imgH="2082960" progId="PBrush">
                  <p:embed/>
                  <p:pic>
                    <p:nvPicPr>
                      <p:cNvPr id="8" name="Object 7">
                        <a:extLst>
                          <a:ext uri="{FF2B5EF4-FFF2-40B4-BE49-F238E27FC236}">
                            <a16:creationId xmlns:a16="http://schemas.microsoft.com/office/drawing/2014/main" id="{3B52849B-8B90-4C39-9009-495EDFC19752}"/>
                          </a:ext>
                        </a:extLst>
                      </p:cNvPr>
                      <p:cNvPicPr/>
                      <p:nvPr/>
                    </p:nvPicPr>
                    <p:blipFill>
                      <a:blip r:embed="rId5"/>
                      <a:stretch>
                        <a:fillRect/>
                      </a:stretch>
                    </p:blipFill>
                    <p:spPr>
                      <a:xfrm>
                        <a:off x="6308724" y="1346200"/>
                        <a:ext cx="3606801" cy="2562392"/>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2D1F76D3-3D46-4EBE-8E73-8290E0344281}"/>
              </a:ext>
            </a:extLst>
          </p:cNvPr>
          <p:cNvGraphicFramePr>
            <a:graphicFrameLocks noChangeAspect="1"/>
          </p:cNvGraphicFramePr>
          <p:nvPr/>
        </p:nvGraphicFramePr>
        <p:xfrm>
          <a:off x="10144124" y="2120148"/>
          <a:ext cx="1890144" cy="896854"/>
        </p:xfrm>
        <a:graphic>
          <a:graphicData uri="http://schemas.openxmlformats.org/presentationml/2006/ole">
            <mc:AlternateContent xmlns:mc="http://schemas.openxmlformats.org/markup-compatibility/2006">
              <mc:Choice xmlns:v="urn:schemas-microsoft-com:vml" Requires="v">
                <p:oleObj spid="_x0000_s19789" name="Bitmap Image" r:id="rId6" imgW="1244520" imgH="590400" progId="PBrush">
                  <p:embed/>
                </p:oleObj>
              </mc:Choice>
              <mc:Fallback>
                <p:oleObj name="Bitmap Image" r:id="rId6" imgW="1244520" imgH="590400" progId="PBrush">
                  <p:embed/>
                  <p:pic>
                    <p:nvPicPr>
                      <p:cNvPr id="9" name="Object 8">
                        <a:extLst>
                          <a:ext uri="{FF2B5EF4-FFF2-40B4-BE49-F238E27FC236}">
                            <a16:creationId xmlns:a16="http://schemas.microsoft.com/office/drawing/2014/main" id="{2D1F76D3-3D46-4EBE-8E73-8290E0344281}"/>
                          </a:ext>
                        </a:extLst>
                      </p:cNvPr>
                      <p:cNvPicPr/>
                      <p:nvPr/>
                    </p:nvPicPr>
                    <p:blipFill>
                      <a:blip r:embed="rId7"/>
                      <a:stretch>
                        <a:fillRect/>
                      </a:stretch>
                    </p:blipFill>
                    <p:spPr>
                      <a:xfrm>
                        <a:off x="10144124" y="2120148"/>
                        <a:ext cx="1890144" cy="896854"/>
                      </a:xfrm>
                      <a:prstGeom prst="rect">
                        <a:avLst/>
                      </a:prstGeom>
                    </p:spPr>
                  </p:pic>
                </p:oleObj>
              </mc:Fallback>
            </mc:AlternateContent>
          </a:graphicData>
        </a:graphic>
      </p:graphicFrame>
      <p:graphicFrame>
        <p:nvGraphicFramePr>
          <p:cNvPr id="11" name="Object 10">
            <a:extLst>
              <a:ext uri="{FF2B5EF4-FFF2-40B4-BE49-F238E27FC236}">
                <a16:creationId xmlns:a16="http://schemas.microsoft.com/office/drawing/2014/main" id="{46CFFF6C-D8CA-493E-94F0-EA1E56603881}"/>
              </a:ext>
            </a:extLst>
          </p:cNvPr>
          <p:cNvGraphicFramePr>
            <a:graphicFrameLocks noChangeAspect="1"/>
          </p:cNvGraphicFramePr>
          <p:nvPr/>
        </p:nvGraphicFramePr>
        <p:xfrm>
          <a:off x="406565" y="3188327"/>
          <a:ext cx="3403600" cy="2907674"/>
        </p:xfrm>
        <a:graphic>
          <a:graphicData uri="http://schemas.openxmlformats.org/presentationml/2006/ole">
            <mc:AlternateContent xmlns:mc="http://schemas.openxmlformats.org/markup-compatibility/2006">
              <mc:Choice xmlns:v="urn:schemas-microsoft-com:vml" Requires="v">
                <p:oleObj spid="_x0000_s19790" name="Bitmap Image" r:id="rId8" imgW="2444760" imgH="2362320" progId="PBrush">
                  <p:embed/>
                </p:oleObj>
              </mc:Choice>
              <mc:Fallback>
                <p:oleObj name="Bitmap Image" r:id="rId8" imgW="2444760" imgH="2362320" progId="PBrush">
                  <p:embed/>
                  <p:pic>
                    <p:nvPicPr>
                      <p:cNvPr id="11" name="Object 10">
                        <a:extLst>
                          <a:ext uri="{FF2B5EF4-FFF2-40B4-BE49-F238E27FC236}">
                            <a16:creationId xmlns:a16="http://schemas.microsoft.com/office/drawing/2014/main" id="{46CFFF6C-D8CA-493E-94F0-EA1E56603881}"/>
                          </a:ext>
                        </a:extLst>
                      </p:cNvPr>
                      <p:cNvPicPr/>
                      <p:nvPr/>
                    </p:nvPicPr>
                    <p:blipFill>
                      <a:blip r:embed="rId9"/>
                      <a:stretch>
                        <a:fillRect/>
                      </a:stretch>
                    </p:blipFill>
                    <p:spPr>
                      <a:xfrm>
                        <a:off x="406565" y="3188327"/>
                        <a:ext cx="3403600" cy="2907674"/>
                      </a:xfrm>
                      <a:prstGeom prst="rect">
                        <a:avLst/>
                      </a:prstGeom>
                    </p:spPr>
                  </p:pic>
                </p:oleObj>
              </mc:Fallback>
            </mc:AlternateContent>
          </a:graphicData>
        </a:graphic>
      </p:graphicFrame>
      <p:graphicFrame>
        <p:nvGraphicFramePr>
          <p:cNvPr id="12" name="Object 11">
            <a:extLst>
              <a:ext uri="{FF2B5EF4-FFF2-40B4-BE49-F238E27FC236}">
                <a16:creationId xmlns:a16="http://schemas.microsoft.com/office/drawing/2014/main" id="{C93B4169-5F72-48B9-B005-A16D2F0218B6}"/>
              </a:ext>
            </a:extLst>
          </p:cNvPr>
          <p:cNvGraphicFramePr>
            <a:graphicFrameLocks noChangeAspect="1"/>
          </p:cNvGraphicFramePr>
          <p:nvPr/>
        </p:nvGraphicFramePr>
        <p:xfrm>
          <a:off x="4160836" y="4402137"/>
          <a:ext cx="1738693" cy="865187"/>
        </p:xfrm>
        <a:graphic>
          <a:graphicData uri="http://schemas.openxmlformats.org/presentationml/2006/ole">
            <mc:AlternateContent xmlns:mc="http://schemas.openxmlformats.org/markup-compatibility/2006">
              <mc:Choice xmlns:v="urn:schemas-microsoft-com:vml" Requires="v">
                <p:oleObj spid="_x0000_s19791" name="Bitmap Image" r:id="rId10" imgW="1327320" imgH="660240" progId="PBrush">
                  <p:embed/>
                </p:oleObj>
              </mc:Choice>
              <mc:Fallback>
                <p:oleObj name="Bitmap Image" r:id="rId10" imgW="1327320" imgH="660240" progId="PBrush">
                  <p:embed/>
                  <p:pic>
                    <p:nvPicPr>
                      <p:cNvPr id="12" name="Object 11">
                        <a:extLst>
                          <a:ext uri="{FF2B5EF4-FFF2-40B4-BE49-F238E27FC236}">
                            <a16:creationId xmlns:a16="http://schemas.microsoft.com/office/drawing/2014/main" id="{C93B4169-5F72-48B9-B005-A16D2F0218B6}"/>
                          </a:ext>
                        </a:extLst>
                      </p:cNvPr>
                      <p:cNvPicPr/>
                      <p:nvPr/>
                    </p:nvPicPr>
                    <p:blipFill>
                      <a:blip r:embed="rId11"/>
                      <a:stretch>
                        <a:fillRect/>
                      </a:stretch>
                    </p:blipFill>
                    <p:spPr>
                      <a:xfrm>
                        <a:off x="4160836" y="4402137"/>
                        <a:ext cx="1738693" cy="865187"/>
                      </a:xfrm>
                      <a:prstGeom prst="rect">
                        <a:avLst/>
                      </a:prstGeom>
                    </p:spPr>
                  </p:pic>
                </p:oleObj>
              </mc:Fallback>
            </mc:AlternateContent>
          </a:graphicData>
        </a:graphic>
      </p:graphicFrame>
      <p:graphicFrame>
        <p:nvGraphicFramePr>
          <p:cNvPr id="13" name="Object 12">
            <a:extLst>
              <a:ext uri="{FF2B5EF4-FFF2-40B4-BE49-F238E27FC236}">
                <a16:creationId xmlns:a16="http://schemas.microsoft.com/office/drawing/2014/main" id="{EAC97965-F791-4BFA-8000-4BEBFD27719F}"/>
              </a:ext>
            </a:extLst>
          </p:cNvPr>
          <p:cNvGraphicFramePr>
            <a:graphicFrameLocks noChangeAspect="1"/>
          </p:cNvGraphicFramePr>
          <p:nvPr/>
        </p:nvGraphicFramePr>
        <p:xfrm>
          <a:off x="5994400" y="4402136"/>
          <a:ext cx="1964483" cy="865187"/>
        </p:xfrm>
        <a:graphic>
          <a:graphicData uri="http://schemas.openxmlformats.org/presentationml/2006/ole">
            <mc:AlternateContent xmlns:mc="http://schemas.openxmlformats.org/markup-compatibility/2006">
              <mc:Choice xmlns:v="urn:schemas-microsoft-com:vml" Requires="v">
                <p:oleObj spid="_x0000_s19792" name="Bitmap Image" r:id="rId12" imgW="1225440" imgH="539640" progId="PBrush">
                  <p:embed/>
                </p:oleObj>
              </mc:Choice>
              <mc:Fallback>
                <p:oleObj name="Bitmap Image" r:id="rId12" imgW="1225440" imgH="539640" progId="PBrush">
                  <p:embed/>
                  <p:pic>
                    <p:nvPicPr>
                      <p:cNvPr id="13" name="Object 12">
                        <a:extLst>
                          <a:ext uri="{FF2B5EF4-FFF2-40B4-BE49-F238E27FC236}">
                            <a16:creationId xmlns:a16="http://schemas.microsoft.com/office/drawing/2014/main" id="{EAC97965-F791-4BFA-8000-4BEBFD27719F}"/>
                          </a:ext>
                        </a:extLst>
                      </p:cNvPr>
                      <p:cNvPicPr/>
                      <p:nvPr/>
                    </p:nvPicPr>
                    <p:blipFill>
                      <a:blip r:embed="rId13"/>
                      <a:stretch>
                        <a:fillRect/>
                      </a:stretch>
                    </p:blipFill>
                    <p:spPr>
                      <a:xfrm>
                        <a:off x="5994400" y="4402136"/>
                        <a:ext cx="1964483" cy="86518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539F59D4-EDA5-48A6-A1A7-77CC5D300CCC}"/>
              </a:ext>
            </a:extLst>
          </p:cNvPr>
          <p:cNvGraphicFramePr>
            <a:graphicFrameLocks noChangeAspect="1"/>
          </p:cNvGraphicFramePr>
          <p:nvPr/>
        </p:nvGraphicFramePr>
        <p:xfrm>
          <a:off x="8127837" y="4416419"/>
          <a:ext cx="804150" cy="850903"/>
        </p:xfrm>
        <a:graphic>
          <a:graphicData uri="http://schemas.openxmlformats.org/presentationml/2006/ole">
            <mc:AlternateContent xmlns:mc="http://schemas.openxmlformats.org/markup-compatibility/2006">
              <mc:Choice xmlns:v="urn:schemas-microsoft-com:vml" Requires="v">
                <p:oleObj spid="_x0000_s19793" name="Bitmap Image" r:id="rId14" imgW="546120" imgH="577800" progId="PBrush">
                  <p:embed/>
                </p:oleObj>
              </mc:Choice>
              <mc:Fallback>
                <p:oleObj name="Bitmap Image" r:id="rId14" imgW="546120" imgH="577800" progId="PBrush">
                  <p:embed/>
                  <p:pic>
                    <p:nvPicPr>
                      <p:cNvPr id="14" name="Object 13">
                        <a:extLst>
                          <a:ext uri="{FF2B5EF4-FFF2-40B4-BE49-F238E27FC236}">
                            <a16:creationId xmlns:a16="http://schemas.microsoft.com/office/drawing/2014/main" id="{539F59D4-EDA5-48A6-A1A7-77CC5D300CCC}"/>
                          </a:ext>
                        </a:extLst>
                      </p:cNvPr>
                      <p:cNvPicPr/>
                      <p:nvPr/>
                    </p:nvPicPr>
                    <p:blipFill>
                      <a:blip r:embed="rId15"/>
                      <a:stretch>
                        <a:fillRect/>
                      </a:stretch>
                    </p:blipFill>
                    <p:spPr>
                      <a:xfrm>
                        <a:off x="8127837" y="4416419"/>
                        <a:ext cx="804150" cy="850903"/>
                      </a:xfrm>
                      <a:prstGeom prst="rect">
                        <a:avLst/>
                      </a:prstGeom>
                    </p:spPr>
                  </p:pic>
                </p:oleObj>
              </mc:Fallback>
            </mc:AlternateContent>
          </a:graphicData>
        </a:graphic>
      </p:graphicFrame>
    </p:spTree>
    <p:extLst>
      <p:ext uri="{BB962C8B-B14F-4D97-AF65-F5344CB8AC3E}">
        <p14:creationId xmlns:p14="http://schemas.microsoft.com/office/powerpoint/2010/main" val="30778712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FF53-7607-42B9-8A56-0A9C6F6AE73D}"/>
              </a:ext>
            </a:extLst>
          </p:cNvPr>
          <p:cNvSpPr>
            <a:spLocks noGrp="1"/>
          </p:cNvSpPr>
          <p:nvPr>
            <p:ph type="title"/>
          </p:nvPr>
        </p:nvSpPr>
        <p:spPr/>
        <p:txBody>
          <a:bodyPr>
            <a:normAutofit fontScale="90000"/>
          </a:bodyPr>
          <a:lstStyle/>
          <a:p>
            <a:r>
              <a:rPr lang="en-US" dirty="0"/>
              <a:t>Decision Boundary – Support Vector Machines </a:t>
            </a:r>
          </a:p>
        </p:txBody>
      </p:sp>
      <p:sp>
        <p:nvSpPr>
          <p:cNvPr id="3" name="Content Placeholder 2">
            <a:extLst>
              <a:ext uri="{FF2B5EF4-FFF2-40B4-BE49-F238E27FC236}">
                <a16:creationId xmlns:a16="http://schemas.microsoft.com/office/drawing/2014/main" id="{882BFEFF-6664-456C-ADDE-837550B5A2E7}"/>
              </a:ext>
            </a:extLst>
          </p:cNvPr>
          <p:cNvSpPr>
            <a:spLocks noGrp="1"/>
          </p:cNvSpPr>
          <p:nvPr>
            <p:ph sz="half" idx="1"/>
          </p:nvPr>
        </p:nvSpPr>
        <p:spPr>
          <a:xfrm>
            <a:off x="304800" y="1193800"/>
            <a:ext cx="6038850" cy="5080000"/>
          </a:xfrm>
        </p:spPr>
        <p:txBody>
          <a:bodyPr/>
          <a:lstStyle/>
          <a:p>
            <a:pPr>
              <a:buFont typeface="Arial" panose="020B0604020202020204" pitchFamily="34" charset="0"/>
              <a:buChar char="•"/>
            </a:pPr>
            <a:r>
              <a:rPr lang="en-US" dirty="0"/>
              <a:t>The decision boundary should be as far away from the data of both classes as possible</a:t>
            </a:r>
          </a:p>
          <a:p>
            <a:pPr>
              <a:buFont typeface="Arial" panose="020B0604020202020204" pitchFamily="34" charset="0"/>
              <a:buChar char="•"/>
            </a:pPr>
            <a:r>
              <a:rPr lang="en-US" dirty="0"/>
              <a:t>We should maximize the margin, </a:t>
            </a:r>
            <a:r>
              <a:rPr lang="en-US" i="1" dirty="0"/>
              <a:t>d</a:t>
            </a:r>
            <a:endParaRPr lang="en-US" dirty="0"/>
          </a:p>
          <a:p>
            <a:pPr>
              <a:buFont typeface="Arial" panose="020B0604020202020204" pitchFamily="34" charset="0"/>
              <a:buChar char="•"/>
            </a:pPr>
            <a:r>
              <a:rPr lang="en-US" dirty="0"/>
              <a:t>The total distance between H1 and H2 is thus</a:t>
            </a:r>
          </a:p>
          <a:p>
            <a:endParaRPr lang="en-US" dirty="0"/>
          </a:p>
        </p:txBody>
      </p:sp>
      <p:sp>
        <p:nvSpPr>
          <p:cNvPr id="5" name="Date Placeholder 4">
            <a:extLst>
              <a:ext uri="{FF2B5EF4-FFF2-40B4-BE49-F238E27FC236}">
                <a16:creationId xmlns:a16="http://schemas.microsoft.com/office/drawing/2014/main" id="{77D40F18-0637-4C5F-AD5B-EF5694BC8199}"/>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B29F1C33-7247-4711-AEAD-BF9C52AB7CC2}"/>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D13FEC30-B8D7-464A-8920-26F64C10838B}"/>
              </a:ext>
            </a:extLst>
          </p:cNvPr>
          <p:cNvSpPr>
            <a:spLocks noGrp="1"/>
          </p:cNvSpPr>
          <p:nvPr>
            <p:ph type="sldNum" sz="quarter" idx="12"/>
          </p:nvPr>
        </p:nvSpPr>
        <p:spPr/>
        <p:txBody>
          <a:bodyPr/>
          <a:lstStyle/>
          <a:p>
            <a:fld id="{B7884E68-CE57-44C0-BE0F-84C629DF22D5}" type="slidenum">
              <a:rPr lang="en-US" smtClean="0"/>
              <a:t>55</a:t>
            </a:fld>
            <a:endParaRPr lang="en-US"/>
          </a:p>
        </p:txBody>
      </p:sp>
      <p:graphicFrame>
        <p:nvGraphicFramePr>
          <p:cNvPr id="8" name="Object 7">
            <a:extLst>
              <a:ext uri="{FF2B5EF4-FFF2-40B4-BE49-F238E27FC236}">
                <a16:creationId xmlns:a16="http://schemas.microsoft.com/office/drawing/2014/main" id="{8A4676FF-7120-4E0A-A26B-88B53A44E3D4}"/>
              </a:ext>
            </a:extLst>
          </p:cNvPr>
          <p:cNvGraphicFramePr>
            <a:graphicFrameLocks noChangeAspect="1"/>
          </p:cNvGraphicFramePr>
          <p:nvPr/>
        </p:nvGraphicFramePr>
        <p:xfrm>
          <a:off x="2041614" y="3713162"/>
          <a:ext cx="735458" cy="744538"/>
        </p:xfrm>
        <a:graphic>
          <a:graphicData uri="http://schemas.openxmlformats.org/presentationml/2006/ole">
            <mc:AlternateContent xmlns:mc="http://schemas.openxmlformats.org/markup-compatibility/2006">
              <mc:Choice xmlns:v="urn:schemas-microsoft-com:vml" Requires="v">
                <p:oleObj spid="_x0000_s20647" name="Bitmap Image" r:id="rId4" imgW="514440" imgH="520560" progId="PBrush">
                  <p:embed/>
                </p:oleObj>
              </mc:Choice>
              <mc:Fallback>
                <p:oleObj name="Bitmap Image" r:id="rId4" imgW="514440" imgH="520560" progId="PBrush">
                  <p:embed/>
                  <p:pic>
                    <p:nvPicPr>
                      <p:cNvPr id="8" name="Object 7">
                        <a:extLst>
                          <a:ext uri="{FF2B5EF4-FFF2-40B4-BE49-F238E27FC236}">
                            <a16:creationId xmlns:a16="http://schemas.microsoft.com/office/drawing/2014/main" id="{8A4676FF-7120-4E0A-A26B-88B53A44E3D4}"/>
                          </a:ext>
                        </a:extLst>
                      </p:cNvPr>
                      <p:cNvPicPr/>
                      <p:nvPr/>
                    </p:nvPicPr>
                    <p:blipFill>
                      <a:blip r:embed="rId5"/>
                      <a:stretch>
                        <a:fillRect/>
                      </a:stretch>
                    </p:blipFill>
                    <p:spPr>
                      <a:xfrm>
                        <a:off x="2041614" y="3713162"/>
                        <a:ext cx="735458" cy="744538"/>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D5631BAB-AAD2-4624-830A-F4E12CB8C453}"/>
              </a:ext>
            </a:extLst>
          </p:cNvPr>
          <p:cNvGraphicFramePr>
            <a:graphicFrameLocks noChangeAspect="1"/>
          </p:cNvGraphicFramePr>
          <p:nvPr/>
        </p:nvGraphicFramePr>
        <p:xfrm>
          <a:off x="6677025" y="1363663"/>
          <a:ext cx="4705350" cy="3644348"/>
        </p:xfrm>
        <a:graphic>
          <a:graphicData uri="http://schemas.openxmlformats.org/presentationml/2006/ole">
            <mc:AlternateContent xmlns:mc="http://schemas.openxmlformats.org/markup-compatibility/2006">
              <mc:Choice xmlns:v="urn:schemas-microsoft-com:vml" Requires="v">
                <p:oleObj spid="_x0000_s20648" name="Bitmap Image" r:id="rId6" imgW="3067200" imgH="2793960" progId="PBrush">
                  <p:embed/>
                </p:oleObj>
              </mc:Choice>
              <mc:Fallback>
                <p:oleObj name="Bitmap Image" r:id="rId6" imgW="3067200" imgH="2793960" progId="PBrush">
                  <p:embed/>
                  <p:pic>
                    <p:nvPicPr>
                      <p:cNvPr id="9" name="Object 8">
                        <a:extLst>
                          <a:ext uri="{FF2B5EF4-FFF2-40B4-BE49-F238E27FC236}">
                            <a16:creationId xmlns:a16="http://schemas.microsoft.com/office/drawing/2014/main" id="{D5631BAB-AAD2-4624-830A-F4E12CB8C453}"/>
                          </a:ext>
                        </a:extLst>
                      </p:cNvPr>
                      <p:cNvPicPr/>
                      <p:nvPr/>
                    </p:nvPicPr>
                    <p:blipFill>
                      <a:blip r:embed="rId7"/>
                      <a:stretch>
                        <a:fillRect/>
                      </a:stretch>
                    </p:blipFill>
                    <p:spPr>
                      <a:xfrm>
                        <a:off x="6677025" y="1363663"/>
                        <a:ext cx="4705350" cy="3644348"/>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6098F815-98FD-4326-B817-6FA3490E487F}"/>
              </a:ext>
            </a:extLst>
          </p:cNvPr>
          <p:cNvGraphicFramePr>
            <a:graphicFrameLocks noChangeAspect="1"/>
          </p:cNvGraphicFramePr>
          <p:nvPr/>
        </p:nvGraphicFramePr>
        <p:xfrm>
          <a:off x="8315325" y="5075237"/>
          <a:ext cx="1504950" cy="1103630"/>
        </p:xfrm>
        <a:graphic>
          <a:graphicData uri="http://schemas.openxmlformats.org/presentationml/2006/ole">
            <mc:AlternateContent xmlns:mc="http://schemas.openxmlformats.org/markup-compatibility/2006">
              <mc:Choice xmlns:v="urn:schemas-microsoft-com:vml" Requires="v">
                <p:oleObj spid="_x0000_s20649" name="Bitmap Image" r:id="rId8" imgW="1143000" imgH="838080" progId="PBrush">
                  <p:embed/>
                </p:oleObj>
              </mc:Choice>
              <mc:Fallback>
                <p:oleObj name="Bitmap Image" r:id="rId8" imgW="1143000" imgH="838080" progId="PBrush">
                  <p:embed/>
                  <p:pic>
                    <p:nvPicPr>
                      <p:cNvPr id="10" name="Object 9">
                        <a:extLst>
                          <a:ext uri="{FF2B5EF4-FFF2-40B4-BE49-F238E27FC236}">
                            <a16:creationId xmlns:a16="http://schemas.microsoft.com/office/drawing/2014/main" id="{6098F815-98FD-4326-B817-6FA3490E487F}"/>
                          </a:ext>
                        </a:extLst>
                      </p:cNvPr>
                      <p:cNvPicPr/>
                      <p:nvPr/>
                    </p:nvPicPr>
                    <p:blipFill>
                      <a:blip r:embed="rId9"/>
                      <a:stretch>
                        <a:fillRect/>
                      </a:stretch>
                    </p:blipFill>
                    <p:spPr>
                      <a:xfrm>
                        <a:off x="8315325" y="5075237"/>
                        <a:ext cx="1504950" cy="1103630"/>
                      </a:xfrm>
                      <a:prstGeom prst="rect">
                        <a:avLst/>
                      </a:prstGeom>
                    </p:spPr>
                  </p:pic>
                </p:oleObj>
              </mc:Fallback>
            </mc:AlternateContent>
          </a:graphicData>
        </a:graphic>
      </p:graphicFrame>
    </p:spTree>
    <p:extLst>
      <p:ext uri="{BB962C8B-B14F-4D97-AF65-F5344CB8AC3E}">
        <p14:creationId xmlns:p14="http://schemas.microsoft.com/office/powerpoint/2010/main" val="15521580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14C35-A591-4767-8C2A-177BAC024B6D}"/>
              </a:ext>
            </a:extLst>
          </p:cNvPr>
          <p:cNvSpPr>
            <a:spLocks noGrp="1"/>
          </p:cNvSpPr>
          <p:nvPr>
            <p:ph type="title"/>
          </p:nvPr>
        </p:nvSpPr>
        <p:spPr/>
        <p:txBody>
          <a:bodyPr>
            <a:normAutofit fontScale="90000"/>
          </a:bodyPr>
          <a:lstStyle/>
          <a:p>
            <a:r>
              <a:rPr lang="en-US" dirty="0"/>
              <a:t>Decision Boundary – Support Vector Machines </a:t>
            </a:r>
          </a:p>
        </p:txBody>
      </p:sp>
      <p:sp>
        <p:nvSpPr>
          <p:cNvPr id="3" name="Content Placeholder 2">
            <a:extLst>
              <a:ext uri="{FF2B5EF4-FFF2-40B4-BE49-F238E27FC236}">
                <a16:creationId xmlns:a16="http://schemas.microsoft.com/office/drawing/2014/main" id="{479A3503-A445-4F09-887C-DD149CE50582}"/>
              </a:ext>
            </a:extLst>
          </p:cNvPr>
          <p:cNvSpPr>
            <a:spLocks noGrp="1"/>
          </p:cNvSpPr>
          <p:nvPr>
            <p:ph sz="half" idx="1"/>
          </p:nvPr>
        </p:nvSpPr>
        <p:spPr>
          <a:xfrm>
            <a:off x="304800" y="1193800"/>
            <a:ext cx="11010900" cy="5080000"/>
          </a:xfrm>
        </p:spPr>
        <p:txBody>
          <a:bodyPr/>
          <a:lstStyle/>
          <a:p>
            <a:pPr>
              <a:buFont typeface="Arial" panose="020B0604020202020204" pitchFamily="34" charset="0"/>
              <a:buChar char="•"/>
            </a:pPr>
            <a:r>
              <a:rPr lang="en-US" dirty="0"/>
              <a:t>In order to maximize the margin, we thus need to minimize||w||</a:t>
            </a:r>
            <a:r>
              <a:rPr lang="en-US" baseline="30000" dirty="0"/>
              <a:t>2</a:t>
            </a:r>
            <a:r>
              <a:rPr lang="en-US" dirty="0"/>
              <a:t> with the condition that there are no data points between H1 and H2.</a:t>
            </a:r>
          </a:p>
          <a:p>
            <a:endParaRPr lang="en-US" b="1" dirty="0"/>
          </a:p>
        </p:txBody>
      </p:sp>
      <p:sp>
        <p:nvSpPr>
          <p:cNvPr id="5" name="Date Placeholder 4">
            <a:extLst>
              <a:ext uri="{FF2B5EF4-FFF2-40B4-BE49-F238E27FC236}">
                <a16:creationId xmlns:a16="http://schemas.microsoft.com/office/drawing/2014/main" id="{D6D927DB-AC97-4857-8D10-DC9C46FDBE6F}"/>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FCE31251-0320-4665-A544-BABC0EBAB473}"/>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E79E1DB0-D7F5-46FB-AABE-8CAF103413CD}"/>
              </a:ext>
            </a:extLst>
          </p:cNvPr>
          <p:cNvSpPr>
            <a:spLocks noGrp="1"/>
          </p:cNvSpPr>
          <p:nvPr>
            <p:ph type="sldNum" sz="quarter" idx="12"/>
          </p:nvPr>
        </p:nvSpPr>
        <p:spPr/>
        <p:txBody>
          <a:bodyPr/>
          <a:lstStyle/>
          <a:p>
            <a:fld id="{B7884E68-CE57-44C0-BE0F-84C629DF22D5}" type="slidenum">
              <a:rPr lang="en-US" smtClean="0"/>
              <a:t>56</a:t>
            </a:fld>
            <a:endParaRPr lang="en-US"/>
          </a:p>
        </p:txBody>
      </p:sp>
      <p:graphicFrame>
        <p:nvGraphicFramePr>
          <p:cNvPr id="9" name="Object 8">
            <a:extLst>
              <a:ext uri="{FF2B5EF4-FFF2-40B4-BE49-F238E27FC236}">
                <a16:creationId xmlns:a16="http://schemas.microsoft.com/office/drawing/2014/main" id="{F11F2D67-6F9A-402E-BEF9-06DC5F4D0C2D}"/>
              </a:ext>
            </a:extLst>
          </p:cNvPr>
          <p:cNvGraphicFramePr>
            <a:graphicFrameLocks noChangeAspect="1"/>
          </p:cNvGraphicFramePr>
          <p:nvPr/>
        </p:nvGraphicFramePr>
        <p:xfrm>
          <a:off x="584200" y="4162278"/>
          <a:ext cx="7371392" cy="1781322"/>
        </p:xfrm>
        <a:graphic>
          <a:graphicData uri="http://schemas.openxmlformats.org/presentationml/2006/ole">
            <mc:AlternateContent xmlns:mc="http://schemas.openxmlformats.org/markup-compatibility/2006">
              <mc:Choice xmlns:v="urn:schemas-microsoft-com:vml" Requires="v">
                <p:oleObj spid="_x0000_s21616" name="Bitmap Image" r:id="rId4" imgW="3994200" imgH="965160" progId="PBrush">
                  <p:embed/>
                </p:oleObj>
              </mc:Choice>
              <mc:Fallback>
                <p:oleObj name="Bitmap Image" r:id="rId4" imgW="3994200" imgH="965160" progId="PBrush">
                  <p:embed/>
                  <p:pic>
                    <p:nvPicPr>
                      <p:cNvPr id="9" name="Object 8">
                        <a:extLst>
                          <a:ext uri="{FF2B5EF4-FFF2-40B4-BE49-F238E27FC236}">
                            <a16:creationId xmlns:a16="http://schemas.microsoft.com/office/drawing/2014/main" id="{F11F2D67-6F9A-402E-BEF9-06DC5F4D0C2D}"/>
                          </a:ext>
                        </a:extLst>
                      </p:cNvPr>
                      <p:cNvPicPr/>
                      <p:nvPr/>
                    </p:nvPicPr>
                    <p:blipFill>
                      <a:blip r:embed="rId5"/>
                      <a:stretch>
                        <a:fillRect/>
                      </a:stretch>
                    </p:blipFill>
                    <p:spPr>
                      <a:xfrm>
                        <a:off x="584200" y="4162278"/>
                        <a:ext cx="7371392" cy="1781322"/>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C9FB736A-324A-4675-BBD6-465D79450FC0}"/>
              </a:ext>
            </a:extLst>
          </p:cNvPr>
          <p:cNvGraphicFramePr>
            <a:graphicFrameLocks noChangeAspect="1"/>
          </p:cNvGraphicFramePr>
          <p:nvPr/>
        </p:nvGraphicFramePr>
        <p:xfrm>
          <a:off x="304799" y="2946400"/>
          <a:ext cx="9928917" cy="885678"/>
        </p:xfrm>
        <a:graphic>
          <a:graphicData uri="http://schemas.openxmlformats.org/presentationml/2006/ole">
            <mc:AlternateContent xmlns:mc="http://schemas.openxmlformats.org/markup-compatibility/2006">
              <mc:Choice xmlns:v="urn:schemas-microsoft-com:vml" Requires="v">
                <p:oleObj spid="_x0000_s21617" name="Bitmap Image" r:id="rId6" imgW="5410080" imgH="482760" progId="PBrush">
                  <p:embed/>
                </p:oleObj>
              </mc:Choice>
              <mc:Fallback>
                <p:oleObj name="Bitmap Image" r:id="rId6" imgW="5410080" imgH="482760" progId="PBrush">
                  <p:embed/>
                  <p:pic>
                    <p:nvPicPr>
                      <p:cNvPr id="10" name="Object 9">
                        <a:extLst>
                          <a:ext uri="{FF2B5EF4-FFF2-40B4-BE49-F238E27FC236}">
                            <a16:creationId xmlns:a16="http://schemas.microsoft.com/office/drawing/2014/main" id="{C9FB736A-324A-4675-BBD6-465D79450FC0}"/>
                          </a:ext>
                        </a:extLst>
                      </p:cNvPr>
                      <p:cNvPicPr/>
                      <p:nvPr/>
                    </p:nvPicPr>
                    <p:blipFill>
                      <a:blip r:embed="rId7"/>
                      <a:stretch>
                        <a:fillRect/>
                      </a:stretch>
                    </p:blipFill>
                    <p:spPr>
                      <a:xfrm>
                        <a:off x="304799" y="2946400"/>
                        <a:ext cx="9928917" cy="885678"/>
                      </a:xfrm>
                      <a:prstGeom prst="rect">
                        <a:avLst/>
                      </a:prstGeom>
                    </p:spPr>
                  </p:pic>
                </p:oleObj>
              </mc:Fallback>
            </mc:AlternateContent>
          </a:graphicData>
        </a:graphic>
      </p:graphicFrame>
    </p:spTree>
    <p:extLst>
      <p:ext uri="{BB962C8B-B14F-4D97-AF65-F5344CB8AC3E}">
        <p14:creationId xmlns:p14="http://schemas.microsoft.com/office/powerpoint/2010/main" val="2294706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28A90-D609-4547-AA87-BCE3990551F1}"/>
              </a:ext>
            </a:extLst>
          </p:cNvPr>
          <p:cNvSpPr>
            <a:spLocks noGrp="1"/>
          </p:cNvSpPr>
          <p:nvPr>
            <p:ph type="title"/>
          </p:nvPr>
        </p:nvSpPr>
        <p:spPr/>
        <p:txBody>
          <a:bodyPr>
            <a:normAutofit fontScale="90000"/>
          </a:bodyPr>
          <a:lstStyle/>
          <a:p>
            <a:r>
              <a:rPr lang="en-US" dirty="0"/>
              <a:t>Support Vector Machines </a:t>
            </a:r>
          </a:p>
        </p:txBody>
      </p:sp>
      <p:sp>
        <p:nvSpPr>
          <p:cNvPr id="3" name="Content Placeholder 2">
            <a:extLst>
              <a:ext uri="{FF2B5EF4-FFF2-40B4-BE49-F238E27FC236}">
                <a16:creationId xmlns:a16="http://schemas.microsoft.com/office/drawing/2014/main" id="{8F38CDE9-46BA-4F16-99AF-4281CE194E1A}"/>
              </a:ext>
            </a:extLst>
          </p:cNvPr>
          <p:cNvSpPr>
            <a:spLocks noGrp="1"/>
          </p:cNvSpPr>
          <p:nvPr>
            <p:ph sz="half" idx="1"/>
          </p:nvPr>
        </p:nvSpPr>
        <p:spPr/>
        <p:txBody>
          <a:bodyPr>
            <a:normAutofit fontScale="85000" lnSpcReduction="20000"/>
          </a:bodyPr>
          <a:lstStyle/>
          <a:p>
            <a:pPr>
              <a:buFont typeface="Arial" panose="020B0604020202020204" pitchFamily="34" charset="0"/>
              <a:buChar char="•"/>
            </a:pPr>
            <a:r>
              <a:rPr lang="en-US" dirty="0"/>
              <a:t>Consider the given data representing the weight of mice where a red dot represents a non-obese mouse while a green dot represents obese mouse.</a:t>
            </a:r>
          </a:p>
          <a:p>
            <a:pPr>
              <a:buFont typeface="Arial" panose="020B0604020202020204" pitchFamily="34" charset="0"/>
              <a:buChar char="•"/>
            </a:pPr>
            <a:r>
              <a:rPr lang="en-US" dirty="0"/>
              <a:t>To classify a new mouse as obese or not, need to define a threshold as a cut point between being obese or not.</a:t>
            </a:r>
          </a:p>
          <a:p>
            <a:pPr>
              <a:buFont typeface="Arial" panose="020B0604020202020204" pitchFamily="34" charset="0"/>
              <a:buChar char="•"/>
            </a:pPr>
            <a:r>
              <a:rPr lang="en-US" dirty="0"/>
              <a:t>The distance between the edge observation of a cluster to the threshold is called a </a:t>
            </a:r>
            <a:r>
              <a:rPr lang="en-US" b="1" dirty="0"/>
              <a:t>margin</a:t>
            </a:r>
            <a:r>
              <a:rPr lang="en-US" dirty="0"/>
              <a:t>.</a:t>
            </a:r>
          </a:p>
          <a:p>
            <a:pPr>
              <a:buFont typeface="Arial" panose="020B0604020202020204" pitchFamily="34" charset="0"/>
              <a:buChar char="•"/>
            </a:pPr>
            <a:r>
              <a:rPr lang="en-US" dirty="0"/>
              <a:t>When we use the threshold that gives the maximum margin to make classification we call it </a:t>
            </a:r>
            <a:r>
              <a:rPr lang="en-US" b="1" dirty="0"/>
              <a:t>Maximum Marginal Classifiers</a:t>
            </a:r>
          </a:p>
          <a:p>
            <a:pPr>
              <a:buFont typeface="Arial" panose="020B0604020202020204" pitchFamily="34" charset="0"/>
              <a:buChar char="•"/>
            </a:pPr>
            <a:endParaRPr lang="en-US" dirty="0">
              <a:latin typeface="Helvetica Neue"/>
            </a:endParaRPr>
          </a:p>
          <a:p>
            <a:pPr>
              <a:buFont typeface="Arial" panose="020B0604020202020204" pitchFamily="34" charset="0"/>
              <a:buChar char="•"/>
            </a:pPr>
            <a:endParaRPr lang="en-US" dirty="0">
              <a:latin typeface="Helvetica Neue"/>
            </a:endParaRPr>
          </a:p>
          <a:p>
            <a:pPr>
              <a:buFont typeface="Arial" panose="020B0604020202020204" pitchFamily="34" charset="0"/>
              <a:buChar char="•"/>
            </a:pPr>
            <a:endParaRPr lang="en-US" dirty="0"/>
          </a:p>
          <a:p>
            <a:endParaRPr lang="en-US" dirty="0"/>
          </a:p>
        </p:txBody>
      </p:sp>
      <p:sp>
        <p:nvSpPr>
          <p:cNvPr id="5" name="Date Placeholder 4">
            <a:extLst>
              <a:ext uri="{FF2B5EF4-FFF2-40B4-BE49-F238E27FC236}">
                <a16:creationId xmlns:a16="http://schemas.microsoft.com/office/drawing/2014/main" id="{B6B647F3-F275-4D45-823D-E7046118458F}"/>
              </a:ext>
            </a:extLst>
          </p:cNvPr>
          <p:cNvSpPr>
            <a:spLocks noGrp="1"/>
          </p:cNvSpPr>
          <p:nvPr>
            <p:ph type="dt" sz="half" idx="10"/>
          </p:nvPr>
        </p:nvSpPr>
        <p:spPr/>
        <p:txBody>
          <a:bodyPr/>
          <a:lstStyle/>
          <a:p>
            <a:fld id="{6A2184E9-FC88-4B86-8D4F-5996550AB68F}" type="datetime1">
              <a:rPr lang="en-US" smtClean="0"/>
              <a:pPr/>
              <a:t>10/31/2022</a:t>
            </a:fld>
            <a:endParaRPr lang="en-US"/>
          </a:p>
        </p:txBody>
      </p:sp>
      <p:sp>
        <p:nvSpPr>
          <p:cNvPr id="6" name="Footer Placeholder 5">
            <a:extLst>
              <a:ext uri="{FF2B5EF4-FFF2-40B4-BE49-F238E27FC236}">
                <a16:creationId xmlns:a16="http://schemas.microsoft.com/office/drawing/2014/main" id="{F10A2641-4FF9-4137-A8D7-355A01D68B28}"/>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6019BE77-5115-4CC7-BEC5-73DFE8968583}"/>
              </a:ext>
            </a:extLst>
          </p:cNvPr>
          <p:cNvSpPr>
            <a:spLocks noGrp="1"/>
          </p:cNvSpPr>
          <p:nvPr>
            <p:ph type="sldNum" sz="quarter" idx="12"/>
          </p:nvPr>
        </p:nvSpPr>
        <p:spPr/>
        <p:txBody>
          <a:bodyPr/>
          <a:lstStyle/>
          <a:p>
            <a:fld id="{B7884E68-CE57-44C0-BE0F-84C629DF22D5}" type="slidenum">
              <a:rPr lang="en-US" smtClean="0"/>
              <a:pPr/>
              <a:t>57</a:t>
            </a:fld>
            <a:endParaRPr lang="en-US"/>
          </a:p>
        </p:txBody>
      </p:sp>
      <p:pic>
        <p:nvPicPr>
          <p:cNvPr id="14" name="Picture 13">
            <a:extLst>
              <a:ext uri="{FF2B5EF4-FFF2-40B4-BE49-F238E27FC236}">
                <a16:creationId xmlns:a16="http://schemas.microsoft.com/office/drawing/2014/main" id="{CB9A32CB-A57B-4691-9F8B-0358095A3624}"/>
              </a:ext>
            </a:extLst>
          </p:cNvPr>
          <p:cNvPicPr>
            <a:picLocks noChangeAspect="1"/>
          </p:cNvPicPr>
          <p:nvPr/>
        </p:nvPicPr>
        <p:blipFill>
          <a:blip r:embed="rId3"/>
          <a:stretch>
            <a:fillRect/>
          </a:stretch>
        </p:blipFill>
        <p:spPr>
          <a:xfrm>
            <a:off x="6096000" y="1468436"/>
            <a:ext cx="5582610" cy="1084263"/>
          </a:xfrm>
          <a:prstGeom prst="rect">
            <a:avLst/>
          </a:prstGeom>
        </p:spPr>
      </p:pic>
      <p:pic>
        <p:nvPicPr>
          <p:cNvPr id="15" name="Picture 14">
            <a:extLst>
              <a:ext uri="{FF2B5EF4-FFF2-40B4-BE49-F238E27FC236}">
                <a16:creationId xmlns:a16="http://schemas.microsoft.com/office/drawing/2014/main" id="{3A6B05EB-1DA2-4F19-9F29-10EE107DAF4D}"/>
              </a:ext>
            </a:extLst>
          </p:cNvPr>
          <p:cNvPicPr>
            <a:picLocks noChangeAspect="1"/>
          </p:cNvPicPr>
          <p:nvPr/>
        </p:nvPicPr>
        <p:blipFill>
          <a:blip r:embed="rId4"/>
          <a:stretch>
            <a:fillRect/>
          </a:stretch>
        </p:blipFill>
        <p:spPr>
          <a:xfrm>
            <a:off x="6096000" y="3654888"/>
            <a:ext cx="5582609" cy="1153978"/>
          </a:xfrm>
          <a:prstGeom prst="rect">
            <a:avLst/>
          </a:prstGeom>
        </p:spPr>
      </p:pic>
    </p:spTree>
    <p:extLst>
      <p:ext uri="{BB962C8B-B14F-4D97-AF65-F5344CB8AC3E}">
        <p14:creationId xmlns:p14="http://schemas.microsoft.com/office/powerpoint/2010/main" val="1949119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A9FC1-A199-4805-A4B5-CB9E76C9D06E}"/>
              </a:ext>
            </a:extLst>
          </p:cNvPr>
          <p:cNvSpPr>
            <a:spLocks noGrp="1"/>
          </p:cNvSpPr>
          <p:nvPr>
            <p:ph type="title"/>
          </p:nvPr>
        </p:nvSpPr>
        <p:spPr/>
        <p:txBody>
          <a:bodyPr>
            <a:normAutofit fontScale="90000"/>
          </a:bodyPr>
          <a:lstStyle/>
          <a:p>
            <a:r>
              <a:rPr lang="en-US" dirty="0"/>
              <a:t>Support Vector Machines: Hard vs Soft Margin</a:t>
            </a:r>
          </a:p>
        </p:txBody>
      </p:sp>
      <p:sp>
        <p:nvSpPr>
          <p:cNvPr id="3" name="Content Placeholder 2">
            <a:extLst>
              <a:ext uri="{FF2B5EF4-FFF2-40B4-BE49-F238E27FC236}">
                <a16:creationId xmlns:a16="http://schemas.microsoft.com/office/drawing/2014/main" id="{B1DB5429-AB33-419E-9B80-3F0B90890BB8}"/>
              </a:ext>
            </a:extLst>
          </p:cNvPr>
          <p:cNvSpPr>
            <a:spLocks noGrp="1"/>
          </p:cNvSpPr>
          <p:nvPr>
            <p:ph sz="half" idx="1"/>
          </p:nvPr>
        </p:nvSpPr>
        <p:spPr/>
        <p:txBody>
          <a:bodyPr/>
          <a:lstStyle/>
          <a:p>
            <a:pPr>
              <a:buFont typeface="Arial" panose="020B0604020202020204" pitchFamily="34" charset="0"/>
              <a:buChar char="•"/>
            </a:pPr>
            <a:r>
              <a:rPr lang="en-US" dirty="0"/>
              <a:t>What if our training data looked like this?</a:t>
            </a:r>
          </a:p>
          <a:p>
            <a:pPr>
              <a:buFont typeface="Arial" panose="020B0604020202020204" pitchFamily="34" charset="0"/>
              <a:buChar char="•"/>
            </a:pPr>
            <a:endParaRPr lang="en-US" dirty="0"/>
          </a:p>
          <a:p>
            <a:pPr>
              <a:buFont typeface="Arial" panose="020B0604020202020204" pitchFamily="34" charset="0"/>
              <a:buChar char="•"/>
            </a:pPr>
            <a:r>
              <a:rPr lang="en-US" dirty="0"/>
              <a:t>There is an outlier that will cause the Maximum Marginal Classifier to look like this.</a:t>
            </a:r>
          </a:p>
          <a:p>
            <a:pPr>
              <a:buFont typeface="Arial" panose="020B0604020202020204" pitchFamily="34" charset="0"/>
              <a:buChar char="•"/>
            </a:pPr>
            <a:r>
              <a:rPr lang="en-US" dirty="0"/>
              <a:t>The outlier node is classified as not obese but lies much closer to the obese.</a:t>
            </a:r>
          </a:p>
          <a:p>
            <a:pPr>
              <a:buFont typeface="Arial" panose="020B0604020202020204" pitchFamily="34" charset="0"/>
              <a:buChar char="•"/>
            </a:pPr>
            <a:endParaRPr lang="en-US" dirty="0"/>
          </a:p>
        </p:txBody>
      </p:sp>
      <p:sp>
        <p:nvSpPr>
          <p:cNvPr id="5" name="Date Placeholder 4">
            <a:extLst>
              <a:ext uri="{FF2B5EF4-FFF2-40B4-BE49-F238E27FC236}">
                <a16:creationId xmlns:a16="http://schemas.microsoft.com/office/drawing/2014/main" id="{FBB55974-96CC-4C7D-B392-E3929659F41A}"/>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D36E04E2-7207-4920-A4AC-FA93B084C4F7}"/>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CE2EB741-2946-499C-9BC6-42895E97F9BD}"/>
              </a:ext>
            </a:extLst>
          </p:cNvPr>
          <p:cNvSpPr>
            <a:spLocks noGrp="1"/>
          </p:cNvSpPr>
          <p:nvPr>
            <p:ph type="sldNum" sz="quarter" idx="12"/>
          </p:nvPr>
        </p:nvSpPr>
        <p:spPr/>
        <p:txBody>
          <a:bodyPr/>
          <a:lstStyle/>
          <a:p>
            <a:fld id="{B7884E68-CE57-44C0-BE0F-84C629DF22D5}" type="slidenum">
              <a:rPr lang="en-US" smtClean="0"/>
              <a:t>58</a:t>
            </a:fld>
            <a:endParaRPr lang="en-US"/>
          </a:p>
        </p:txBody>
      </p:sp>
      <p:pic>
        <p:nvPicPr>
          <p:cNvPr id="8" name="Picture 7">
            <a:extLst>
              <a:ext uri="{FF2B5EF4-FFF2-40B4-BE49-F238E27FC236}">
                <a16:creationId xmlns:a16="http://schemas.microsoft.com/office/drawing/2014/main" id="{0648459F-E11D-4055-BB43-7DB758CF35D7}"/>
              </a:ext>
            </a:extLst>
          </p:cNvPr>
          <p:cNvPicPr>
            <a:picLocks noChangeAspect="1"/>
          </p:cNvPicPr>
          <p:nvPr/>
        </p:nvPicPr>
        <p:blipFill>
          <a:blip r:embed="rId3"/>
          <a:stretch>
            <a:fillRect/>
          </a:stretch>
        </p:blipFill>
        <p:spPr>
          <a:xfrm>
            <a:off x="6197602" y="1193799"/>
            <a:ext cx="5175248" cy="1520177"/>
          </a:xfrm>
          <a:prstGeom prst="rect">
            <a:avLst/>
          </a:prstGeom>
        </p:spPr>
      </p:pic>
      <p:pic>
        <p:nvPicPr>
          <p:cNvPr id="9" name="Picture 8">
            <a:extLst>
              <a:ext uri="{FF2B5EF4-FFF2-40B4-BE49-F238E27FC236}">
                <a16:creationId xmlns:a16="http://schemas.microsoft.com/office/drawing/2014/main" id="{5BC9F674-7B5A-4C82-9586-EF781C9A1F98}"/>
              </a:ext>
            </a:extLst>
          </p:cNvPr>
          <p:cNvPicPr>
            <a:picLocks noChangeAspect="1"/>
          </p:cNvPicPr>
          <p:nvPr/>
        </p:nvPicPr>
        <p:blipFill>
          <a:blip r:embed="rId4"/>
          <a:stretch>
            <a:fillRect/>
          </a:stretch>
        </p:blipFill>
        <p:spPr>
          <a:xfrm>
            <a:off x="6197603" y="2899962"/>
            <a:ext cx="5175247" cy="1497448"/>
          </a:xfrm>
          <a:prstGeom prst="rect">
            <a:avLst/>
          </a:prstGeom>
        </p:spPr>
      </p:pic>
    </p:spTree>
    <p:extLst>
      <p:ext uri="{BB962C8B-B14F-4D97-AF65-F5344CB8AC3E}">
        <p14:creationId xmlns:p14="http://schemas.microsoft.com/office/powerpoint/2010/main" val="3093912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C859-5C85-47AE-AE28-873B20C18E73}"/>
              </a:ext>
            </a:extLst>
          </p:cNvPr>
          <p:cNvSpPr>
            <a:spLocks noGrp="1"/>
          </p:cNvSpPr>
          <p:nvPr>
            <p:ph type="title"/>
          </p:nvPr>
        </p:nvSpPr>
        <p:spPr/>
        <p:txBody>
          <a:bodyPr>
            <a:normAutofit fontScale="90000"/>
          </a:bodyPr>
          <a:lstStyle/>
          <a:p>
            <a:r>
              <a:rPr lang="en-US" dirty="0"/>
              <a:t>Support Vector Machines: Hard vs Soft Margin</a:t>
            </a:r>
          </a:p>
        </p:txBody>
      </p:sp>
      <p:sp>
        <p:nvSpPr>
          <p:cNvPr id="3" name="Content Placeholder 2">
            <a:extLst>
              <a:ext uri="{FF2B5EF4-FFF2-40B4-BE49-F238E27FC236}">
                <a16:creationId xmlns:a16="http://schemas.microsoft.com/office/drawing/2014/main" id="{6AE24548-EF53-4BBD-978C-6F0315D45BB2}"/>
              </a:ext>
            </a:extLst>
          </p:cNvPr>
          <p:cNvSpPr>
            <a:spLocks noGrp="1"/>
          </p:cNvSpPr>
          <p:nvPr>
            <p:ph sz="half" idx="1"/>
          </p:nvPr>
        </p:nvSpPr>
        <p:spPr/>
        <p:txBody>
          <a:bodyPr>
            <a:normAutofit lnSpcReduction="10000"/>
          </a:bodyPr>
          <a:lstStyle/>
          <a:p>
            <a:pPr>
              <a:buFont typeface="Arial" panose="020B0604020202020204" pitchFamily="34" charset="0"/>
              <a:buChar char="•"/>
            </a:pPr>
            <a:r>
              <a:rPr lang="en-US" dirty="0"/>
              <a:t>If we try to classify a new observation shown in black, we will classify it as not obese! Although it is very far away from the not obese and closer to the obese.</a:t>
            </a:r>
          </a:p>
          <a:p>
            <a:pPr>
              <a:lnSpc>
                <a:spcPct val="120000"/>
              </a:lnSpc>
              <a:spcBef>
                <a:spcPts val="0"/>
              </a:spcBef>
              <a:spcAft>
                <a:spcPts val="0"/>
              </a:spcAft>
              <a:buFont typeface="Arial" panose="020B0604020202020204" pitchFamily="34" charset="0"/>
              <a:buChar char="•"/>
            </a:pPr>
            <a:r>
              <a:rPr lang="en-US" dirty="0"/>
              <a:t>The Maximum Marginal Classifiers are </a:t>
            </a:r>
            <a:r>
              <a:rPr lang="en-US" b="1" dirty="0"/>
              <a:t>very sensitive to outliers</a:t>
            </a:r>
            <a:r>
              <a:rPr lang="en-US" dirty="0"/>
              <a:t>.</a:t>
            </a:r>
          </a:p>
          <a:p>
            <a:pPr>
              <a:lnSpc>
                <a:spcPct val="120000"/>
              </a:lnSpc>
              <a:spcBef>
                <a:spcPts val="0"/>
              </a:spcBef>
              <a:spcAft>
                <a:spcPts val="0"/>
              </a:spcAft>
              <a:buFont typeface="Arial" panose="020B0604020202020204" pitchFamily="34" charset="0"/>
              <a:buChar char="•"/>
            </a:pPr>
            <a:r>
              <a:rPr lang="en-US" dirty="0"/>
              <a:t>What can we do about it?</a:t>
            </a:r>
          </a:p>
          <a:p>
            <a:endParaRPr lang="en-US" dirty="0"/>
          </a:p>
        </p:txBody>
      </p:sp>
      <p:sp>
        <p:nvSpPr>
          <p:cNvPr id="5" name="Date Placeholder 4">
            <a:extLst>
              <a:ext uri="{FF2B5EF4-FFF2-40B4-BE49-F238E27FC236}">
                <a16:creationId xmlns:a16="http://schemas.microsoft.com/office/drawing/2014/main" id="{E4E62730-C9EF-4936-8D7B-386882B8CE2E}"/>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691FCB4F-E23A-465F-A3E6-B6C430194236}"/>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DDA827F3-8895-4842-84AC-334A60BBD180}"/>
              </a:ext>
            </a:extLst>
          </p:cNvPr>
          <p:cNvSpPr>
            <a:spLocks noGrp="1"/>
          </p:cNvSpPr>
          <p:nvPr>
            <p:ph type="sldNum" sz="quarter" idx="12"/>
          </p:nvPr>
        </p:nvSpPr>
        <p:spPr/>
        <p:txBody>
          <a:bodyPr/>
          <a:lstStyle/>
          <a:p>
            <a:fld id="{B7884E68-CE57-44C0-BE0F-84C629DF22D5}" type="slidenum">
              <a:rPr lang="en-US" smtClean="0"/>
              <a:t>59</a:t>
            </a:fld>
            <a:endParaRPr lang="en-US"/>
          </a:p>
        </p:txBody>
      </p:sp>
      <p:pic>
        <p:nvPicPr>
          <p:cNvPr id="8" name="Picture 7">
            <a:extLst>
              <a:ext uri="{FF2B5EF4-FFF2-40B4-BE49-F238E27FC236}">
                <a16:creationId xmlns:a16="http://schemas.microsoft.com/office/drawing/2014/main" id="{D632B756-8DA1-490E-8E81-82C8FB664D1E}"/>
              </a:ext>
            </a:extLst>
          </p:cNvPr>
          <p:cNvPicPr>
            <a:picLocks noChangeAspect="1"/>
          </p:cNvPicPr>
          <p:nvPr/>
        </p:nvPicPr>
        <p:blipFill>
          <a:blip r:embed="rId3"/>
          <a:stretch>
            <a:fillRect/>
          </a:stretch>
        </p:blipFill>
        <p:spPr>
          <a:xfrm>
            <a:off x="6197602" y="1549339"/>
            <a:ext cx="5671830" cy="1271588"/>
          </a:xfrm>
          <a:prstGeom prst="rect">
            <a:avLst/>
          </a:prstGeom>
        </p:spPr>
      </p:pic>
    </p:spTree>
    <p:extLst>
      <p:ext uri="{BB962C8B-B14F-4D97-AF65-F5344CB8AC3E}">
        <p14:creationId xmlns:p14="http://schemas.microsoft.com/office/powerpoint/2010/main" val="1330577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Typical Problems for ML?</a:t>
            </a:r>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6</a:t>
            </a:fld>
            <a:endParaRPr lang="en-US"/>
          </a:p>
        </p:txBody>
      </p:sp>
      <p:sp>
        <p:nvSpPr>
          <p:cNvPr id="8" name="object 3"/>
          <p:cNvSpPr/>
          <p:nvPr/>
        </p:nvSpPr>
        <p:spPr>
          <a:xfrm>
            <a:off x="536331" y="2144872"/>
            <a:ext cx="2993370" cy="1396021"/>
          </a:xfrm>
          <a:prstGeom prst="rect">
            <a:avLst/>
          </a:prstGeom>
          <a:blipFill>
            <a:blip r:embed="rId3" cstate="print"/>
            <a:stretch>
              <a:fillRect/>
            </a:stretch>
          </a:blipFill>
        </p:spPr>
        <p:txBody>
          <a:bodyPr wrap="square" lIns="0" tIns="0" rIns="0" bIns="0" rtlCol="0"/>
          <a:lstStyle/>
          <a:p>
            <a:endParaRPr/>
          </a:p>
        </p:txBody>
      </p:sp>
      <p:sp>
        <p:nvSpPr>
          <p:cNvPr id="9" name="object 5"/>
          <p:cNvSpPr txBox="1"/>
          <p:nvPr/>
        </p:nvSpPr>
        <p:spPr>
          <a:xfrm>
            <a:off x="304800" y="1245731"/>
            <a:ext cx="4114800" cy="2353310"/>
          </a:xfrm>
          <a:prstGeom prst="rect">
            <a:avLst/>
          </a:prstGeom>
          <a:ln w="44450">
            <a:solidFill>
              <a:srgbClr val="6997AF"/>
            </a:solidFill>
          </a:ln>
        </p:spPr>
        <p:txBody>
          <a:bodyPr vert="horz" wrap="square" lIns="0" tIns="33020" rIns="0" bIns="0" rtlCol="0">
            <a:spAutoFit/>
          </a:bodyPr>
          <a:lstStyle/>
          <a:p>
            <a:pPr algn="ctr">
              <a:lnSpc>
                <a:spcPct val="100000"/>
              </a:lnSpc>
              <a:spcBef>
                <a:spcPts val="260"/>
              </a:spcBef>
            </a:pPr>
            <a:r>
              <a:rPr sz="2400" b="1" spc="-5" dirty="0">
                <a:solidFill>
                  <a:srgbClr val="6997AF"/>
                </a:solidFill>
                <a:latin typeface="Arial"/>
                <a:cs typeface="Arial"/>
              </a:rPr>
              <a:t>Classification</a:t>
            </a:r>
            <a:r>
              <a:rPr sz="2400" spc="-5" dirty="0">
                <a:latin typeface="Arial"/>
                <a:cs typeface="Arial"/>
              </a:rPr>
              <a:t>:</a:t>
            </a:r>
            <a:endParaRPr sz="2400" dirty="0">
              <a:latin typeface="Arial"/>
              <a:cs typeface="Arial"/>
            </a:endParaRPr>
          </a:p>
          <a:p>
            <a:pPr algn="ctr">
              <a:lnSpc>
                <a:spcPct val="100000"/>
              </a:lnSpc>
              <a:spcBef>
                <a:spcPts val="520"/>
              </a:spcBef>
            </a:pPr>
            <a:r>
              <a:rPr sz="2000" dirty="0">
                <a:latin typeface="Arial"/>
                <a:cs typeface="Arial"/>
              </a:rPr>
              <a:t>Predict a class </a:t>
            </a:r>
            <a:r>
              <a:rPr sz="2000" spc="-5" dirty="0">
                <a:solidFill>
                  <a:srgbClr val="6997AF"/>
                </a:solidFill>
                <a:latin typeface="Arial"/>
                <a:cs typeface="Arial"/>
              </a:rPr>
              <a:t>label </a:t>
            </a:r>
            <a:r>
              <a:rPr sz="2000" spc="-5" dirty="0">
                <a:latin typeface="Arial"/>
                <a:cs typeface="Arial"/>
              </a:rPr>
              <a:t>for an</a:t>
            </a:r>
            <a:r>
              <a:rPr sz="2000" spc="-80" dirty="0">
                <a:latin typeface="Arial"/>
                <a:cs typeface="Arial"/>
              </a:rPr>
              <a:t> </a:t>
            </a:r>
            <a:r>
              <a:rPr sz="2000" spc="-5" dirty="0">
                <a:latin typeface="Arial"/>
                <a:cs typeface="Arial"/>
              </a:rPr>
              <a:t>input</a:t>
            </a:r>
            <a:endParaRPr sz="2000" dirty="0">
              <a:latin typeface="Arial"/>
              <a:cs typeface="Arial"/>
            </a:endParaRPr>
          </a:p>
        </p:txBody>
      </p:sp>
      <p:pic>
        <p:nvPicPr>
          <p:cNvPr id="27" name="Picture 26"/>
          <p:cNvPicPr>
            <a:picLocks noChangeAspect="1"/>
          </p:cNvPicPr>
          <p:nvPr/>
        </p:nvPicPr>
        <p:blipFill>
          <a:blip r:embed="rId4"/>
          <a:stretch>
            <a:fillRect/>
          </a:stretch>
        </p:blipFill>
        <p:spPr>
          <a:xfrm>
            <a:off x="4623482" y="1213230"/>
            <a:ext cx="3769404" cy="2418311"/>
          </a:xfrm>
          <a:prstGeom prst="rect">
            <a:avLst/>
          </a:prstGeom>
        </p:spPr>
      </p:pic>
      <p:pic>
        <p:nvPicPr>
          <p:cNvPr id="28" name="Picture 27"/>
          <p:cNvPicPr>
            <a:picLocks noChangeAspect="1"/>
          </p:cNvPicPr>
          <p:nvPr/>
        </p:nvPicPr>
        <p:blipFill>
          <a:blip r:embed="rId5"/>
          <a:stretch>
            <a:fillRect/>
          </a:stretch>
        </p:blipFill>
        <p:spPr>
          <a:xfrm>
            <a:off x="289628" y="3732874"/>
            <a:ext cx="4160452" cy="2469094"/>
          </a:xfrm>
          <a:prstGeom prst="rect">
            <a:avLst/>
          </a:prstGeom>
        </p:spPr>
      </p:pic>
      <p:pic>
        <p:nvPicPr>
          <p:cNvPr id="29" name="Picture 28"/>
          <p:cNvPicPr>
            <a:picLocks noChangeAspect="1"/>
          </p:cNvPicPr>
          <p:nvPr/>
        </p:nvPicPr>
        <p:blipFill>
          <a:blip r:embed="rId6"/>
          <a:stretch>
            <a:fillRect/>
          </a:stretch>
        </p:blipFill>
        <p:spPr>
          <a:xfrm>
            <a:off x="4623482" y="3732874"/>
            <a:ext cx="3769404" cy="2465740"/>
          </a:xfrm>
          <a:prstGeom prst="rect">
            <a:avLst/>
          </a:prstGeom>
        </p:spPr>
      </p:pic>
      <p:pic>
        <p:nvPicPr>
          <p:cNvPr id="30" name="Picture 29"/>
          <p:cNvPicPr>
            <a:picLocks noChangeAspect="1"/>
          </p:cNvPicPr>
          <p:nvPr/>
        </p:nvPicPr>
        <p:blipFill>
          <a:blip r:embed="rId7"/>
          <a:stretch>
            <a:fillRect/>
          </a:stretch>
        </p:blipFill>
        <p:spPr>
          <a:xfrm>
            <a:off x="8523514" y="1213230"/>
            <a:ext cx="3363687" cy="2385811"/>
          </a:xfrm>
          <a:prstGeom prst="rect">
            <a:avLst/>
          </a:prstGeom>
        </p:spPr>
      </p:pic>
      <p:sp>
        <p:nvSpPr>
          <p:cNvPr id="3" name="Rectangle 2"/>
          <p:cNvSpPr/>
          <p:nvPr/>
        </p:nvSpPr>
        <p:spPr>
          <a:xfrm>
            <a:off x="5794513" y="5098774"/>
            <a:ext cx="1311965" cy="3776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3917" y="4167681"/>
            <a:ext cx="1376211" cy="1651454"/>
          </a:xfrm>
          <a:prstGeom prst="rect">
            <a:avLst/>
          </a:prstGeom>
        </p:spPr>
      </p:pic>
      <p:sp>
        <p:nvSpPr>
          <p:cNvPr id="10" name="Rectangle 9"/>
          <p:cNvSpPr/>
          <p:nvPr/>
        </p:nvSpPr>
        <p:spPr>
          <a:xfrm>
            <a:off x="8566288" y="3769449"/>
            <a:ext cx="3320912" cy="2397264"/>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610179" y="3706016"/>
            <a:ext cx="3336007" cy="461665"/>
          </a:xfrm>
          <a:prstGeom prst="rect">
            <a:avLst/>
          </a:prstGeom>
          <a:noFill/>
        </p:spPr>
        <p:txBody>
          <a:bodyPr wrap="square" rtlCol="0">
            <a:spAutoFit/>
          </a:bodyPr>
          <a:lstStyle/>
          <a:p>
            <a:r>
              <a:rPr lang="en-US" sz="2400" b="1" dirty="0">
                <a:solidFill>
                  <a:schemeClr val="accent1"/>
                </a:solidFill>
              </a:rPr>
              <a:t>Reinforcement Learning</a:t>
            </a:r>
          </a:p>
        </p:txBody>
      </p:sp>
    </p:spTree>
    <p:extLst>
      <p:ext uri="{BB962C8B-B14F-4D97-AF65-F5344CB8AC3E}">
        <p14:creationId xmlns:p14="http://schemas.microsoft.com/office/powerpoint/2010/main" val="22732299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E0BBD-19E7-4768-AF3F-41042C406007}"/>
              </a:ext>
            </a:extLst>
          </p:cNvPr>
          <p:cNvSpPr>
            <a:spLocks noGrp="1"/>
          </p:cNvSpPr>
          <p:nvPr>
            <p:ph type="title"/>
          </p:nvPr>
        </p:nvSpPr>
        <p:spPr/>
        <p:txBody>
          <a:bodyPr>
            <a:normAutofit fontScale="90000"/>
          </a:bodyPr>
          <a:lstStyle/>
          <a:p>
            <a:r>
              <a:rPr lang="en-US" dirty="0"/>
              <a:t>Support Vector Machines: Hard vs Soft Margin</a:t>
            </a:r>
          </a:p>
        </p:txBody>
      </p:sp>
      <p:sp>
        <p:nvSpPr>
          <p:cNvPr id="3" name="Content Placeholder 2">
            <a:extLst>
              <a:ext uri="{FF2B5EF4-FFF2-40B4-BE49-F238E27FC236}">
                <a16:creationId xmlns:a16="http://schemas.microsoft.com/office/drawing/2014/main" id="{1CB24CCB-3406-46AA-B26C-4C646C256590}"/>
              </a:ext>
            </a:extLst>
          </p:cNvPr>
          <p:cNvSpPr>
            <a:spLocks noGrp="1"/>
          </p:cNvSpPr>
          <p:nvPr>
            <p:ph sz="half" idx="1"/>
          </p:nvPr>
        </p:nvSpPr>
        <p:spPr/>
        <p:txBody>
          <a:bodyPr>
            <a:normAutofit fontScale="85000" lnSpcReduction="20000"/>
          </a:bodyPr>
          <a:lstStyle/>
          <a:p>
            <a:pPr>
              <a:buFont typeface="Arial" panose="020B0604020202020204" pitchFamily="34" charset="0"/>
              <a:buChar char="•"/>
            </a:pPr>
            <a:r>
              <a:rPr lang="en-US" dirty="0"/>
              <a:t>How about if we allow some misclassification (i.e. allow some error) to help us classify new observations better.</a:t>
            </a:r>
          </a:p>
          <a:p>
            <a:pPr>
              <a:buFont typeface="Arial" panose="020B0604020202020204" pitchFamily="34" charset="0"/>
              <a:buChar char="•"/>
            </a:pPr>
            <a:r>
              <a:rPr lang="en-US" dirty="0"/>
              <a:t>Some misclassification may classify some training data incorrectly but increases the correct classification of the new observed data (a good trade off)</a:t>
            </a:r>
          </a:p>
          <a:p>
            <a:pPr>
              <a:buFont typeface="Arial" panose="020B0604020202020204" pitchFamily="34" charset="0"/>
              <a:buChar char="•"/>
            </a:pPr>
            <a:r>
              <a:rPr lang="en-US" dirty="0"/>
              <a:t>Since we allowed some misclassification, the margin is called a </a:t>
            </a:r>
            <a:r>
              <a:rPr lang="en-US" b="1" i="1" dirty="0"/>
              <a:t>soft margin</a:t>
            </a:r>
            <a:r>
              <a:rPr lang="en-US" dirty="0"/>
              <a:t>.</a:t>
            </a:r>
          </a:p>
          <a:p>
            <a:pPr>
              <a:buFont typeface="Arial" panose="020B0604020202020204" pitchFamily="34" charset="0"/>
              <a:buChar char="•"/>
            </a:pPr>
            <a:r>
              <a:rPr lang="en-US" dirty="0"/>
              <a:t>When we use a </a:t>
            </a:r>
            <a:r>
              <a:rPr lang="en-US" b="1" i="1" dirty="0"/>
              <a:t>soft margin </a:t>
            </a:r>
            <a:r>
              <a:rPr lang="en-US" dirty="0"/>
              <a:t>to classify the data, we often refer to it as </a:t>
            </a:r>
            <a:r>
              <a:rPr lang="en-US" b="1" i="1" dirty="0"/>
              <a:t>Support Vector Classifier</a:t>
            </a:r>
          </a:p>
          <a:p>
            <a:pPr>
              <a:buFont typeface="Arial" panose="020B0604020202020204" pitchFamily="34" charset="0"/>
              <a:buChar char="•"/>
            </a:pPr>
            <a:endParaRPr lang="en-US" dirty="0">
              <a:latin typeface="Helvetica Neue"/>
            </a:endParaRPr>
          </a:p>
          <a:p>
            <a:pPr>
              <a:buFont typeface="Arial" panose="020B0604020202020204" pitchFamily="34" charset="0"/>
              <a:buChar char="•"/>
            </a:pPr>
            <a:endParaRPr lang="en-US" dirty="0">
              <a:latin typeface="Helvetica Neue"/>
            </a:endParaRPr>
          </a:p>
          <a:p>
            <a:pPr>
              <a:buFont typeface="Arial" panose="020B0604020202020204" pitchFamily="34" charset="0"/>
              <a:buChar char="•"/>
            </a:pPr>
            <a:endParaRPr lang="en-US" dirty="0"/>
          </a:p>
        </p:txBody>
      </p:sp>
      <p:sp>
        <p:nvSpPr>
          <p:cNvPr id="5" name="Date Placeholder 4">
            <a:extLst>
              <a:ext uri="{FF2B5EF4-FFF2-40B4-BE49-F238E27FC236}">
                <a16:creationId xmlns:a16="http://schemas.microsoft.com/office/drawing/2014/main" id="{ABABBBA6-694E-47B6-B168-3A600081A997}"/>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E9725162-7320-452A-9F65-EBF73A949E0B}"/>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C30E495D-57BA-43D8-BEDB-0C9BA85DA0FE}"/>
              </a:ext>
            </a:extLst>
          </p:cNvPr>
          <p:cNvSpPr>
            <a:spLocks noGrp="1"/>
          </p:cNvSpPr>
          <p:nvPr>
            <p:ph type="sldNum" sz="quarter" idx="12"/>
          </p:nvPr>
        </p:nvSpPr>
        <p:spPr/>
        <p:txBody>
          <a:bodyPr/>
          <a:lstStyle/>
          <a:p>
            <a:fld id="{B7884E68-CE57-44C0-BE0F-84C629DF22D5}" type="slidenum">
              <a:rPr lang="en-US" smtClean="0"/>
              <a:t>60</a:t>
            </a:fld>
            <a:endParaRPr lang="en-US"/>
          </a:p>
        </p:txBody>
      </p:sp>
      <p:pic>
        <p:nvPicPr>
          <p:cNvPr id="8" name="Picture 7">
            <a:extLst>
              <a:ext uri="{FF2B5EF4-FFF2-40B4-BE49-F238E27FC236}">
                <a16:creationId xmlns:a16="http://schemas.microsoft.com/office/drawing/2014/main" id="{B56A028B-2191-4F63-A329-61DB1D94D806}"/>
              </a:ext>
            </a:extLst>
          </p:cNvPr>
          <p:cNvPicPr>
            <a:picLocks noChangeAspect="1"/>
          </p:cNvPicPr>
          <p:nvPr/>
        </p:nvPicPr>
        <p:blipFill>
          <a:blip r:embed="rId3"/>
          <a:stretch>
            <a:fillRect/>
          </a:stretch>
        </p:blipFill>
        <p:spPr>
          <a:xfrm>
            <a:off x="6188077" y="1592671"/>
            <a:ext cx="5499098" cy="1648853"/>
          </a:xfrm>
          <a:prstGeom prst="rect">
            <a:avLst/>
          </a:prstGeom>
        </p:spPr>
      </p:pic>
      <p:sp>
        <p:nvSpPr>
          <p:cNvPr id="9" name="TextBox 8">
            <a:extLst>
              <a:ext uri="{FF2B5EF4-FFF2-40B4-BE49-F238E27FC236}">
                <a16:creationId xmlns:a16="http://schemas.microsoft.com/office/drawing/2014/main" id="{FFE5A021-1086-478F-A819-5BB267B2D098}"/>
              </a:ext>
            </a:extLst>
          </p:cNvPr>
          <p:cNvSpPr txBox="1"/>
          <p:nvPr/>
        </p:nvSpPr>
        <p:spPr>
          <a:xfrm>
            <a:off x="7121528" y="4038599"/>
            <a:ext cx="3879848" cy="954107"/>
          </a:xfrm>
          <a:prstGeom prst="rect">
            <a:avLst/>
          </a:prstGeom>
          <a:noFill/>
        </p:spPr>
        <p:txBody>
          <a:bodyPr wrap="square" rtlCol="0">
            <a:spAutoFit/>
          </a:bodyPr>
          <a:lstStyle/>
          <a:p>
            <a:r>
              <a:rPr lang="en-US" sz="2800" dirty="0">
                <a:solidFill>
                  <a:srgbClr val="FF0000"/>
                </a:solidFill>
              </a:rPr>
              <a:t>Best soft margin is found using cross validation </a:t>
            </a:r>
          </a:p>
        </p:txBody>
      </p:sp>
    </p:spTree>
    <p:extLst>
      <p:ext uri="{BB962C8B-B14F-4D97-AF65-F5344CB8AC3E}">
        <p14:creationId xmlns:p14="http://schemas.microsoft.com/office/powerpoint/2010/main" val="1104146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446D-4470-42C3-A8DF-4772992B0674}"/>
              </a:ext>
            </a:extLst>
          </p:cNvPr>
          <p:cNvSpPr>
            <a:spLocks noGrp="1"/>
          </p:cNvSpPr>
          <p:nvPr>
            <p:ph type="title"/>
          </p:nvPr>
        </p:nvSpPr>
        <p:spPr/>
        <p:txBody>
          <a:bodyPr>
            <a:normAutofit fontScale="90000"/>
          </a:bodyPr>
          <a:lstStyle/>
          <a:p>
            <a:r>
              <a:rPr lang="en-US" dirty="0"/>
              <a:t>Support Vector Machines: Hard vs Soft Margin</a:t>
            </a:r>
          </a:p>
        </p:txBody>
      </p:sp>
      <p:sp>
        <p:nvSpPr>
          <p:cNvPr id="3" name="Content Placeholder 2">
            <a:extLst>
              <a:ext uri="{FF2B5EF4-FFF2-40B4-BE49-F238E27FC236}">
                <a16:creationId xmlns:a16="http://schemas.microsoft.com/office/drawing/2014/main" id="{0BDD477C-56EE-4709-95C2-39D1E15C4950}"/>
              </a:ext>
            </a:extLst>
          </p:cNvPr>
          <p:cNvSpPr>
            <a:spLocks noGrp="1"/>
          </p:cNvSpPr>
          <p:nvPr>
            <p:ph sz="half" idx="1"/>
          </p:nvPr>
        </p:nvSpPr>
        <p:spPr/>
        <p:txBody>
          <a:bodyPr/>
          <a:lstStyle/>
          <a:p>
            <a:pPr>
              <a:buFont typeface="Arial" panose="020B0604020202020204" pitchFamily="34" charset="0"/>
              <a:buChar char="•"/>
            </a:pPr>
            <a:r>
              <a:rPr lang="en-US" dirty="0"/>
              <a:t>Hard margin does not allow any error.</a:t>
            </a:r>
          </a:p>
          <a:p>
            <a:endParaRPr lang="en-US" dirty="0"/>
          </a:p>
        </p:txBody>
      </p:sp>
      <p:sp>
        <p:nvSpPr>
          <p:cNvPr id="13" name="Content Placeholder 12">
            <a:extLst>
              <a:ext uri="{FF2B5EF4-FFF2-40B4-BE49-F238E27FC236}">
                <a16:creationId xmlns:a16="http://schemas.microsoft.com/office/drawing/2014/main" id="{DD5A904E-FAE7-4662-AE44-3F7B609387EA}"/>
              </a:ext>
            </a:extLst>
          </p:cNvPr>
          <p:cNvSpPr>
            <a:spLocks noGrp="1"/>
          </p:cNvSpPr>
          <p:nvPr>
            <p:ph sz="half" idx="2"/>
          </p:nvPr>
        </p:nvSpPr>
        <p:spPr/>
        <p:txBody>
          <a:bodyPr/>
          <a:lstStyle/>
          <a:p>
            <a:pPr>
              <a:buFont typeface="Arial" panose="020B0604020202020204" pitchFamily="34" charset="0"/>
              <a:buChar char="•"/>
            </a:pPr>
            <a:r>
              <a:rPr lang="en-US" dirty="0"/>
              <a:t>Soft margin allows some errors.</a:t>
            </a:r>
          </a:p>
        </p:txBody>
      </p:sp>
      <p:sp>
        <p:nvSpPr>
          <p:cNvPr id="5" name="Date Placeholder 4">
            <a:extLst>
              <a:ext uri="{FF2B5EF4-FFF2-40B4-BE49-F238E27FC236}">
                <a16:creationId xmlns:a16="http://schemas.microsoft.com/office/drawing/2014/main" id="{FC2907BD-E1C1-4C63-AA10-EDED728ED884}"/>
              </a:ext>
            </a:extLst>
          </p:cNvPr>
          <p:cNvSpPr>
            <a:spLocks noGrp="1"/>
          </p:cNvSpPr>
          <p:nvPr>
            <p:ph type="dt" sz="half" idx="10"/>
          </p:nvPr>
        </p:nvSpPr>
        <p:spPr/>
        <p:txBody>
          <a:bodyPr/>
          <a:lstStyle/>
          <a:p>
            <a:fld id="{6A2184E9-FC88-4B86-8D4F-5996550AB68F}" type="datetime1">
              <a:rPr lang="en-US" smtClean="0"/>
              <a:pPr/>
              <a:t>10/31/2022</a:t>
            </a:fld>
            <a:endParaRPr lang="en-US"/>
          </a:p>
        </p:txBody>
      </p:sp>
      <p:sp>
        <p:nvSpPr>
          <p:cNvPr id="6" name="Footer Placeholder 5">
            <a:extLst>
              <a:ext uri="{FF2B5EF4-FFF2-40B4-BE49-F238E27FC236}">
                <a16:creationId xmlns:a16="http://schemas.microsoft.com/office/drawing/2014/main" id="{3C8F4A0E-E7DE-45F8-929C-85D1A1A8E3A1}"/>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9C509721-1D64-433C-8827-76282B149658}"/>
              </a:ext>
            </a:extLst>
          </p:cNvPr>
          <p:cNvSpPr>
            <a:spLocks noGrp="1"/>
          </p:cNvSpPr>
          <p:nvPr>
            <p:ph type="sldNum" sz="quarter" idx="12"/>
          </p:nvPr>
        </p:nvSpPr>
        <p:spPr/>
        <p:txBody>
          <a:bodyPr/>
          <a:lstStyle/>
          <a:p>
            <a:fld id="{B7884E68-CE57-44C0-BE0F-84C629DF22D5}" type="slidenum">
              <a:rPr lang="en-US" smtClean="0"/>
              <a:pPr/>
              <a:t>61</a:t>
            </a:fld>
            <a:endParaRPr lang="en-US"/>
          </a:p>
        </p:txBody>
      </p:sp>
      <p:graphicFrame>
        <p:nvGraphicFramePr>
          <p:cNvPr id="14" name="Object 13">
            <a:extLst>
              <a:ext uri="{FF2B5EF4-FFF2-40B4-BE49-F238E27FC236}">
                <a16:creationId xmlns:a16="http://schemas.microsoft.com/office/drawing/2014/main" id="{B07A9366-DABA-441B-B0CB-E84D2B85BAD2}"/>
              </a:ext>
            </a:extLst>
          </p:cNvPr>
          <p:cNvGraphicFramePr>
            <a:graphicFrameLocks noChangeAspect="1"/>
          </p:cNvGraphicFramePr>
          <p:nvPr>
            <p:extLst>
              <p:ext uri="{D42A27DB-BD31-4B8C-83A1-F6EECF244321}">
                <p14:modId xmlns:p14="http://schemas.microsoft.com/office/powerpoint/2010/main" val="437228544"/>
              </p:ext>
            </p:extLst>
          </p:nvPr>
        </p:nvGraphicFramePr>
        <p:xfrm>
          <a:off x="371475" y="2395538"/>
          <a:ext cx="5048250" cy="3187700"/>
        </p:xfrm>
        <a:graphic>
          <a:graphicData uri="http://schemas.openxmlformats.org/presentationml/2006/ole">
            <mc:AlternateContent xmlns:mc="http://schemas.openxmlformats.org/markup-compatibility/2006">
              <mc:Choice xmlns:v="urn:schemas-microsoft-com:vml" Requires="v">
                <p:oleObj spid="_x0000_s7300" name="Bitmap Image" r:id="rId4" imgW="5048280" imgH="3187800" progId="PBrush">
                  <p:embed/>
                </p:oleObj>
              </mc:Choice>
              <mc:Fallback>
                <p:oleObj name="Bitmap Image" r:id="rId4" imgW="5048280" imgH="3187800" progId="PBrush">
                  <p:embed/>
                  <p:pic>
                    <p:nvPicPr>
                      <p:cNvPr id="0" name=""/>
                      <p:cNvPicPr/>
                      <p:nvPr/>
                    </p:nvPicPr>
                    <p:blipFill>
                      <a:blip r:embed="rId5"/>
                      <a:stretch>
                        <a:fillRect/>
                      </a:stretch>
                    </p:blipFill>
                    <p:spPr>
                      <a:xfrm>
                        <a:off x="371475" y="2395538"/>
                        <a:ext cx="5048250" cy="3187700"/>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CF26BCDB-AA08-4DFF-90CC-57B4EAF17076}"/>
              </a:ext>
            </a:extLst>
          </p:cNvPr>
          <p:cNvGraphicFramePr>
            <a:graphicFrameLocks noChangeAspect="1"/>
          </p:cNvGraphicFramePr>
          <p:nvPr>
            <p:extLst>
              <p:ext uri="{D42A27DB-BD31-4B8C-83A1-F6EECF244321}">
                <p14:modId xmlns:p14="http://schemas.microsoft.com/office/powerpoint/2010/main" val="3381566007"/>
              </p:ext>
            </p:extLst>
          </p:nvPr>
        </p:nvGraphicFramePr>
        <p:xfrm>
          <a:off x="5861050" y="2395538"/>
          <a:ext cx="5156200" cy="3352800"/>
        </p:xfrm>
        <a:graphic>
          <a:graphicData uri="http://schemas.openxmlformats.org/presentationml/2006/ole">
            <mc:AlternateContent xmlns:mc="http://schemas.openxmlformats.org/markup-compatibility/2006">
              <mc:Choice xmlns:v="urn:schemas-microsoft-com:vml" Requires="v">
                <p:oleObj spid="_x0000_s7301" name="Bitmap Image" r:id="rId6" imgW="5156280" imgH="3352680" progId="PBrush">
                  <p:embed/>
                </p:oleObj>
              </mc:Choice>
              <mc:Fallback>
                <p:oleObj name="Bitmap Image" r:id="rId6" imgW="5156280" imgH="3352680" progId="PBrush">
                  <p:embed/>
                  <p:pic>
                    <p:nvPicPr>
                      <p:cNvPr id="0" name=""/>
                      <p:cNvPicPr/>
                      <p:nvPr/>
                    </p:nvPicPr>
                    <p:blipFill>
                      <a:blip r:embed="rId7"/>
                      <a:stretch>
                        <a:fillRect/>
                      </a:stretch>
                    </p:blipFill>
                    <p:spPr>
                      <a:xfrm>
                        <a:off x="5861050" y="2395538"/>
                        <a:ext cx="5156200" cy="3352800"/>
                      </a:xfrm>
                      <a:prstGeom prst="rect">
                        <a:avLst/>
                      </a:prstGeom>
                    </p:spPr>
                  </p:pic>
                </p:oleObj>
              </mc:Fallback>
            </mc:AlternateContent>
          </a:graphicData>
        </a:graphic>
      </p:graphicFrame>
    </p:spTree>
    <p:extLst>
      <p:ext uri="{BB962C8B-B14F-4D97-AF65-F5344CB8AC3E}">
        <p14:creationId xmlns:p14="http://schemas.microsoft.com/office/powerpoint/2010/main" val="40137797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56AA7-A4EF-4B11-A745-AED5002FE0C2}"/>
              </a:ext>
            </a:extLst>
          </p:cNvPr>
          <p:cNvSpPr>
            <a:spLocks noGrp="1"/>
          </p:cNvSpPr>
          <p:nvPr>
            <p:ph type="title"/>
          </p:nvPr>
        </p:nvSpPr>
        <p:spPr/>
        <p:txBody>
          <a:bodyPr>
            <a:normAutofit fontScale="90000"/>
          </a:bodyPr>
          <a:lstStyle/>
          <a:p>
            <a:r>
              <a:rPr lang="en-CA" dirty="0"/>
              <a:t>Support Vector Classifiers</a:t>
            </a:r>
            <a:endParaRPr lang="en-US" dirty="0"/>
          </a:p>
        </p:txBody>
      </p:sp>
      <p:sp>
        <p:nvSpPr>
          <p:cNvPr id="3" name="Content Placeholder 2">
            <a:extLst>
              <a:ext uri="{FF2B5EF4-FFF2-40B4-BE49-F238E27FC236}">
                <a16:creationId xmlns:a16="http://schemas.microsoft.com/office/drawing/2014/main" id="{885B029B-46BE-4E34-8A75-476427468F3F}"/>
              </a:ext>
            </a:extLst>
          </p:cNvPr>
          <p:cNvSpPr>
            <a:spLocks noGrp="1"/>
          </p:cNvSpPr>
          <p:nvPr>
            <p:ph sz="half" idx="1"/>
          </p:nvPr>
        </p:nvSpPr>
        <p:spPr/>
        <p:txBody>
          <a:bodyPr>
            <a:normAutofit fontScale="85000" lnSpcReduction="10000"/>
          </a:bodyPr>
          <a:lstStyle/>
          <a:p>
            <a:pPr>
              <a:lnSpc>
                <a:spcPct val="120000"/>
              </a:lnSpc>
              <a:spcBef>
                <a:spcPts val="0"/>
              </a:spcBef>
              <a:spcAft>
                <a:spcPts val="0"/>
              </a:spcAft>
              <a:buFont typeface="Arial" panose="020B0604020202020204" pitchFamily="34" charset="0"/>
              <a:buChar char="•"/>
            </a:pPr>
            <a:r>
              <a:rPr lang="en-US" dirty="0">
                <a:latin typeface="Helvetica Neue"/>
              </a:rPr>
              <a:t>in 1-D, a support vector classifier is a single dot within the 1-D space.</a:t>
            </a:r>
          </a:p>
          <a:p>
            <a:pPr>
              <a:lnSpc>
                <a:spcPct val="120000"/>
              </a:lnSpc>
              <a:spcBef>
                <a:spcPts val="0"/>
              </a:spcBef>
              <a:spcAft>
                <a:spcPts val="0"/>
              </a:spcAft>
              <a:buFont typeface="Arial" panose="020B0604020202020204" pitchFamily="34" charset="0"/>
              <a:buChar char="•"/>
            </a:pPr>
            <a:r>
              <a:rPr lang="en-US" dirty="0">
                <a:latin typeface="Helvetica Neue"/>
              </a:rPr>
              <a:t>In 2-D, a support vector classifier is a line within the 2-D space.</a:t>
            </a:r>
          </a:p>
          <a:p>
            <a:pPr>
              <a:lnSpc>
                <a:spcPct val="120000"/>
              </a:lnSpc>
              <a:spcBef>
                <a:spcPts val="0"/>
              </a:spcBef>
              <a:spcAft>
                <a:spcPts val="0"/>
              </a:spcAft>
              <a:buFont typeface="Arial" panose="020B0604020202020204" pitchFamily="34" charset="0"/>
              <a:buChar char="•"/>
            </a:pPr>
            <a:r>
              <a:rPr lang="en-US" dirty="0">
                <a:latin typeface="Helvetica Neue"/>
              </a:rPr>
              <a:t>In 3-D, a support vector classifier is a plane or surface within the 3-D space.</a:t>
            </a:r>
          </a:p>
          <a:p>
            <a:pPr>
              <a:lnSpc>
                <a:spcPct val="120000"/>
              </a:lnSpc>
              <a:spcBef>
                <a:spcPts val="0"/>
              </a:spcBef>
              <a:spcAft>
                <a:spcPts val="0"/>
              </a:spcAft>
              <a:buFont typeface="Arial" panose="020B0604020202020204" pitchFamily="34" charset="0"/>
              <a:buChar char="•"/>
            </a:pPr>
            <a:r>
              <a:rPr lang="en-US" dirty="0">
                <a:latin typeface="Helvetica Neue"/>
              </a:rPr>
              <a:t>In higher dimensions, a support vector classifier is a hyperplane within the same dimension.</a:t>
            </a:r>
          </a:p>
          <a:p>
            <a:endParaRPr lang="en-US" dirty="0"/>
          </a:p>
        </p:txBody>
      </p:sp>
      <p:sp>
        <p:nvSpPr>
          <p:cNvPr id="5" name="Date Placeholder 4">
            <a:extLst>
              <a:ext uri="{FF2B5EF4-FFF2-40B4-BE49-F238E27FC236}">
                <a16:creationId xmlns:a16="http://schemas.microsoft.com/office/drawing/2014/main" id="{9AAC0889-5C44-42E3-8CB9-4315CAF180AA}"/>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4E34F5FE-D2B6-4FEA-B5EA-D391880AB2C0}"/>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074374B2-EB2B-4FDD-8935-F1DF21CB53F8}"/>
              </a:ext>
            </a:extLst>
          </p:cNvPr>
          <p:cNvSpPr>
            <a:spLocks noGrp="1"/>
          </p:cNvSpPr>
          <p:nvPr>
            <p:ph type="sldNum" sz="quarter" idx="12"/>
          </p:nvPr>
        </p:nvSpPr>
        <p:spPr/>
        <p:txBody>
          <a:bodyPr/>
          <a:lstStyle/>
          <a:p>
            <a:fld id="{B7884E68-CE57-44C0-BE0F-84C629DF22D5}" type="slidenum">
              <a:rPr lang="en-US" smtClean="0"/>
              <a:t>62</a:t>
            </a:fld>
            <a:endParaRPr lang="en-US"/>
          </a:p>
        </p:txBody>
      </p:sp>
      <p:graphicFrame>
        <p:nvGraphicFramePr>
          <p:cNvPr id="8" name="Object 7">
            <a:extLst>
              <a:ext uri="{FF2B5EF4-FFF2-40B4-BE49-F238E27FC236}">
                <a16:creationId xmlns:a16="http://schemas.microsoft.com/office/drawing/2014/main" id="{2F7E70A8-77E1-41D1-914F-142D1FDAB731}"/>
              </a:ext>
            </a:extLst>
          </p:cNvPr>
          <p:cNvGraphicFramePr>
            <a:graphicFrameLocks noChangeAspect="1"/>
          </p:cNvGraphicFramePr>
          <p:nvPr>
            <p:extLst>
              <p:ext uri="{D42A27DB-BD31-4B8C-83A1-F6EECF244321}">
                <p14:modId xmlns:p14="http://schemas.microsoft.com/office/powerpoint/2010/main" val="660904463"/>
              </p:ext>
            </p:extLst>
          </p:nvPr>
        </p:nvGraphicFramePr>
        <p:xfrm>
          <a:off x="6762750" y="1176587"/>
          <a:ext cx="4387850" cy="1016000"/>
        </p:xfrm>
        <a:graphic>
          <a:graphicData uri="http://schemas.openxmlformats.org/presentationml/2006/ole">
            <mc:AlternateContent xmlns:mc="http://schemas.openxmlformats.org/markup-compatibility/2006">
              <mc:Choice xmlns:v="urn:schemas-microsoft-com:vml" Requires="v">
                <p:oleObj spid="_x0000_s9410" name="Bitmap Image" r:id="rId4" imgW="8775720" imgH="2622600" progId="PBrush">
                  <p:embed/>
                </p:oleObj>
              </mc:Choice>
              <mc:Fallback>
                <p:oleObj name="Bitmap Image" r:id="rId4" imgW="8775720" imgH="2622600" progId="PBrush">
                  <p:embed/>
                  <p:pic>
                    <p:nvPicPr>
                      <p:cNvPr id="0" name=""/>
                      <p:cNvPicPr/>
                      <p:nvPr/>
                    </p:nvPicPr>
                    <p:blipFill>
                      <a:blip r:embed="rId5"/>
                      <a:stretch>
                        <a:fillRect/>
                      </a:stretch>
                    </p:blipFill>
                    <p:spPr>
                      <a:xfrm>
                        <a:off x="6762750" y="1176587"/>
                        <a:ext cx="4387850" cy="1016000"/>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36C75CCB-3373-41B8-A2F3-69EC17D6F973}"/>
              </a:ext>
            </a:extLst>
          </p:cNvPr>
          <p:cNvGraphicFramePr>
            <a:graphicFrameLocks noChangeAspect="1"/>
          </p:cNvGraphicFramePr>
          <p:nvPr>
            <p:extLst>
              <p:ext uri="{D42A27DB-BD31-4B8C-83A1-F6EECF244321}">
                <p14:modId xmlns:p14="http://schemas.microsoft.com/office/powerpoint/2010/main" val="3904290545"/>
              </p:ext>
            </p:extLst>
          </p:nvPr>
        </p:nvGraphicFramePr>
        <p:xfrm>
          <a:off x="7152526" y="2292848"/>
          <a:ext cx="3422650" cy="1905000"/>
        </p:xfrm>
        <a:graphic>
          <a:graphicData uri="http://schemas.openxmlformats.org/presentationml/2006/ole">
            <mc:AlternateContent xmlns:mc="http://schemas.openxmlformats.org/markup-compatibility/2006">
              <mc:Choice xmlns:v="urn:schemas-microsoft-com:vml" Requires="v">
                <p:oleObj spid="_x0000_s9411" name="Bitmap Image" r:id="rId6" imgW="3422520" imgH="1905120" progId="PBrush">
                  <p:embed/>
                </p:oleObj>
              </mc:Choice>
              <mc:Fallback>
                <p:oleObj name="Bitmap Image" r:id="rId6" imgW="3422520" imgH="1905120" progId="PBrush">
                  <p:embed/>
                  <p:pic>
                    <p:nvPicPr>
                      <p:cNvPr id="0" name=""/>
                      <p:cNvPicPr/>
                      <p:nvPr/>
                    </p:nvPicPr>
                    <p:blipFill>
                      <a:blip r:embed="rId7"/>
                      <a:stretch>
                        <a:fillRect/>
                      </a:stretch>
                    </p:blipFill>
                    <p:spPr>
                      <a:xfrm>
                        <a:off x="7152526" y="2292848"/>
                        <a:ext cx="3422650" cy="1905000"/>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7F14F5E9-5A18-4746-AAA3-D2C4BE623EDF}"/>
              </a:ext>
            </a:extLst>
          </p:cNvPr>
          <p:cNvGraphicFramePr>
            <a:graphicFrameLocks noChangeAspect="1"/>
          </p:cNvGraphicFramePr>
          <p:nvPr>
            <p:extLst>
              <p:ext uri="{D42A27DB-BD31-4B8C-83A1-F6EECF244321}">
                <p14:modId xmlns:p14="http://schemas.microsoft.com/office/powerpoint/2010/main" val="2785314146"/>
              </p:ext>
            </p:extLst>
          </p:nvPr>
        </p:nvGraphicFramePr>
        <p:xfrm>
          <a:off x="7369175" y="4283573"/>
          <a:ext cx="3175000" cy="1905000"/>
        </p:xfrm>
        <a:graphic>
          <a:graphicData uri="http://schemas.openxmlformats.org/presentationml/2006/ole">
            <mc:AlternateContent xmlns:mc="http://schemas.openxmlformats.org/markup-compatibility/2006">
              <mc:Choice xmlns:v="urn:schemas-microsoft-com:vml" Requires="v">
                <p:oleObj spid="_x0000_s9412" name="Bitmap Image" r:id="rId8" imgW="3174840" imgH="2076480" progId="PBrush">
                  <p:embed/>
                </p:oleObj>
              </mc:Choice>
              <mc:Fallback>
                <p:oleObj name="Bitmap Image" r:id="rId8" imgW="3174840" imgH="2076480" progId="PBrush">
                  <p:embed/>
                  <p:pic>
                    <p:nvPicPr>
                      <p:cNvPr id="0" name=""/>
                      <p:cNvPicPr/>
                      <p:nvPr/>
                    </p:nvPicPr>
                    <p:blipFill>
                      <a:blip r:embed="rId9"/>
                      <a:stretch>
                        <a:fillRect/>
                      </a:stretch>
                    </p:blipFill>
                    <p:spPr>
                      <a:xfrm>
                        <a:off x="7369175" y="4283573"/>
                        <a:ext cx="3175000" cy="1905000"/>
                      </a:xfrm>
                      <a:prstGeom prst="rect">
                        <a:avLst/>
                      </a:prstGeom>
                    </p:spPr>
                  </p:pic>
                </p:oleObj>
              </mc:Fallback>
            </mc:AlternateContent>
          </a:graphicData>
        </a:graphic>
      </p:graphicFrame>
    </p:spTree>
    <p:extLst>
      <p:ext uri="{BB962C8B-B14F-4D97-AF65-F5344CB8AC3E}">
        <p14:creationId xmlns:p14="http://schemas.microsoft.com/office/powerpoint/2010/main" val="4285422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6DE8E-A4C6-4EB5-85D0-402603EEECE1}"/>
              </a:ext>
            </a:extLst>
          </p:cNvPr>
          <p:cNvSpPr>
            <a:spLocks noGrp="1"/>
          </p:cNvSpPr>
          <p:nvPr>
            <p:ph type="title"/>
          </p:nvPr>
        </p:nvSpPr>
        <p:spPr/>
        <p:txBody>
          <a:bodyPr>
            <a:normAutofit fontScale="90000"/>
          </a:bodyPr>
          <a:lstStyle/>
          <a:p>
            <a:r>
              <a:rPr lang="en-US"/>
              <a:t>Linear Separability</a:t>
            </a:r>
            <a:endParaRPr lang="en-US" dirty="0"/>
          </a:p>
        </p:txBody>
      </p:sp>
      <p:sp>
        <p:nvSpPr>
          <p:cNvPr id="3" name="Content Placeholder 2">
            <a:extLst>
              <a:ext uri="{FF2B5EF4-FFF2-40B4-BE49-F238E27FC236}">
                <a16:creationId xmlns:a16="http://schemas.microsoft.com/office/drawing/2014/main" id="{31D62E46-6BDC-40D4-9C18-E1841162ECFA}"/>
              </a:ext>
            </a:extLst>
          </p:cNvPr>
          <p:cNvSpPr>
            <a:spLocks noGrp="1"/>
          </p:cNvSpPr>
          <p:nvPr>
            <p:ph sz="half" idx="1"/>
          </p:nvPr>
        </p:nvSpPr>
        <p:spPr>
          <a:xfrm>
            <a:off x="304800" y="1193800"/>
            <a:ext cx="5943621" cy="5080000"/>
          </a:xfrm>
        </p:spPr>
        <p:txBody>
          <a:bodyPr/>
          <a:lstStyle/>
          <a:p>
            <a:pPr>
              <a:buFont typeface="Arial" panose="020B0604020202020204" pitchFamily="34" charset="0"/>
              <a:buChar char="•"/>
            </a:pPr>
            <a:r>
              <a:rPr lang="en-US" dirty="0"/>
              <a:t>Two sets of data points in a two dimensional space are said to be linearly separable when they can be completely separable by a single straight line. </a:t>
            </a:r>
          </a:p>
          <a:p>
            <a:pPr>
              <a:buFont typeface="Arial" panose="020B0604020202020204" pitchFamily="34" charset="0"/>
              <a:buChar char="•"/>
            </a:pPr>
            <a:r>
              <a:rPr lang="en-US" dirty="0"/>
              <a:t>In general, two groups of data points are separable in a n-dimensional space if they can be separated by an n-1 dimensional hyperplane.</a:t>
            </a:r>
          </a:p>
        </p:txBody>
      </p:sp>
      <p:sp>
        <p:nvSpPr>
          <p:cNvPr id="5" name="Date Placeholder 4">
            <a:extLst>
              <a:ext uri="{FF2B5EF4-FFF2-40B4-BE49-F238E27FC236}">
                <a16:creationId xmlns:a16="http://schemas.microsoft.com/office/drawing/2014/main" id="{CBFB32B8-CCF2-4961-BFFE-9A000BA805CE}"/>
              </a:ext>
            </a:extLst>
          </p:cNvPr>
          <p:cNvSpPr>
            <a:spLocks noGrp="1"/>
          </p:cNvSpPr>
          <p:nvPr>
            <p:ph type="dt" sz="half" idx="10"/>
          </p:nvPr>
        </p:nvSpPr>
        <p:spPr/>
        <p:txBody>
          <a:bodyPr/>
          <a:lstStyle/>
          <a:p>
            <a:fld id="{6A2184E9-FC88-4B86-8D4F-5996550AB68F}" type="datetime1">
              <a:rPr lang="en-US" smtClean="0"/>
              <a:pPr/>
              <a:t>10/31/2022</a:t>
            </a:fld>
            <a:endParaRPr lang="en-US"/>
          </a:p>
        </p:txBody>
      </p:sp>
      <p:sp>
        <p:nvSpPr>
          <p:cNvPr id="6" name="Footer Placeholder 5">
            <a:extLst>
              <a:ext uri="{FF2B5EF4-FFF2-40B4-BE49-F238E27FC236}">
                <a16:creationId xmlns:a16="http://schemas.microsoft.com/office/drawing/2014/main" id="{C9E4709A-3682-4E6B-AB60-670D6C4E41E0}"/>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3D820516-D3F8-4670-96AC-A04905A6E063}"/>
              </a:ext>
            </a:extLst>
          </p:cNvPr>
          <p:cNvSpPr>
            <a:spLocks noGrp="1"/>
          </p:cNvSpPr>
          <p:nvPr>
            <p:ph type="sldNum" sz="quarter" idx="12"/>
          </p:nvPr>
        </p:nvSpPr>
        <p:spPr/>
        <p:txBody>
          <a:bodyPr/>
          <a:lstStyle/>
          <a:p>
            <a:fld id="{B7884E68-CE57-44C0-BE0F-84C629DF22D5}" type="slidenum">
              <a:rPr lang="en-US" smtClean="0"/>
              <a:pPr/>
              <a:t>63</a:t>
            </a:fld>
            <a:endParaRPr lang="en-US"/>
          </a:p>
        </p:txBody>
      </p:sp>
      <p:graphicFrame>
        <p:nvGraphicFramePr>
          <p:cNvPr id="14" name="Object 13">
            <a:extLst>
              <a:ext uri="{FF2B5EF4-FFF2-40B4-BE49-F238E27FC236}">
                <a16:creationId xmlns:a16="http://schemas.microsoft.com/office/drawing/2014/main" id="{A8FC5DA1-3CF2-44BE-8D7B-B176842E19D2}"/>
              </a:ext>
            </a:extLst>
          </p:cNvPr>
          <p:cNvGraphicFramePr>
            <a:graphicFrameLocks noChangeAspect="1"/>
          </p:cNvGraphicFramePr>
          <p:nvPr>
            <p:extLst>
              <p:ext uri="{D42A27DB-BD31-4B8C-83A1-F6EECF244321}">
                <p14:modId xmlns:p14="http://schemas.microsoft.com/office/powerpoint/2010/main" val="1747901791"/>
              </p:ext>
            </p:extLst>
          </p:nvPr>
        </p:nvGraphicFramePr>
        <p:xfrm>
          <a:off x="5953124" y="1549400"/>
          <a:ext cx="5943621" cy="4114800"/>
        </p:xfrm>
        <a:graphic>
          <a:graphicData uri="http://schemas.openxmlformats.org/presentationml/2006/ole">
            <mc:AlternateContent xmlns:mc="http://schemas.openxmlformats.org/markup-compatibility/2006">
              <mc:Choice xmlns:v="urn:schemas-microsoft-com:vml" Requires="v">
                <p:oleObj spid="_x0000_s8258" name="Bitmap Image" r:id="rId4" imgW="7683480" imgH="4114800" progId="PBrush">
                  <p:embed/>
                </p:oleObj>
              </mc:Choice>
              <mc:Fallback>
                <p:oleObj name="Bitmap Image" r:id="rId4" imgW="7683480" imgH="4114800" progId="PBrush">
                  <p:embed/>
                  <p:pic>
                    <p:nvPicPr>
                      <p:cNvPr id="0" name=""/>
                      <p:cNvPicPr/>
                      <p:nvPr/>
                    </p:nvPicPr>
                    <p:blipFill>
                      <a:blip r:embed="rId5"/>
                      <a:stretch>
                        <a:fillRect/>
                      </a:stretch>
                    </p:blipFill>
                    <p:spPr>
                      <a:xfrm>
                        <a:off x="5953124" y="1549400"/>
                        <a:ext cx="5943621" cy="4114800"/>
                      </a:xfrm>
                      <a:prstGeom prst="rect">
                        <a:avLst/>
                      </a:prstGeom>
                    </p:spPr>
                  </p:pic>
                </p:oleObj>
              </mc:Fallback>
            </mc:AlternateContent>
          </a:graphicData>
        </a:graphic>
      </p:graphicFrame>
    </p:spTree>
    <p:extLst>
      <p:ext uri="{BB962C8B-B14F-4D97-AF65-F5344CB8AC3E}">
        <p14:creationId xmlns:p14="http://schemas.microsoft.com/office/powerpoint/2010/main" val="895393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0EDE-5B5A-4E1D-A676-39A211BC7762}"/>
              </a:ext>
            </a:extLst>
          </p:cNvPr>
          <p:cNvSpPr>
            <a:spLocks noGrp="1"/>
          </p:cNvSpPr>
          <p:nvPr>
            <p:ph type="title"/>
          </p:nvPr>
        </p:nvSpPr>
        <p:spPr/>
        <p:txBody>
          <a:bodyPr>
            <a:normAutofit fontScale="90000"/>
          </a:bodyPr>
          <a:lstStyle/>
          <a:p>
            <a:r>
              <a:rPr lang="en-CA" dirty="0"/>
              <a:t>Support Vector Machines</a:t>
            </a:r>
            <a:endParaRPr lang="en-US" dirty="0"/>
          </a:p>
        </p:txBody>
      </p:sp>
      <p:sp>
        <p:nvSpPr>
          <p:cNvPr id="3" name="Content Placeholder 2">
            <a:extLst>
              <a:ext uri="{FF2B5EF4-FFF2-40B4-BE49-F238E27FC236}">
                <a16:creationId xmlns:a16="http://schemas.microsoft.com/office/drawing/2014/main" id="{BB001E02-7B78-4F0B-AA36-AEEA2133C303}"/>
              </a:ext>
            </a:extLst>
          </p:cNvPr>
          <p:cNvSpPr>
            <a:spLocks noGrp="1"/>
          </p:cNvSpPr>
          <p:nvPr>
            <p:ph sz="half" idx="1"/>
          </p:nvPr>
        </p:nvSpPr>
        <p:spPr/>
        <p:txBody>
          <a:bodyPr>
            <a:normAutofit fontScale="92500" lnSpcReduction="10000"/>
          </a:bodyPr>
          <a:lstStyle/>
          <a:p>
            <a:pPr>
              <a:buFont typeface="Arial" panose="020B0604020202020204" pitchFamily="34" charset="0"/>
              <a:buChar char="•"/>
            </a:pPr>
            <a:r>
              <a:rPr lang="en-US" dirty="0"/>
              <a:t>Suppose we have the data of a drug dosage where the red dots represent patients that got not cured while the green dots represent those that got cured.</a:t>
            </a:r>
          </a:p>
          <a:p>
            <a:pPr>
              <a:buFont typeface="Arial" panose="020B0604020202020204" pitchFamily="34" charset="0"/>
              <a:buChar char="•"/>
            </a:pPr>
            <a:r>
              <a:rPr lang="en-US" dirty="0"/>
              <a:t>The data has lots of overlap</a:t>
            </a:r>
          </a:p>
          <a:p>
            <a:pPr>
              <a:buFont typeface="Arial" panose="020B0604020202020204" pitchFamily="34" charset="0"/>
              <a:buChar char="•"/>
            </a:pPr>
            <a:r>
              <a:rPr lang="en-US" dirty="0"/>
              <a:t>Basically what the data is pointing out is the fact that if the dosage is too little or too high the drug does not work. It will only work if the dosage is right.</a:t>
            </a:r>
          </a:p>
          <a:p>
            <a:pPr>
              <a:buFont typeface="Arial" panose="020B0604020202020204" pitchFamily="34" charset="0"/>
              <a:buChar char="•"/>
            </a:pPr>
            <a:r>
              <a:rPr lang="en-US" dirty="0"/>
              <a:t>How can we classify this problem?</a:t>
            </a:r>
          </a:p>
        </p:txBody>
      </p:sp>
      <p:sp>
        <p:nvSpPr>
          <p:cNvPr id="5" name="Date Placeholder 4">
            <a:extLst>
              <a:ext uri="{FF2B5EF4-FFF2-40B4-BE49-F238E27FC236}">
                <a16:creationId xmlns:a16="http://schemas.microsoft.com/office/drawing/2014/main" id="{A1383305-40B3-4E89-9748-FF6EE241F36A}"/>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3A64DB1A-D6AB-4866-A67D-27C59E5B932E}"/>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0D4A78D6-ABB4-4568-8569-DFE3557A8C9C}"/>
              </a:ext>
            </a:extLst>
          </p:cNvPr>
          <p:cNvSpPr>
            <a:spLocks noGrp="1"/>
          </p:cNvSpPr>
          <p:nvPr>
            <p:ph type="sldNum" sz="quarter" idx="12"/>
          </p:nvPr>
        </p:nvSpPr>
        <p:spPr/>
        <p:txBody>
          <a:bodyPr/>
          <a:lstStyle/>
          <a:p>
            <a:fld id="{B7884E68-CE57-44C0-BE0F-84C629DF22D5}" type="slidenum">
              <a:rPr lang="en-US" smtClean="0"/>
              <a:t>64</a:t>
            </a:fld>
            <a:endParaRPr lang="en-US"/>
          </a:p>
        </p:txBody>
      </p:sp>
      <p:pic>
        <p:nvPicPr>
          <p:cNvPr id="8" name="Picture 7">
            <a:extLst>
              <a:ext uri="{FF2B5EF4-FFF2-40B4-BE49-F238E27FC236}">
                <a16:creationId xmlns:a16="http://schemas.microsoft.com/office/drawing/2014/main" id="{DDF256E2-F2FB-4FA5-957A-527A58755C45}"/>
              </a:ext>
            </a:extLst>
          </p:cNvPr>
          <p:cNvPicPr>
            <a:picLocks noChangeAspect="1"/>
          </p:cNvPicPr>
          <p:nvPr/>
        </p:nvPicPr>
        <p:blipFill>
          <a:blip r:embed="rId3"/>
          <a:stretch>
            <a:fillRect/>
          </a:stretch>
        </p:blipFill>
        <p:spPr>
          <a:xfrm>
            <a:off x="6197601" y="1374774"/>
            <a:ext cx="5615627" cy="1597025"/>
          </a:xfrm>
          <a:prstGeom prst="rect">
            <a:avLst/>
          </a:prstGeom>
        </p:spPr>
      </p:pic>
    </p:spTree>
    <p:extLst>
      <p:ext uri="{BB962C8B-B14F-4D97-AF65-F5344CB8AC3E}">
        <p14:creationId xmlns:p14="http://schemas.microsoft.com/office/powerpoint/2010/main" val="2835910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E8AB3-3586-4E40-9D37-800B81CAFF0E}"/>
              </a:ext>
            </a:extLst>
          </p:cNvPr>
          <p:cNvSpPr>
            <a:spLocks noGrp="1"/>
          </p:cNvSpPr>
          <p:nvPr>
            <p:ph type="title"/>
          </p:nvPr>
        </p:nvSpPr>
        <p:spPr/>
        <p:txBody>
          <a:bodyPr>
            <a:normAutofit fontScale="90000"/>
          </a:bodyPr>
          <a:lstStyle/>
          <a:p>
            <a:r>
              <a:rPr lang="en-US" dirty="0"/>
              <a:t>Support Vector Machines – The Kernel Trick </a:t>
            </a:r>
          </a:p>
        </p:txBody>
      </p:sp>
      <p:sp>
        <p:nvSpPr>
          <p:cNvPr id="3" name="Content Placeholder 2">
            <a:extLst>
              <a:ext uri="{FF2B5EF4-FFF2-40B4-BE49-F238E27FC236}">
                <a16:creationId xmlns:a16="http://schemas.microsoft.com/office/drawing/2014/main" id="{F5374B74-ED6F-4EB2-965A-BBF6403F8881}"/>
              </a:ext>
            </a:extLst>
          </p:cNvPr>
          <p:cNvSpPr>
            <a:spLocks noGrp="1"/>
          </p:cNvSpPr>
          <p:nvPr>
            <p:ph sz="half" idx="1"/>
          </p:nvPr>
        </p:nvSpPr>
        <p:spPr/>
        <p:txBody>
          <a:bodyPr>
            <a:normAutofit fontScale="85000" lnSpcReduction="10000"/>
          </a:bodyPr>
          <a:lstStyle/>
          <a:p>
            <a:pPr>
              <a:lnSpc>
                <a:spcPct val="120000"/>
              </a:lnSpc>
              <a:spcBef>
                <a:spcPts val="0"/>
              </a:spcBef>
              <a:spcAft>
                <a:spcPts val="0"/>
              </a:spcAft>
              <a:buFont typeface="Arial" panose="020B0604020202020204" pitchFamily="34" charset="0"/>
              <a:buChar char="•"/>
            </a:pPr>
            <a:r>
              <a:rPr lang="en-US" dirty="0">
                <a:latin typeface="Helvetica Neue"/>
              </a:rPr>
              <a:t>Transform the problem to a higher dimension by computing the values on the  𝑦 -axis as  𝑦=𝑓(𝑥) </a:t>
            </a:r>
          </a:p>
          <a:p>
            <a:pPr>
              <a:lnSpc>
                <a:spcPct val="120000"/>
              </a:lnSpc>
              <a:spcBef>
                <a:spcPts val="0"/>
              </a:spcBef>
              <a:spcAft>
                <a:spcPts val="0"/>
              </a:spcAft>
              <a:buFont typeface="Arial" panose="020B0604020202020204" pitchFamily="34" charset="0"/>
              <a:buChar char="•"/>
            </a:pPr>
            <a:r>
              <a:rPr lang="en-US" dirty="0">
                <a:latin typeface="Helvetica Neue"/>
              </a:rPr>
              <a:t>We will use  𝑓(𝑥)=𝑥^2 </a:t>
            </a:r>
          </a:p>
          <a:p>
            <a:pPr>
              <a:lnSpc>
                <a:spcPct val="120000"/>
              </a:lnSpc>
              <a:spcBef>
                <a:spcPts val="0"/>
              </a:spcBef>
              <a:spcAft>
                <a:spcPts val="0"/>
              </a:spcAft>
              <a:buFont typeface="Arial" panose="020B0604020202020204" pitchFamily="34" charset="0"/>
              <a:buChar char="•"/>
            </a:pPr>
            <a:r>
              <a:rPr lang="en-US" dirty="0">
                <a:latin typeface="Helvetica Neue"/>
              </a:rPr>
              <a:t>Plotting the 2-D data we get the figure on right</a:t>
            </a:r>
          </a:p>
          <a:p>
            <a:pPr>
              <a:lnSpc>
                <a:spcPct val="120000"/>
              </a:lnSpc>
              <a:spcBef>
                <a:spcPts val="0"/>
              </a:spcBef>
              <a:spcAft>
                <a:spcPts val="0"/>
              </a:spcAft>
              <a:buFont typeface="Arial" panose="020B0604020202020204" pitchFamily="34" charset="0"/>
              <a:buChar char="•"/>
            </a:pPr>
            <a:r>
              <a:rPr lang="en-US" dirty="0">
                <a:latin typeface="Helvetica Neue"/>
              </a:rPr>
              <a:t>We now can draw a support vector classifier to classify the data, this will help us in classifying the group of people who got cured and those who did not get cured.</a:t>
            </a:r>
          </a:p>
          <a:p>
            <a:endParaRPr lang="en-US" dirty="0"/>
          </a:p>
        </p:txBody>
      </p:sp>
      <p:sp>
        <p:nvSpPr>
          <p:cNvPr id="5" name="Date Placeholder 4">
            <a:extLst>
              <a:ext uri="{FF2B5EF4-FFF2-40B4-BE49-F238E27FC236}">
                <a16:creationId xmlns:a16="http://schemas.microsoft.com/office/drawing/2014/main" id="{E80543FD-8220-4437-98D5-ED95DF08F1C3}"/>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1C0E80D7-D788-4E8E-B8BC-C893C083BB33}"/>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5616AD71-A63D-48F6-AC09-A8C44F0DF8B3}"/>
              </a:ext>
            </a:extLst>
          </p:cNvPr>
          <p:cNvSpPr>
            <a:spLocks noGrp="1"/>
          </p:cNvSpPr>
          <p:nvPr>
            <p:ph type="sldNum" sz="quarter" idx="12"/>
          </p:nvPr>
        </p:nvSpPr>
        <p:spPr/>
        <p:txBody>
          <a:bodyPr/>
          <a:lstStyle/>
          <a:p>
            <a:fld id="{B7884E68-CE57-44C0-BE0F-84C629DF22D5}" type="slidenum">
              <a:rPr lang="en-US" smtClean="0"/>
              <a:t>65</a:t>
            </a:fld>
            <a:endParaRPr lang="en-US"/>
          </a:p>
        </p:txBody>
      </p:sp>
      <p:pic>
        <p:nvPicPr>
          <p:cNvPr id="8" name="Picture 7">
            <a:extLst>
              <a:ext uri="{FF2B5EF4-FFF2-40B4-BE49-F238E27FC236}">
                <a16:creationId xmlns:a16="http://schemas.microsoft.com/office/drawing/2014/main" id="{84AD588D-6839-4FFA-B8C3-B25C44588409}"/>
              </a:ext>
            </a:extLst>
          </p:cNvPr>
          <p:cNvPicPr>
            <a:picLocks noChangeAspect="1"/>
          </p:cNvPicPr>
          <p:nvPr/>
        </p:nvPicPr>
        <p:blipFill>
          <a:blip r:embed="rId3"/>
          <a:stretch>
            <a:fillRect/>
          </a:stretch>
        </p:blipFill>
        <p:spPr>
          <a:xfrm>
            <a:off x="6197602" y="1457967"/>
            <a:ext cx="5219700" cy="4206464"/>
          </a:xfrm>
          <a:prstGeom prst="rect">
            <a:avLst/>
          </a:prstGeom>
        </p:spPr>
      </p:pic>
    </p:spTree>
    <p:extLst>
      <p:ext uri="{BB962C8B-B14F-4D97-AF65-F5344CB8AC3E}">
        <p14:creationId xmlns:p14="http://schemas.microsoft.com/office/powerpoint/2010/main" val="7376385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Support Vector Machines – The Kernel Trick </a:t>
            </a:r>
          </a:p>
        </p:txBody>
      </p:sp>
      <p:sp>
        <p:nvSpPr>
          <p:cNvPr id="3" name="Content Placeholder 2"/>
          <p:cNvSpPr>
            <a:spLocks noGrp="1"/>
          </p:cNvSpPr>
          <p:nvPr>
            <p:ph sz="half" idx="1"/>
          </p:nvPr>
        </p:nvSpPr>
        <p:spPr>
          <a:xfrm>
            <a:off x="304799" y="1193800"/>
            <a:ext cx="6981825" cy="5080000"/>
          </a:xfrm>
        </p:spPr>
        <p:txBody>
          <a:bodyPr>
            <a:normAutofit/>
          </a:bodyPr>
          <a:lstStyle/>
          <a:p>
            <a:pPr lvl="1">
              <a:buFont typeface="Arial" panose="020B0604020202020204" pitchFamily="34" charset="0"/>
              <a:buChar char="•"/>
            </a:pPr>
            <a:r>
              <a:rPr lang="en-US" sz="2800" dirty="0"/>
              <a:t>Now we can classify any new observation by plotting it onto the new 2-D (i.e. at point  (𝑥,𝑥2) ) and compare it with our soft classifier line. If it is above, the dosage will not cure and if it is below the patient will be cured.</a:t>
            </a:r>
          </a:p>
          <a:p>
            <a:pPr lvl="1">
              <a:buFont typeface="Arial" panose="020B0604020202020204" pitchFamily="34" charset="0"/>
              <a:buChar char="•"/>
            </a:pPr>
            <a:r>
              <a:rPr lang="en-US" sz="2800" dirty="0"/>
              <a:t>In general, taking the data to a higher dimension may lead to better classification. </a:t>
            </a:r>
          </a:p>
          <a:p>
            <a:pPr lvl="1">
              <a:buFont typeface="Arial" panose="020B0604020202020204" pitchFamily="34" charset="0"/>
              <a:buChar char="•"/>
            </a:pPr>
            <a:r>
              <a:rPr lang="en-US" sz="2800" dirty="0"/>
              <a:t>SVM can use several kernel functions to map data to higher dimensions such as the polynomial and radial functions. </a:t>
            </a:r>
          </a:p>
          <a:p>
            <a:pPr lvl="1">
              <a:buFont typeface="Arial" panose="020B0604020202020204" pitchFamily="34" charset="0"/>
              <a:buChar char="•"/>
            </a:pPr>
            <a:r>
              <a:rPr lang="en-US" sz="2800" dirty="0"/>
              <a:t>We just have to try each one to find the best kernel for the considered data set</a:t>
            </a:r>
          </a:p>
          <a:p>
            <a:pPr lvl="1"/>
            <a:endParaRPr lang="en-US" sz="2800" dirty="0"/>
          </a:p>
          <a:p>
            <a:pPr lvl="2"/>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a:xfrm>
            <a:off x="3684598" y="6492875"/>
            <a:ext cx="4822804" cy="365125"/>
          </a:xfrm>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66</a:t>
            </a:fld>
            <a:endParaRPr lang="en-US" dirty="0"/>
          </a:p>
        </p:txBody>
      </p:sp>
      <p:pic>
        <p:nvPicPr>
          <p:cNvPr id="16" name="Picture 15">
            <a:extLst>
              <a:ext uri="{FF2B5EF4-FFF2-40B4-BE49-F238E27FC236}">
                <a16:creationId xmlns:a16="http://schemas.microsoft.com/office/drawing/2014/main" id="{3E600194-F93B-47A1-910C-DD9174B27E51}"/>
              </a:ext>
            </a:extLst>
          </p:cNvPr>
          <p:cNvPicPr>
            <a:picLocks noChangeAspect="1"/>
          </p:cNvPicPr>
          <p:nvPr/>
        </p:nvPicPr>
        <p:blipFill>
          <a:blip r:embed="rId3"/>
          <a:stretch>
            <a:fillRect/>
          </a:stretch>
        </p:blipFill>
        <p:spPr>
          <a:xfrm>
            <a:off x="7594534" y="1323240"/>
            <a:ext cx="4186609" cy="1190628"/>
          </a:xfrm>
          <a:prstGeom prst="rect">
            <a:avLst/>
          </a:prstGeom>
        </p:spPr>
      </p:pic>
      <p:pic>
        <p:nvPicPr>
          <p:cNvPr id="17" name="Picture 16">
            <a:extLst>
              <a:ext uri="{FF2B5EF4-FFF2-40B4-BE49-F238E27FC236}">
                <a16:creationId xmlns:a16="http://schemas.microsoft.com/office/drawing/2014/main" id="{A0FD36CC-4CE5-464B-9801-8AB8C88E8FD6}"/>
              </a:ext>
            </a:extLst>
          </p:cNvPr>
          <p:cNvPicPr>
            <a:picLocks noChangeAspect="1"/>
          </p:cNvPicPr>
          <p:nvPr/>
        </p:nvPicPr>
        <p:blipFill>
          <a:blip r:embed="rId4"/>
          <a:stretch>
            <a:fillRect/>
          </a:stretch>
        </p:blipFill>
        <p:spPr>
          <a:xfrm>
            <a:off x="7594534" y="2973583"/>
            <a:ext cx="3928414" cy="3165840"/>
          </a:xfrm>
          <a:prstGeom prst="rect">
            <a:avLst/>
          </a:prstGeom>
        </p:spPr>
      </p:pic>
      <p:sp>
        <p:nvSpPr>
          <p:cNvPr id="7" name="Rectangle 6"/>
          <p:cNvSpPr/>
          <p:nvPr/>
        </p:nvSpPr>
        <p:spPr>
          <a:xfrm>
            <a:off x="9686379" y="4556503"/>
            <a:ext cx="1777593" cy="460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Decision boundary</a:t>
            </a:r>
          </a:p>
        </p:txBody>
      </p:sp>
      <p:sp>
        <p:nvSpPr>
          <p:cNvPr id="12" name="Down Arrow 11"/>
          <p:cNvSpPr/>
          <p:nvPr/>
        </p:nvSpPr>
        <p:spPr>
          <a:xfrm>
            <a:off x="9487814" y="2618842"/>
            <a:ext cx="373076" cy="841248"/>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4830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01D9-246D-4583-834C-777EDDA2D6C1}"/>
              </a:ext>
            </a:extLst>
          </p:cNvPr>
          <p:cNvSpPr>
            <a:spLocks noGrp="1"/>
          </p:cNvSpPr>
          <p:nvPr>
            <p:ph type="title"/>
          </p:nvPr>
        </p:nvSpPr>
        <p:spPr/>
        <p:txBody>
          <a:bodyPr>
            <a:normAutofit fontScale="90000"/>
          </a:bodyPr>
          <a:lstStyle/>
          <a:p>
            <a:r>
              <a:rPr lang="en-US"/>
              <a:t>Support Vector Machines – The Kernel Trick </a:t>
            </a:r>
            <a:endParaRPr lang="en-US" dirty="0"/>
          </a:p>
        </p:txBody>
      </p:sp>
      <p:sp>
        <p:nvSpPr>
          <p:cNvPr id="12" name="Content Placeholder 11">
            <a:extLst>
              <a:ext uri="{FF2B5EF4-FFF2-40B4-BE49-F238E27FC236}">
                <a16:creationId xmlns:a16="http://schemas.microsoft.com/office/drawing/2014/main" id="{72969C4F-E9A4-464D-B389-AEB41592DE9E}"/>
              </a:ext>
            </a:extLst>
          </p:cNvPr>
          <p:cNvSpPr>
            <a:spLocks noGrp="1"/>
          </p:cNvSpPr>
          <p:nvPr>
            <p:ph sz="half" idx="1"/>
          </p:nvPr>
        </p:nvSpPr>
        <p:spPr>
          <a:xfrm>
            <a:off x="304800" y="1193800"/>
            <a:ext cx="6115050" cy="5080000"/>
          </a:xfrm>
        </p:spPr>
        <p:txBody>
          <a:bodyPr/>
          <a:lstStyle/>
          <a:p>
            <a:r>
              <a:rPr lang="en-US" dirty="0"/>
              <a:t>1. Given a set of non-linearly separable points.</a:t>
            </a:r>
          </a:p>
          <a:p>
            <a:endParaRPr lang="en-US" dirty="0"/>
          </a:p>
          <a:p>
            <a:endParaRPr lang="en-US" dirty="0"/>
          </a:p>
          <a:p>
            <a:endParaRPr lang="en-US" dirty="0"/>
          </a:p>
          <a:p>
            <a:r>
              <a:rPr lang="en-US" dirty="0"/>
              <a:t>2. Transform the data using a kernel</a:t>
            </a:r>
          </a:p>
          <a:p>
            <a:endParaRPr lang="en-US" dirty="0"/>
          </a:p>
        </p:txBody>
      </p:sp>
      <p:sp>
        <p:nvSpPr>
          <p:cNvPr id="21" name="Content Placeholder 20">
            <a:extLst>
              <a:ext uri="{FF2B5EF4-FFF2-40B4-BE49-F238E27FC236}">
                <a16:creationId xmlns:a16="http://schemas.microsoft.com/office/drawing/2014/main" id="{EE3311BA-0523-43F4-8C38-9DA76653645E}"/>
              </a:ext>
            </a:extLst>
          </p:cNvPr>
          <p:cNvSpPr>
            <a:spLocks noGrp="1"/>
          </p:cNvSpPr>
          <p:nvPr>
            <p:ph sz="half" idx="2"/>
          </p:nvPr>
        </p:nvSpPr>
        <p:spPr>
          <a:xfrm>
            <a:off x="6515100" y="1193800"/>
            <a:ext cx="5372099" cy="5080000"/>
          </a:xfrm>
        </p:spPr>
        <p:txBody>
          <a:bodyPr/>
          <a:lstStyle/>
          <a:p>
            <a:r>
              <a:rPr lang="en-US" dirty="0"/>
              <a:t>3. Find a SVM classifier</a:t>
            </a:r>
          </a:p>
          <a:p>
            <a:endParaRPr lang="en-US" dirty="0"/>
          </a:p>
          <a:p>
            <a:endParaRPr lang="en-US" dirty="0"/>
          </a:p>
          <a:p>
            <a:endParaRPr lang="en-US" dirty="0"/>
          </a:p>
          <a:p>
            <a:r>
              <a:rPr lang="en-US" dirty="0"/>
              <a:t>4. Project back to original space</a:t>
            </a:r>
          </a:p>
        </p:txBody>
      </p:sp>
      <p:sp>
        <p:nvSpPr>
          <p:cNvPr id="5" name="Date Placeholder 4">
            <a:extLst>
              <a:ext uri="{FF2B5EF4-FFF2-40B4-BE49-F238E27FC236}">
                <a16:creationId xmlns:a16="http://schemas.microsoft.com/office/drawing/2014/main" id="{EA7B2B48-BB36-4FB3-9372-26C39C5B9BD2}"/>
              </a:ext>
            </a:extLst>
          </p:cNvPr>
          <p:cNvSpPr>
            <a:spLocks noGrp="1"/>
          </p:cNvSpPr>
          <p:nvPr>
            <p:ph type="dt" sz="half" idx="10"/>
          </p:nvPr>
        </p:nvSpPr>
        <p:spPr/>
        <p:txBody>
          <a:bodyPr/>
          <a:lstStyle/>
          <a:p>
            <a:fld id="{6A2184E9-FC88-4B86-8D4F-5996550AB68F}" type="datetime1">
              <a:rPr lang="en-US" smtClean="0"/>
              <a:pPr/>
              <a:t>10/31/2022</a:t>
            </a:fld>
            <a:endParaRPr lang="en-US"/>
          </a:p>
        </p:txBody>
      </p:sp>
      <p:sp>
        <p:nvSpPr>
          <p:cNvPr id="6" name="Footer Placeholder 5">
            <a:extLst>
              <a:ext uri="{FF2B5EF4-FFF2-40B4-BE49-F238E27FC236}">
                <a16:creationId xmlns:a16="http://schemas.microsoft.com/office/drawing/2014/main" id="{A8223892-218C-4BCA-ADFC-3D0A19FB40AA}"/>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175B1BCB-E52E-4D24-B06C-E2DD75D7EE13}"/>
              </a:ext>
            </a:extLst>
          </p:cNvPr>
          <p:cNvSpPr>
            <a:spLocks noGrp="1"/>
          </p:cNvSpPr>
          <p:nvPr>
            <p:ph type="sldNum" sz="quarter" idx="12"/>
          </p:nvPr>
        </p:nvSpPr>
        <p:spPr/>
        <p:txBody>
          <a:bodyPr/>
          <a:lstStyle/>
          <a:p>
            <a:fld id="{B7884E68-CE57-44C0-BE0F-84C629DF22D5}" type="slidenum">
              <a:rPr lang="en-US" smtClean="0"/>
              <a:pPr/>
              <a:t>67</a:t>
            </a:fld>
            <a:endParaRPr lang="en-US"/>
          </a:p>
        </p:txBody>
      </p:sp>
      <p:graphicFrame>
        <p:nvGraphicFramePr>
          <p:cNvPr id="14" name="Object 13">
            <a:extLst>
              <a:ext uri="{FF2B5EF4-FFF2-40B4-BE49-F238E27FC236}">
                <a16:creationId xmlns:a16="http://schemas.microsoft.com/office/drawing/2014/main" id="{CC8E0EC8-09B1-4419-9CB3-16A3AA8256AA}"/>
              </a:ext>
            </a:extLst>
          </p:cNvPr>
          <p:cNvGraphicFramePr>
            <a:graphicFrameLocks noChangeAspect="1"/>
          </p:cNvGraphicFramePr>
          <p:nvPr>
            <p:extLst>
              <p:ext uri="{D42A27DB-BD31-4B8C-83A1-F6EECF244321}">
                <p14:modId xmlns:p14="http://schemas.microsoft.com/office/powerpoint/2010/main" val="2508300001"/>
              </p:ext>
            </p:extLst>
          </p:nvPr>
        </p:nvGraphicFramePr>
        <p:xfrm>
          <a:off x="857249" y="2168774"/>
          <a:ext cx="3451225" cy="1717426"/>
        </p:xfrm>
        <a:graphic>
          <a:graphicData uri="http://schemas.openxmlformats.org/presentationml/2006/ole">
            <mc:AlternateContent xmlns:mc="http://schemas.openxmlformats.org/markup-compatibility/2006">
              <mc:Choice xmlns:v="urn:schemas-microsoft-com:vml" Requires="v">
                <p:oleObj spid="_x0000_s10499" name="Bitmap Image" r:id="rId4" imgW="4387680" imgH="3187800" progId="PBrush">
                  <p:embed/>
                </p:oleObj>
              </mc:Choice>
              <mc:Fallback>
                <p:oleObj name="Bitmap Image" r:id="rId4" imgW="4387680" imgH="3187800" progId="PBrush">
                  <p:embed/>
                  <p:pic>
                    <p:nvPicPr>
                      <p:cNvPr id="0" name=""/>
                      <p:cNvPicPr/>
                      <p:nvPr/>
                    </p:nvPicPr>
                    <p:blipFill>
                      <a:blip r:embed="rId5"/>
                      <a:stretch>
                        <a:fillRect/>
                      </a:stretch>
                    </p:blipFill>
                    <p:spPr>
                      <a:xfrm>
                        <a:off x="857249" y="2168774"/>
                        <a:ext cx="3451225" cy="1717426"/>
                      </a:xfrm>
                      <a:prstGeom prst="rect">
                        <a:avLst/>
                      </a:prstGeom>
                    </p:spPr>
                  </p:pic>
                </p:oleObj>
              </mc:Fallback>
            </mc:AlternateContent>
          </a:graphicData>
        </a:graphic>
      </p:graphicFrame>
      <p:graphicFrame>
        <p:nvGraphicFramePr>
          <p:cNvPr id="15" name="Object 14">
            <a:extLst>
              <a:ext uri="{FF2B5EF4-FFF2-40B4-BE49-F238E27FC236}">
                <a16:creationId xmlns:a16="http://schemas.microsoft.com/office/drawing/2014/main" id="{AA9639D6-1DCF-4398-84EC-18152F4D05A9}"/>
              </a:ext>
            </a:extLst>
          </p:cNvPr>
          <p:cNvGraphicFramePr>
            <a:graphicFrameLocks noChangeAspect="1"/>
          </p:cNvGraphicFramePr>
          <p:nvPr>
            <p:extLst>
              <p:ext uri="{D42A27DB-BD31-4B8C-83A1-F6EECF244321}">
                <p14:modId xmlns:p14="http://schemas.microsoft.com/office/powerpoint/2010/main" val="651586279"/>
              </p:ext>
            </p:extLst>
          </p:nvPr>
        </p:nvGraphicFramePr>
        <p:xfrm>
          <a:off x="895349" y="4630239"/>
          <a:ext cx="3451225" cy="1624511"/>
        </p:xfrm>
        <a:graphic>
          <a:graphicData uri="http://schemas.openxmlformats.org/presentationml/2006/ole">
            <mc:AlternateContent xmlns:mc="http://schemas.openxmlformats.org/markup-compatibility/2006">
              <mc:Choice xmlns:v="urn:schemas-microsoft-com:vml" Requires="v">
                <p:oleObj spid="_x0000_s10500" name="Bitmap Image" r:id="rId6" imgW="3276720" imgH="1784520" progId="PBrush">
                  <p:embed/>
                </p:oleObj>
              </mc:Choice>
              <mc:Fallback>
                <p:oleObj name="Bitmap Image" r:id="rId6" imgW="3276720" imgH="1784520" progId="PBrush">
                  <p:embed/>
                  <p:pic>
                    <p:nvPicPr>
                      <p:cNvPr id="0" name=""/>
                      <p:cNvPicPr/>
                      <p:nvPr/>
                    </p:nvPicPr>
                    <p:blipFill>
                      <a:blip r:embed="rId7"/>
                      <a:stretch>
                        <a:fillRect/>
                      </a:stretch>
                    </p:blipFill>
                    <p:spPr>
                      <a:xfrm>
                        <a:off x="895349" y="4630239"/>
                        <a:ext cx="3451225" cy="1624511"/>
                      </a:xfrm>
                      <a:prstGeom prst="rect">
                        <a:avLst/>
                      </a:prstGeom>
                    </p:spPr>
                  </p:pic>
                </p:oleObj>
              </mc:Fallback>
            </mc:AlternateContent>
          </a:graphicData>
        </a:graphic>
      </p:graphicFrame>
      <p:graphicFrame>
        <p:nvGraphicFramePr>
          <p:cNvPr id="22" name="Object 21">
            <a:extLst>
              <a:ext uri="{FF2B5EF4-FFF2-40B4-BE49-F238E27FC236}">
                <a16:creationId xmlns:a16="http://schemas.microsoft.com/office/drawing/2014/main" id="{356BDCF9-EF28-480A-9808-42D569934302}"/>
              </a:ext>
            </a:extLst>
          </p:cNvPr>
          <p:cNvGraphicFramePr>
            <a:graphicFrameLocks noChangeAspect="1"/>
          </p:cNvGraphicFramePr>
          <p:nvPr>
            <p:extLst>
              <p:ext uri="{D42A27DB-BD31-4B8C-83A1-F6EECF244321}">
                <p14:modId xmlns:p14="http://schemas.microsoft.com/office/powerpoint/2010/main" val="672973913"/>
              </p:ext>
            </p:extLst>
          </p:nvPr>
        </p:nvGraphicFramePr>
        <p:xfrm>
          <a:off x="7031876" y="1858963"/>
          <a:ext cx="3733800" cy="1784350"/>
        </p:xfrm>
        <a:graphic>
          <a:graphicData uri="http://schemas.openxmlformats.org/presentationml/2006/ole">
            <mc:AlternateContent xmlns:mc="http://schemas.openxmlformats.org/markup-compatibility/2006">
              <mc:Choice xmlns:v="urn:schemas-microsoft-com:vml" Requires="v">
                <p:oleObj spid="_x0000_s10501" name="Bitmap Image" r:id="rId8" imgW="3733920" imgH="1784520" progId="PBrush">
                  <p:embed/>
                </p:oleObj>
              </mc:Choice>
              <mc:Fallback>
                <p:oleObj name="Bitmap Image" r:id="rId8" imgW="3733920" imgH="1784520" progId="PBrush">
                  <p:embed/>
                  <p:pic>
                    <p:nvPicPr>
                      <p:cNvPr id="0" name=""/>
                      <p:cNvPicPr/>
                      <p:nvPr/>
                    </p:nvPicPr>
                    <p:blipFill>
                      <a:blip r:embed="rId9"/>
                      <a:stretch>
                        <a:fillRect/>
                      </a:stretch>
                    </p:blipFill>
                    <p:spPr>
                      <a:xfrm>
                        <a:off x="7031876" y="1858963"/>
                        <a:ext cx="3733800" cy="1784350"/>
                      </a:xfrm>
                      <a:prstGeom prst="rect">
                        <a:avLst/>
                      </a:prstGeom>
                    </p:spPr>
                  </p:pic>
                </p:oleObj>
              </mc:Fallback>
            </mc:AlternateContent>
          </a:graphicData>
        </a:graphic>
      </p:graphicFrame>
      <p:graphicFrame>
        <p:nvGraphicFramePr>
          <p:cNvPr id="23" name="Object 22">
            <a:extLst>
              <a:ext uri="{FF2B5EF4-FFF2-40B4-BE49-F238E27FC236}">
                <a16:creationId xmlns:a16="http://schemas.microsoft.com/office/drawing/2014/main" id="{B07B4D42-65CD-494E-AD67-91A5077E42C6}"/>
              </a:ext>
            </a:extLst>
          </p:cNvPr>
          <p:cNvGraphicFramePr>
            <a:graphicFrameLocks noChangeAspect="1"/>
          </p:cNvGraphicFramePr>
          <p:nvPr>
            <p:extLst>
              <p:ext uri="{D42A27DB-BD31-4B8C-83A1-F6EECF244321}">
                <p14:modId xmlns:p14="http://schemas.microsoft.com/office/powerpoint/2010/main" val="378725847"/>
              </p:ext>
            </p:extLst>
          </p:nvPr>
        </p:nvGraphicFramePr>
        <p:xfrm>
          <a:off x="7067550" y="4308476"/>
          <a:ext cx="3924300" cy="1784350"/>
        </p:xfrm>
        <a:graphic>
          <a:graphicData uri="http://schemas.openxmlformats.org/presentationml/2006/ole">
            <mc:AlternateContent xmlns:mc="http://schemas.openxmlformats.org/markup-compatibility/2006">
              <mc:Choice xmlns:v="urn:schemas-microsoft-com:vml" Requires="v">
                <p:oleObj spid="_x0000_s10502" name="Bitmap Image" r:id="rId10" imgW="3924360" imgH="3301920" progId="PBrush">
                  <p:embed/>
                </p:oleObj>
              </mc:Choice>
              <mc:Fallback>
                <p:oleObj name="Bitmap Image" r:id="rId10" imgW="3924360" imgH="3301920" progId="PBrush">
                  <p:embed/>
                  <p:pic>
                    <p:nvPicPr>
                      <p:cNvPr id="0" name=""/>
                      <p:cNvPicPr/>
                      <p:nvPr/>
                    </p:nvPicPr>
                    <p:blipFill>
                      <a:blip r:embed="rId11"/>
                      <a:stretch>
                        <a:fillRect/>
                      </a:stretch>
                    </p:blipFill>
                    <p:spPr>
                      <a:xfrm>
                        <a:off x="7067550" y="4308476"/>
                        <a:ext cx="3924300" cy="1784350"/>
                      </a:xfrm>
                      <a:prstGeom prst="rect">
                        <a:avLst/>
                      </a:prstGeom>
                    </p:spPr>
                  </p:pic>
                </p:oleObj>
              </mc:Fallback>
            </mc:AlternateContent>
          </a:graphicData>
        </a:graphic>
      </p:graphicFrame>
    </p:spTree>
    <p:extLst>
      <p:ext uri="{BB962C8B-B14F-4D97-AF65-F5344CB8AC3E}">
        <p14:creationId xmlns:p14="http://schemas.microsoft.com/office/powerpoint/2010/main" val="12049650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34D4E-696E-48B5-A311-173B7B039391}"/>
              </a:ext>
            </a:extLst>
          </p:cNvPr>
          <p:cNvSpPr>
            <a:spLocks noGrp="1"/>
          </p:cNvSpPr>
          <p:nvPr>
            <p:ph type="title"/>
          </p:nvPr>
        </p:nvSpPr>
        <p:spPr/>
        <p:txBody>
          <a:bodyPr>
            <a:normAutofit fontScale="90000"/>
          </a:bodyPr>
          <a:lstStyle/>
          <a:p>
            <a:r>
              <a:rPr lang="en-US" dirty="0"/>
              <a:t>Advantages of SVMs</a:t>
            </a:r>
          </a:p>
        </p:txBody>
      </p:sp>
      <p:sp>
        <p:nvSpPr>
          <p:cNvPr id="3" name="Content Placeholder 2">
            <a:extLst>
              <a:ext uri="{FF2B5EF4-FFF2-40B4-BE49-F238E27FC236}">
                <a16:creationId xmlns:a16="http://schemas.microsoft.com/office/drawing/2014/main" id="{C5648EAC-D264-472A-96EF-1FEA4BA5B662}"/>
              </a:ext>
            </a:extLst>
          </p:cNvPr>
          <p:cNvSpPr>
            <a:spLocks noGrp="1"/>
          </p:cNvSpPr>
          <p:nvPr>
            <p:ph sz="half" idx="1"/>
          </p:nvPr>
        </p:nvSpPr>
        <p:spPr>
          <a:xfrm>
            <a:off x="304799" y="1193800"/>
            <a:ext cx="11582399" cy="5080000"/>
          </a:xfrm>
        </p:spPr>
        <p:txBody>
          <a:bodyPr>
            <a:normAutofit/>
          </a:bodyPr>
          <a:lstStyle/>
          <a:p>
            <a:r>
              <a:rPr lang="en-US" b="1" dirty="0"/>
              <a:t>1. Regularization capabilities:</a:t>
            </a:r>
            <a:r>
              <a:rPr lang="en-US" dirty="0"/>
              <a:t> SVM has good generalization capabilities which prevent it from over-fitting.</a:t>
            </a:r>
            <a:br>
              <a:rPr lang="en-US" dirty="0"/>
            </a:br>
            <a:r>
              <a:rPr lang="en-US" b="1" dirty="0"/>
              <a:t>2. Handles non-linear data efficiently:</a:t>
            </a:r>
            <a:r>
              <a:rPr lang="en-US" dirty="0"/>
              <a:t> SVM can efficiently handle non-linear data using Kernel trick.</a:t>
            </a:r>
            <a:br>
              <a:rPr lang="en-US" dirty="0"/>
            </a:br>
            <a:r>
              <a:rPr lang="en-US" b="1" dirty="0"/>
              <a:t>3. Stability:</a:t>
            </a:r>
            <a:r>
              <a:rPr lang="en-US" dirty="0"/>
              <a:t> A small change to the data does not greatly affect the hyperplane and hence the SVM. So the SVM model is stable.</a:t>
            </a:r>
          </a:p>
          <a:p>
            <a:r>
              <a:rPr lang="en-US" b="1" dirty="0"/>
              <a:t>4. Optimality</a:t>
            </a:r>
            <a:r>
              <a:rPr lang="en-US" dirty="0"/>
              <a:t>: SVM has a nature of Convex Optimization which helps in finding globally best model.</a:t>
            </a:r>
          </a:p>
        </p:txBody>
      </p:sp>
      <p:sp>
        <p:nvSpPr>
          <p:cNvPr id="5" name="Date Placeholder 4">
            <a:extLst>
              <a:ext uri="{FF2B5EF4-FFF2-40B4-BE49-F238E27FC236}">
                <a16:creationId xmlns:a16="http://schemas.microsoft.com/office/drawing/2014/main" id="{FEE30A43-C123-47E9-BEEA-2AA30E7F797D}"/>
              </a:ext>
            </a:extLst>
          </p:cNvPr>
          <p:cNvSpPr>
            <a:spLocks noGrp="1"/>
          </p:cNvSpPr>
          <p:nvPr>
            <p:ph type="dt" sz="half" idx="10"/>
          </p:nvPr>
        </p:nvSpPr>
        <p:spPr/>
        <p:txBody>
          <a:bodyPr/>
          <a:lstStyle/>
          <a:p>
            <a:fld id="{6A2184E9-FC88-4B86-8D4F-5996550AB68F}" type="datetime1">
              <a:rPr lang="en-US" smtClean="0"/>
              <a:t>10/31/2022</a:t>
            </a:fld>
            <a:endParaRPr lang="en-US"/>
          </a:p>
        </p:txBody>
      </p:sp>
      <p:sp>
        <p:nvSpPr>
          <p:cNvPr id="6" name="Footer Placeholder 5">
            <a:extLst>
              <a:ext uri="{FF2B5EF4-FFF2-40B4-BE49-F238E27FC236}">
                <a16:creationId xmlns:a16="http://schemas.microsoft.com/office/drawing/2014/main" id="{05696DA8-572D-4295-8740-2926964BCDE7}"/>
              </a:ext>
            </a:extLst>
          </p:cNvPr>
          <p:cNvSpPr>
            <a:spLocks noGrp="1"/>
          </p:cNvSpPr>
          <p:nvPr>
            <p:ph type="ftr" sz="quarter" idx="11"/>
          </p:nvPr>
        </p:nvSpPr>
        <p:spPr/>
        <p:txBody>
          <a:bodyPr/>
          <a:lstStyle/>
          <a:p>
            <a:r>
              <a:rPr lang="en-US"/>
              <a:t>Introduction to AI</a:t>
            </a:r>
          </a:p>
        </p:txBody>
      </p:sp>
      <p:sp>
        <p:nvSpPr>
          <p:cNvPr id="7" name="Slide Number Placeholder 6">
            <a:extLst>
              <a:ext uri="{FF2B5EF4-FFF2-40B4-BE49-F238E27FC236}">
                <a16:creationId xmlns:a16="http://schemas.microsoft.com/office/drawing/2014/main" id="{38BFE4FB-0865-4EA2-9819-F194731EFC95}"/>
              </a:ext>
            </a:extLst>
          </p:cNvPr>
          <p:cNvSpPr>
            <a:spLocks noGrp="1"/>
          </p:cNvSpPr>
          <p:nvPr>
            <p:ph type="sldNum" sz="quarter" idx="12"/>
          </p:nvPr>
        </p:nvSpPr>
        <p:spPr/>
        <p:txBody>
          <a:bodyPr/>
          <a:lstStyle/>
          <a:p>
            <a:fld id="{B7884E68-CE57-44C0-BE0F-84C629DF22D5}" type="slidenum">
              <a:rPr lang="en-US" smtClean="0"/>
              <a:t>68</a:t>
            </a:fld>
            <a:endParaRPr lang="en-US"/>
          </a:p>
        </p:txBody>
      </p:sp>
    </p:spTree>
    <p:extLst>
      <p:ext uri="{BB962C8B-B14F-4D97-AF65-F5344CB8AC3E}">
        <p14:creationId xmlns:p14="http://schemas.microsoft.com/office/powerpoint/2010/main" val="6715081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Boundary – Evaluation</a:t>
            </a:r>
          </a:p>
        </p:txBody>
      </p:sp>
      <p:sp>
        <p:nvSpPr>
          <p:cNvPr id="3" name="Content Placeholder 2"/>
          <p:cNvSpPr>
            <a:spLocks noGrp="1"/>
          </p:cNvSpPr>
          <p:nvPr>
            <p:ph sz="half" idx="1"/>
          </p:nvPr>
        </p:nvSpPr>
        <p:spPr/>
        <p:txBody>
          <a:bodyPr>
            <a:normAutofit/>
          </a:bodyPr>
          <a:lstStyle/>
          <a:p>
            <a:pPr marL="201163" lvl="1" indent="0">
              <a:buNone/>
            </a:pPr>
            <a:r>
              <a:rPr lang="en-US" b="1" dirty="0"/>
              <a:t>Evaluation</a:t>
            </a:r>
          </a:p>
          <a:p>
            <a:pPr marL="201163" lvl="1" indent="0">
              <a:buNone/>
            </a:pPr>
            <a:endParaRPr lang="en-US" b="1" dirty="0"/>
          </a:p>
          <a:p>
            <a:pPr lvl="1"/>
            <a:r>
              <a:rPr lang="en-US" dirty="0"/>
              <a:t>Using a </a:t>
            </a:r>
            <a:r>
              <a:rPr lang="en-US" b="1" dirty="0"/>
              <a:t>loss function - </a:t>
            </a:r>
            <a:r>
              <a:rPr lang="en-US" dirty="0"/>
              <a:t>calculate how good or poorly our boundary performs </a:t>
            </a:r>
          </a:p>
          <a:p>
            <a:pPr lvl="1"/>
            <a:endParaRPr lang="en-US" dirty="0"/>
          </a:p>
          <a:p>
            <a:pPr lvl="1"/>
            <a:endParaRPr lang="en-US" dirty="0"/>
          </a:p>
          <a:p>
            <a:pPr lvl="2"/>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a:xfrm>
            <a:off x="3684598" y="6492875"/>
            <a:ext cx="4822804" cy="365125"/>
          </a:xfrm>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69</a:t>
            </a:fld>
            <a:endParaRPr lang="en-US" dirty="0"/>
          </a:p>
        </p:txBody>
      </p:sp>
      <p:pic>
        <p:nvPicPr>
          <p:cNvPr id="7" name="Picture 6"/>
          <p:cNvPicPr>
            <a:picLocks noChangeAspect="1"/>
          </p:cNvPicPr>
          <p:nvPr/>
        </p:nvPicPr>
        <p:blipFill>
          <a:blip r:embed="rId3"/>
          <a:stretch>
            <a:fillRect/>
          </a:stretch>
        </p:blipFill>
        <p:spPr>
          <a:xfrm>
            <a:off x="5994400" y="1316737"/>
            <a:ext cx="5819019" cy="3277780"/>
          </a:xfrm>
          <a:prstGeom prst="rect">
            <a:avLst/>
          </a:prstGeom>
        </p:spPr>
      </p:pic>
    </p:spTree>
    <p:extLst>
      <p:ext uri="{BB962C8B-B14F-4D97-AF65-F5344CB8AC3E}">
        <p14:creationId xmlns:p14="http://schemas.microsoft.com/office/powerpoint/2010/main" val="2479762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Supervised Learning (SL)</a:t>
            </a:r>
          </a:p>
        </p:txBody>
      </p:sp>
      <p:sp>
        <p:nvSpPr>
          <p:cNvPr id="3" name="Text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sz="half" idx="10"/>
          </p:nvPr>
        </p:nvSpPr>
        <p:spPr/>
        <p:txBody>
          <a:bodyPr/>
          <a:lstStyle/>
          <a:p>
            <a:fld id="{8F0D846A-179D-426D-8BE3-2712D70DA8F0}" type="datetime1">
              <a:rPr lang="en-US" smtClean="0"/>
              <a:t>10/31/2022</a:t>
            </a:fld>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7</a:t>
            </a:fld>
            <a:endParaRPr lang="en-US"/>
          </a:p>
        </p:txBody>
      </p:sp>
    </p:spTree>
    <p:extLst>
      <p:ext uri="{BB962C8B-B14F-4D97-AF65-F5344CB8AC3E}">
        <p14:creationId xmlns:p14="http://schemas.microsoft.com/office/powerpoint/2010/main" val="2070414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Boundary – Evaluation</a:t>
            </a:r>
          </a:p>
        </p:txBody>
      </p:sp>
      <p:sp>
        <p:nvSpPr>
          <p:cNvPr id="3" name="Content Placeholder 2"/>
          <p:cNvSpPr>
            <a:spLocks noGrp="1"/>
          </p:cNvSpPr>
          <p:nvPr>
            <p:ph sz="half" idx="1"/>
          </p:nvPr>
        </p:nvSpPr>
        <p:spPr/>
        <p:txBody>
          <a:bodyPr>
            <a:normAutofit/>
          </a:bodyPr>
          <a:lstStyle/>
          <a:p>
            <a:pPr marL="201163" lvl="1" indent="0">
              <a:buNone/>
            </a:pPr>
            <a:r>
              <a:rPr lang="en-US" b="1" dirty="0"/>
              <a:t>Evaluation</a:t>
            </a:r>
          </a:p>
          <a:p>
            <a:pPr lvl="1"/>
            <a:r>
              <a:rPr lang="en-US" dirty="0"/>
              <a:t>Using a </a:t>
            </a:r>
            <a:r>
              <a:rPr lang="en-US" b="1" dirty="0"/>
              <a:t>loss function - </a:t>
            </a:r>
            <a:r>
              <a:rPr lang="en-US" dirty="0"/>
              <a:t>calculate how good or poorly our boundary performs</a:t>
            </a:r>
            <a:endParaRPr lang="ar-SA" dirty="0"/>
          </a:p>
          <a:p>
            <a:pPr lvl="1"/>
            <a:r>
              <a:rPr lang="en-US" dirty="0"/>
              <a:t>Our objective is to minimize the loss </a:t>
            </a:r>
          </a:p>
          <a:p>
            <a:pPr lvl="1"/>
            <a:endParaRPr lang="en-US" dirty="0"/>
          </a:p>
          <a:p>
            <a:pPr lvl="1"/>
            <a:endParaRPr lang="en-US" dirty="0"/>
          </a:p>
          <a:p>
            <a:pPr lvl="2"/>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a:xfrm>
            <a:off x="3684598" y="6492875"/>
            <a:ext cx="4822804" cy="365125"/>
          </a:xfrm>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70</a:t>
            </a:fld>
            <a:endParaRPr lang="en-US" dirty="0"/>
          </a:p>
        </p:txBody>
      </p:sp>
      <p:pic>
        <p:nvPicPr>
          <p:cNvPr id="9" name="Picture 8"/>
          <p:cNvPicPr>
            <a:picLocks noChangeAspect="1"/>
          </p:cNvPicPr>
          <p:nvPr/>
        </p:nvPicPr>
        <p:blipFill>
          <a:blip r:embed="rId3"/>
          <a:stretch>
            <a:fillRect/>
          </a:stretch>
        </p:blipFill>
        <p:spPr>
          <a:xfrm>
            <a:off x="5983204" y="1316737"/>
            <a:ext cx="5830215" cy="3250998"/>
          </a:xfrm>
          <a:prstGeom prst="rect">
            <a:avLst/>
          </a:prstGeom>
        </p:spPr>
      </p:pic>
      <p:pic>
        <p:nvPicPr>
          <p:cNvPr id="10" name="Picture 9"/>
          <p:cNvPicPr>
            <a:picLocks noChangeAspect="1"/>
          </p:cNvPicPr>
          <p:nvPr/>
        </p:nvPicPr>
        <p:blipFill>
          <a:blip r:embed="rId4"/>
          <a:stretch>
            <a:fillRect/>
          </a:stretch>
        </p:blipFill>
        <p:spPr>
          <a:xfrm>
            <a:off x="678820" y="3600450"/>
            <a:ext cx="4630529" cy="2331796"/>
          </a:xfrm>
          <a:prstGeom prst="rect">
            <a:avLst/>
          </a:prstGeom>
        </p:spPr>
      </p:pic>
    </p:spTree>
    <p:extLst>
      <p:ext uri="{BB962C8B-B14F-4D97-AF65-F5344CB8AC3E}">
        <p14:creationId xmlns:p14="http://schemas.microsoft.com/office/powerpoint/2010/main" val="2784777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Decision Boundary – Evaluation</a:t>
            </a:r>
          </a:p>
        </p:txBody>
      </p:sp>
      <p:sp>
        <p:nvSpPr>
          <p:cNvPr id="3" name="Content Placeholder 2"/>
          <p:cNvSpPr>
            <a:spLocks noGrp="1"/>
          </p:cNvSpPr>
          <p:nvPr>
            <p:ph sz="half" idx="1"/>
          </p:nvPr>
        </p:nvSpPr>
        <p:spPr>
          <a:xfrm>
            <a:off x="304800" y="1193800"/>
            <a:ext cx="5689600" cy="3079834"/>
          </a:xfrm>
        </p:spPr>
        <p:txBody>
          <a:bodyPr>
            <a:normAutofit fontScale="85000" lnSpcReduction="10000"/>
          </a:bodyPr>
          <a:lstStyle/>
          <a:p>
            <a:pPr marL="201163" lvl="1" indent="0">
              <a:buNone/>
            </a:pPr>
            <a:r>
              <a:rPr lang="en-US" b="1" dirty="0"/>
              <a:t>Evaluation</a:t>
            </a:r>
          </a:p>
          <a:p>
            <a:pPr lvl="1"/>
            <a:r>
              <a:rPr lang="en-US" dirty="0">
                <a:solidFill>
                  <a:srgbClr val="008000"/>
                </a:solidFill>
              </a:rPr>
              <a:t>TP (True Positives) </a:t>
            </a:r>
            <a:r>
              <a:rPr lang="en-US" dirty="0"/>
              <a:t>= examples that were correctly labeled as “1”</a:t>
            </a:r>
          </a:p>
          <a:p>
            <a:pPr lvl="1"/>
            <a:r>
              <a:rPr lang="en-US" dirty="0">
                <a:solidFill>
                  <a:srgbClr val="FF0000"/>
                </a:solidFill>
              </a:rPr>
              <a:t>FN (False Negatives) </a:t>
            </a:r>
            <a:r>
              <a:rPr lang="en-US" dirty="0"/>
              <a:t>= examples that should have been “1”, but were labeled as “0”</a:t>
            </a:r>
          </a:p>
          <a:p>
            <a:pPr lvl="1"/>
            <a:r>
              <a:rPr lang="en-US" dirty="0"/>
              <a:t>FP (False Positives) = examples that should have been “0”, but were labeled as “1”</a:t>
            </a:r>
          </a:p>
          <a:p>
            <a:pPr lvl="1"/>
            <a:r>
              <a:rPr lang="en-US" dirty="0">
                <a:solidFill>
                  <a:schemeClr val="tx1">
                    <a:lumMod val="65000"/>
                    <a:lumOff val="35000"/>
                  </a:schemeClr>
                </a:solidFill>
              </a:rPr>
              <a:t>TN (True Negative)</a:t>
            </a:r>
            <a:r>
              <a:rPr lang="en-US" dirty="0"/>
              <a:t> = examples that were correctly labeled as “0”</a:t>
            </a:r>
          </a:p>
          <a:p>
            <a:pPr lvl="1"/>
            <a:endParaRPr lang="en-US" dirty="0"/>
          </a:p>
          <a:p>
            <a:pPr lvl="1"/>
            <a:endParaRPr lang="en-US" dirty="0"/>
          </a:p>
          <a:p>
            <a:pPr lvl="1"/>
            <a:endParaRPr lang="en-US" dirty="0"/>
          </a:p>
          <a:p>
            <a:pPr lvl="1"/>
            <a:endParaRPr lang="en-US" dirty="0"/>
          </a:p>
          <a:p>
            <a:pPr lvl="1"/>
            <a:endParaRPr lang="en-US" dirty="0"/>
          </a:p>
        </p:txBody>
      </p:sp>
      <p:sp>
        <p:nvSpPr>
          <p:cNvPr id="4" name="Date Placeholder 3"/>
          <p:cNvSpPr>
            <a:spLocks noGrp="1"/>
          </p:cNvSpPr>
          <p:nvPr>
            <p:ph type="dt" sz="half" idx="10"/>
          </p:nvPr>
        </p:nvSpPr>
        <p:spPr>
          <a:xfrm>
            <a:off x="-628649" y="6442483"/>
            <a:ext cx="2472271" cy="365125"/>
          </a:xfrm>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a:xfrm>
            <a:off x="3684598" y="6492875"/>
            <a:ext cx="4822804" cy="365125"/>
          </a:xfrm>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71</a:t>
            </a:fld>
            <a:endParaRPr lang="en-US" dirty="0"/>
          </a:p>
        </p:txBody>
      </p:sp>
      <p:pic>
        <p:nvPicPr>
          <p:cNvPr id="9" name="Picture 8"/>
          <p:cNvPicPr>
            <a:picLocks noChangeAspect="1"/>
          </p:cNvPicPr>
          <p:nvPr/>
        </p:nvPicPr>
        <p:blipFill>
          <a:blip r:embed="rId3"/>
          <a:stretch>
            <a:fillRect/>
          </a:stretch>
        </p:blipFill>
        <p:spPr>
          <a:xfrm>
            <a:off x="5983204" y="1316737"/>
            <a:ext cx="5830215" cy="3250998"/>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2928824139"/>
              </p:ext>
            </p:extLst>
          </p:nvPr>
        </p:nvGraphicFramePr>
        <p:xfrm>
          <a:off x="842653" y="4713156"/>
          <a:ext cx="2468880" cy="1371600"/>
        </p:xfrm>
        <a:graphic>
          <a:graphicData uri="http://schemas.openxmlformats.org/drawingml/2006/table">
            <a:tbl>
              <a:tblPr firstRow="1" bandRow="1">
                <a:tableStyleId>{ED083AE6-46FA-4A59-8FB0-9F97EB10719F}</a:tableStyleId>
              </a:tblPr>
              <a:tblGrid>
                <a:gridCol w="822960">
                  <a:extLst>
                    <a:ext uri="{9D8B030D-6E8A-4147-A177-3AD203B41FA5}">
                      <a16:colId xmlns:a16="http://schemas.microsoft.com/office/drawing/2014/main" val="3068950184"/>
                    </a:ext>
                  </a:extLst>
                </a:gridCol>
                <a:gridCol w="822960">
                  <a:extLst>
                    <a:ext uri="{9D8B030D-6E8A-4147-A177-3AD203B41FA5}">
                      <a16:colId xmlns:a16="http://schemas.microsoft.com/office/drawing/2014/main" val="2700464698"/>
                    </a:ext>
                  </a:extLst>
                </a:gridCol>
                <a:gridCol w="822960">
                  <a:extLst>
                    <a:ext uri="{9D8B030D-6E8A-4147-A177-3AD203B41FA5}">
                      <a16:colId xmlns:a16="http://schemas.microsoft.com/office/drawing/2014/main" val="3119118432"/>
                    </a:ext>
                  </a:extLst>
                </a:gridCol>
              </a:tblGrid>
              <a:tr h="370840">
                <a:tc>
                  <a:txBody>
                    <a:bodyPr/>
                    <a:lstStyle/>
                    <a:p>
                      <a:pPr algn="ctr"/>
                      <a:endParaRPr lang="en-US" sz="2400" dirty="0"/>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2486785845"/>
                  </a:ext>
                </a:extLst>
              </a:tr>
              <a:tr h="370840">
                <a:tc>
                  <a:txBody>
                    <a:bodyPr/>
                    <a:lstStyle/>
                    <a:p>
                      <a:pPr algn="ctr"/>
                      <a:r>
                        <a:rPr lang="en-US" sz="2400" b="1" dirty="0"/>
                        <a:t>0</a:t>
                      </a:r>
                    </a:p>
                  </a:txBody>
                  <a:tcPr/>
                </a:tc>
                <a:tc>
                  <a:txBody>
                    <a:bodyPr/>
                    <a:lstStyle/>
                    <a:p>
                      <a:pPr algn="ctr"/>
                      <a:r>
                        <a:rPr lang="en-US" sz="2400" dirty="0">
                          <a:solidFill>
                            <a:schemeClr val="accent4">
                              <a:lumMod val="75000"/>
                            </a:schemeClr>
                          </a:solidFill>
                        </a:rPr>
                        <a:t>TN</a:t>
                      </a:r>
                    </a:p>
                  </a:txBody>
                  <a:tcPr/>
                </a:tc>
                <a:tc>
                  <a:txBody>
                    <a:bodyPr/>
                    <a:lstStyle/>
                    <a:p>
                      <a:pPr algn="ctr"/>
                      <a:r>
                        <a:rPr lang="en-US" sz="2400" dirty="0">
                          <a:solidFill>
                            <a:srgbClr val="002060"/>
                          </a:solidFill>
                        </a:rPr>
                        <a:t>FP</a:t>
                      </a:r>
                    </a:p>
                  </a:txBody>
                  <a:tcPr/>
                </a:tc>
                <a:extLst>
                  <a:ext uri="{0D108BD9-81ED-4DB2-BD59-A6C34878D82A}">
                    <a16:rowId xmlns:a16="http://schemas.microsoft.com/office/drawing/2014/main" val="1688399649"/>
                  </a:ext>
                </a:extLst>
              </a:tr>
              <a:tr h="370840">
                <a:tc>
                  <a:txBody>
                    <a:bodyPr/>
                    <a:lstStyle/>
                    <a:p>
                      <a:pPr algn="ctr"/>
                      <a:r>
                        <a:rPr lang="en-US" sz="2400" b="1" dirty="0"/>
                        <a:t>1</a:t>
                      </a:r>
                    </a:p>
                  </a:txBody>
                  <a:tcPr/>
                </a:tc>
                <a:tc>
                  <a:txBody>
                    <a:bodyPr/>
                    <a:lstStyle/>
                    <a:p>
                      <a:pPr algn="ctr"/>
                      <a:r>
                        <a:rPr lang="en-US" sz="2400" dirty="0">
                          <a:solidFill>
                            <a:srgbClr val="FF0000"/>
                          </a:solidFill>
                        </a:rPr>
                        <a:t>FN</a:t>
                      </a:r>
                    </a:p>
                  </a:txBody>
                  <a:tcPr/>
                </a:tc>
                <a:tc>
                  <a:txBody>
                    <a:bodyPr/>
                    <a:lstStyle/>
                    <a:p>
                      <a:pPr algn="ctr"/>
                      <a:r>
                        <a:rPr lang="en-US" sz="2400" dirty="0">
                          <a:solidFill>
                            <a:srgbClr val="00B050"/>
                          </a:solidFill>
                        </a:rPr>
                        <a:t>TP</a:t>
                      </a:r>
                    </a:p>
                  </a:txBody>
                  <a:tcPr/>
                </a:tc>
                <a:extLst>
                  <a:ext uri="{0D108BD9-81ED-4DB2-BD59-A6C34878D82A}">
                    <a16:rowId xmlns:a16="http://schemas.microsoft.com/office/drawing/2014/main" val="2728959189"/>
                  </a:ext>
                </a:extLst>
              </a:tr>
            </a:tbl>
          </a:graphicData>
        </a:graphic>
      </p:graphicFrame>
      <p:sp>
        <p:nvSpPr>
          <p:cNvPr id="12" name="TextBox 11"/>
          <p:cNvSpPr txBox="1"/>
          <p:nvPr/>
        </p:nvSpPr>
        <p:spPr>
          <a:xfrm>
            <a:off x="1350668" y="4273634"/>
            <a:ext cx="1402948" cy="369332"/>
          </a:xfrm>
          <a:prstGeom prst="rect">
            <a:avLst/>
          </a:prstGeom>
          <a:noFill/>
        </p:spPr>
        <p:txBody>
          <a:bodyPr wrap="none" rtlCol="0">
            <a:spAutoFit/>
          </a:bodyPr>
          <a:lstStyle/>
          <a:p>
            <a:r>
              <a:rPr lang="en-US" dirty="0">
                <a:solidFill>
                  <a:srgbClr val="0000FF"/>
                </a:solidFill>
              </a:rPr>
              <a:t>Classified As:</a:t>
            </a:r>
          </a:p>
        </p:txBody>
      </p:sp>
      <p:sp>
        <p:nvSpPr>
          <p:cNvPr id="13" name="TextBox 12"/>
          <p:cNvSpPr txBox="1"/>
          <p:nvPr/>
        </p:nvSpPr>
        <p:spPr>
          <a:xfrm rot="16200000">
            <a:off x="-62908" y="5127987"/>
            <a:ext cx="1544205" cy="369332"/>
          </a:xfrm>
          <a:prstGeom prst="rect">
            <a:avLst/>
          </a:prstGeom>
          <a:noFill/>
        </p:spPr>
        <p:txBody>
          <a:bodyPr wrap="none" rtlCol="0">
            <a:spAutoFit/>
          </a:bodyPr>
          <a:lstStyle/>
          <a:p>
            <a:r>
              <a:rPr lang="en-US" dirty="0">
                <a:solidFill>
                  <a:srgbClr val="0000FF"/>
                </a:solidFill>
              </a:rPr>
              <a:t>Correct Label: </a:t>
            </a:r>
          </a:p>
        </p:txBody>
      </p:sp>
      <p:graphicFrame>
        <p:nvGraphicFramePr>
          <p:cNvPr id="14" name="Table 13">
            <a:extLst>
              <a:ext uri="{FF2B5EF4-FFF2-40B4-BE49-F238E27FC236}">
                <a16:creationId xmlns:a16="http://schemas.microsoft.com/office/drawing/2014/main" id="{787D2937-C416-4ACA-BEB3-2585216EAF68}"/>
              </a:ext>
            </a:extLst>
          </p:cNvPr>
          <p:cNvGraphicFramePr>
            <a:graphicFrameLocks noGrp="1"/>
          </p:cNvGraphicFramePr>
          <p:nvPr>
            <p:extLst>
              <p:ext uri="{D42A27DB-BD31-4B8C-83A1-F6EECF244321}">
                <p14:modId xmlns:p14="http://schemas.microsoft.com/office/powerpoint/2010/main" val="4048305720"/>
              </p:ext>
            </p:extLst>
          </p:nvPr>
        </p:nvGraphicFramePr>
        <p:xfrm>
          <a:off x="3719203" y="4684581"/>
          <a:ext cx="2468880" cy="1371600"/>
        </p:xfrm>
        <a:graphic>
          <a:graphicData uri="http://schemas.openxmlformats.org/drawingml/2006/table">
            <a:tbl>
              <a:tblPr firstRow="1" bandRow="1">
                <a:tableStyleId>{ED083AE6-46FA-4A59-8FB0-9F97EB10719F}</a:tableStyleId>
              </a:tblPr>
              <a:tblGrid>
                <a:gridCol w="822960">
                  <a:extLst>
                    <a:ext uri="{9D8B030D-6E8A-4147-A177-3AD203B41FA5}">
                      <a16:colId xmlns:a16="http://schemas.microsoft.com/office/drawing/2014/main" val="3068950184"/>
                    </a:ext>
                  </a:extLst>
                </a:gridCol>
                <a:gridCol w="822960">
                  <a:extLst>
                    <a:ext uri="{9D8B030D-6E8A-4147-A177-3AD203B41FA5}">
                      <a16:colId xmlns:a16="http://schemas.microsoft.com/office/drawing/2014/main" val="2700464698"/>
                    </a:ext>
                  </a:extLst>
                </a:gridCol>
                <a:gridCol w="822960">
                  <a:extLst>
                    <a:ext uri="{9D8B030D-6E8A-4147-A177-3AD203B41FA5}">
                      <a16:colId xmlns:a16="http://schemas.microsoft.com/office/drawing/2014/main" val="3119118432"/>
                    </a:ext>
                  </a:extLst>
                </a:gridCol>
              </a:tblGrid>
              <a:tr h="370840">
                <a:tc>
                  <a:txBody>
                    <a:bodyPr/>
                    <a:lstStyle/>
                    <a:p>
                      <a:pPr algn="ctr"/>
                      <a:endParaRPr lang="en-US" sz="2400" dirty="0"/>
                    </a:p>
                  </a:txBody>
                  <a:tcPr/>
                </a:tc>
                <a:tc>
                  <a:txBody>
                    <a:bodyPr/>
                    <a:lstStyle/>
                    <a:p>
                      <a:pPr algn="ctr"/>
                      <a:r>
                        <a:rPr lang="en-US" sz="2400" dirty="0"/>
                        <a:t>0</a:t>
                      </a:r>
                    </a:p>
                  </a:txBody>
                  <a:tcPr/>
                </a:tc>
                <a:tc>
                  <a:txBody>
                    <a:bodyPr/>
                    <a:lstStyle/>
                    <a:p>
                      <a:pPr algn="ctr"/>
                      <a:r>
                        <a:rPr lang="en-US" sz="2400" dirty="0"/>
                        <a:t>1</a:t>
                      </a:r>
                    </a:p>
                  </a:txBody>
                  <a:tcPr/>
                </a:tc>
                <a:extLst>
                  <a:ext uri="{0D108BD9-81ED-4DB2-BD59-A6C34878D82A}">
                    <a16:rowId xmlns:a16="http://schemas.microsoft.com/office/drawing/2014/main" val="2486785845"/>
                  </a:ext>
                </a:extLst>
              </a:tr>
              <a:tr h="370840">
                <a:tc>
                  <a:txBody>
                    <a:bodyPr/>
                    <a:lstStyle/>
                    <a:p>
                      <a:pPr algn="ctr"/>
                      <a:r>
                        <a:rPr lang="en-US" sz="2400" b="1" dirty="0"/>
                        <a:t>0</a:t>
                      </a:r>
                    </a:p>
                  </a:txBody>
                  <a:tcPr/>
                </a:tc>
                <a:tc>
                  <a:txBody>
                    <a:bodyPr/>
                    <a:lstStyle/>
                    <a:p>
                      <a:pPr algn="ctr"/>
                      <a:r>
                        <a:rPr lang="en-US" sz="2400" dirty="0">
                          <a:solidFill>
                            <a:schemeClr val="accent4">
                              <a:lumMod val="75000"/>
                            </a:schemeClr>
                          </a:solidFill>
                        </a:rPr>
                        <a:t>12</a:t>
                      </a:r>
                    </a:p>
                  </a:txBody>
                  <a:tcPr/>
                </a:tc>
                <a:tc>
                  <a:txBody>
                    <a:bodyPr/>
                    <a:lstStyle/>
                    <a:p>
                      <a:pPr algn="ctr"/>
                      <a:r>
                        <a:rPr lang="en-US" sz="2400" dirty="0">
                          <a:solidFill>
                            <a:srgbClr val="002060"/>
                          </a:solidFill>
                        </a:rPr>
                        <a:t>2</a:t>
                      </a:r>
                    </a:p>
                  </a:txBody>
                  <a:tcPr/>
                </a:tc>
                <a:extLst>
                  <a:ext uri="{0D108BD9-81ED-4DB2-BD59-A6C34878D82A}">
                    <a16:rowId xmlns:a16="http://schemas.microsoft.com/office/drawing/2014/main" val="1688399649"/>
                  </a:ext>
                </a:extLst>
              </a:tr>
              <a:tr h="370840">
                <a:tc>
                  <a:txBody>
                    <a:bodyPr/>
                    <a:lstStyle/>
                    <a:p>
                      <a:pPr algn="ctr"/>
                      <a:r>
                        <a:rPr lang="en-US" sz="2400" b="1" dirty="0"/>
                        <a:t>1</a:t>
                      </a:r>
                    </a:p>
                  </a:txBody>
                  <a:tcPr/>
                </a:tc>
                <a:tc>
                  <a:txBody>
                    <a:bodyPr/>
                    <a:lstStyle/>
                    <a:p>
                      <a:pPr algn="ctr"/>
                      <a:r>
                        <a:rPr lang="en-US" sz="2400" dirty="0">
                          <a:solidFill>
                            <a:srgbClr val="FF0000"/>
                          </a:solidFill>
                        </a:rPr>
                        <a:t>2</a:t>
                      </a:r>
                    </a:p>
                  </a:txBody>
                  <a:tcPr/>
                </a:tc>
                <a:tc>
                  <a:txBody>
                    <a:bodyPr/>
                    <a:lstStyle/>
                    <a:p>
                      <a:pPr algn="ctr"/>
                      <a:r>
                        <a:rPr lang="en-US" sz="2400" dirty="0">
                          <a:solidFill>
                            <a:srgbClr val="00B050"/>
                          </a:solidFill>
                        </a:rPr>
                        <a:t>14</a:t>
                      </a:r>
                    </a:p>
                  </a:txBody>
                  <a:tcPr/>
                </a:tc>
                <a:extLst>
                  <a:ext uri="{0D108BD9-81ED-4DB2-BD59-A6C34878D82A}">
                    <a16:rowId xmlns:a16="http://schemas.microsoft.com/office/drawing/2014/main" val="2728959189"/>
                  </a:ext>
                </a:extLst>
              </a:tr>
            </a:tbl>
          </a:graphicData>
        </a:graphic>
      </p:graphicFrame>
      <p:sp>
        <p:nvSpPr>
          <p:cNvPr id="15" name="TextBox 14">
            <a:extLst>
              <a:ext uri="{FF2B5EF4-FFF2-40B4-BE49-F238E27FC236}">
                <a16:creationId xmlns:a16="http://schemas.microsoft.com/office/drawing/2014/main" id="{0F111D45-A0EC-4B26-AB8B-9D64BA9E36F4}"/>
              </a:ext>
            </a:extLst>
          </p:cNvPr>
          <p:cNvSpPr txBox="1"/>
          <p:nvPr/>
        </p:nvSpPr>
        <p:spPr>
          <a:xfrm>
            <a:off x="4227218" y="4245059"/>
            <a:ext cx="1402948" cy="369332"/>
          </a:xfrm>
          <a:prstGeom prst="rect">
            <a:avLst/>
          </a:prstGeom>
          <a:noFill/>
        </p:spPr>
        <p:txBody>
          <a:bodyPr wrap="none" rtlCol="0">
            <a:spAutoFit/>
          </a:bodyPr>
          <a:lstStyle/>
          <a:p>
            <a:r>
              <a:rPr lang="en-US" dirty="0">
                <a:solidFill>
                  <a:srgbClr val="0000FF"/>
                </a:solidFill>
              </a:rPr>
              <a:t>Classified As:</a:t>
            </a:r>
          </a:p>
        </p:txBody>
      </p:sp>
      <p:sp>
        <p:nvSpPr>
          <p:cNvPr id="16" name="TextBox 15">
            <a:extLst>
              <a:ext uri="{FF2B5EF4-FFF2-40B4-BE49-F238E27FC236}">
                <a16:creationId xmlns:a16="http://schemas.microsoft.com/office/drawing/2014/main" id="{2C34B19F-0E14-43F3-BCE2-FBE8D929BBAC}"/>
              </a:ext>
            </a:extLst>
          </p:cNvPr>
          <p:cNvSpPr txBox="1"/>
          <p:nvPr/>
        </p:nvSpPr>
        <p:spPr>
          <a:xfrm rot="16200000">
            <a:off x="2813642" y="5099412"/>
            <a:ext cx="1544205" cy="369332"/>
          </a:xfrm>
          <a:prstGeom prst="rect">
            <a:avLst/>
          </a:prstGeom>
          <a:noFill/>
        </p:spPr>
        <p:txBody>
          <a:bodyPr wrap="none" rtlCol="0">
            <a:spAutoFit/>
          </a:bodyPr>
          <a:lstStyle/>
          <a:p>
            <a:r>
              <a:rPr lang="en-US" dirty="0">
                <a:solidFill>
                  <a:srgbClr val="0000FF"/>
                </a:solidFill>
              </a:rPr>
              <a:t>Correct Label: </a:t>
            </a:r>
          </a:p>
        </p:txBody>
      </p:sp>
    </p:spTree>
    <p:extLst>
      <p:ext uri="{BB962C8B-B14F-4D97-AF65-F5344CB8AC3E}">
        <p14:creationId xmlns:p14="http://schemas.microsoft.com/office/powerpoint/2010/main" val="2935365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fontScale="90000"/>
          </a:bodyPr>
          <a:lstStyle/>
          <a:p>
            <a:r>
              <a:rPr lang="en-US" dirty="0">
                <a:latin typeface="+mj-lt"/>
              </a:rPr>
              <a:t>Decision Boundary – Evaluation</a:t>
            </a:r>
          </a:p>
        </p:txBody>
      </p:sp>
      <p:sp>
        <p:nvSpPr>
          <p:cNvPr id="4" name="Date Placeholder 3"/>
          <p:cNvSpPr>
            <a:spLocks noGrp="1"/>
          </p:cNvSpPr>
          <p:nvPr>
            <p:ph type="dt" sz="half" idx="10"/>
          </p:nvPr>
        </p:nvSpPr>
        <p:spPr/>
        <p:txBody>
          <a:bodyPr/>
          <a:lstStyle/>
          <a:p>
            <a:fld id="{46B7A81A-058D-4C9A-AB3D-C69C2797B48B}" type="datetime1">
              <a:rPr lang="en-US" smtClean="0"/>
              <a:pPr/>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pPr/>
              <a:t>72</a:t>
            </a:fld>
            <a:endParaRPr lang="en-US"/>
          </a:p>
        </p:txBody>
      </p:sp>
      <p:sp>
        <p:nvSpPr>
          <p:cNvPr id="2" name="AutoShape 2" descr="blob:https://web.whatsapp.com/418f631d-558d-475c-96e3-2a7d9c249717">
            <a:extLst>
              <a:ext uri="{FF2B5EF4-FFF2-40B4-BE49-F238E27FC236}">
                <a16:creationId xmlns:a16="http://schemas.microsoft.com/office/drawing/2014/main" id="{45E58C18-0E3B-428F-9528-19343CFDB0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18BBD9FD-CB04-482E-BC55-14830D886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622" y="1280072"/>
            <a:ext cx="5638800" cy="3992405"/>
          </a:xfrm>
          <a:prstGeom prst="rect">
            <a:avLst/>
          </a:prstGeom>
        </p:spPr>
      </p:pic>
      <p:sp>
        <p:nvSpPr>
          <p:cNvPr id="10" name="TextBox 9">
            <a:extLst>
              <a:ext uri="{FF2B5EF4-FFF2-40B4-BE49-F238E27FC236}">
                <a16:creationId xmlns:a16="http://schemas.microsoft.com/office/drawing/2014/main" id="{C9546BDE-1525-4DA6-B767-528A7AB99582}"/>
              </a:ext>
            </a:extLst>
          </p:cNvPr>
          <p:cNvSpPr txBox="1"/>
          <p:nvPr/>
        </p:nvSpPr>
        <p:spPr>
          <a:xfrm flipH="1">
            <a:off x="6791460" y="5272477"/>
            <a:ext cx="4554856" cy="830997"/>
          </a:xfrm>
          <a:prstGeom prst="rect">
            <a:avLst/>
          </a:prstGeom>
          <a:noFill/>
        </p:spPr>
        <p:txBody>
          <a:bodyPr wrap="square" rtlCol="0">
            <a:spAutoFit/>
          </a:bodyPr>
          <a:lstStyle/>
          <a:p>
            <a:r>
              <a:rPr lang="en-US" sz="2400" b="1" dirty="0"/>
              <a:t>F</a:t>
            </a:r>
            <a:r>
              <a:rPr lang="en-US" sz="2400" b="1" baseline="-25000" dirty="0"/>
              <a:t>1</a:t>
            </a:r>
            <a:r>
              <a:rPr lang="en-US" sz="2400" b="1" dirty="0"/>
              <a:t> score</a:t>
            </a:r>
            <a:r>
              <a:rPr lang="en-US" sz="2400" dirty="0"/>
              <a:t> is the </a:t>
            </a:r>
            <a:r>
              <a:rPr lang="en-US" sz="2400" dirty="0">
                <a:hlinkClick r:id="rId4" tooltip="Harmonic mean"/>
              </a:rPr>
              <a:t>harmonic mean</a:t>
            </a:r>
            <a:r>
              <a:rPr lang="en-US" sz="2400" dirty="0"/>
              <a:t> of precision and recall</a:t>
            </a:r>
          </a:p>
        </p:txBody>
      </p:sp>
      <p:pic>
        <p:nvPicPr>
          <p:cNvPr id="14" name="Picture 13">
            <a:extLst>
              <a:ext uri="{FF2B5EF4-FFF2-40B4-BE49-F238E27FC236}">
                <a16:creationId xmlns:a16="http://schemas.microsoft.com/office/drawing/2014/main" id="{A571C054-84A7-4854-B9E9-48126613FF4F}"/>
              </a:ext>
            </a:extLst>
          </p:cNvPr>
          <p:cNvPicPr>
            <a:picLocks noChangeAspect="1"/>
          </p:cNvPicPr>
          <p:nvPr/>
        </p:nvPicPr>
        <p:blipFill>
          <a:blip r:embed="rId5"/>
          <a:stretch>
            <a:fillRect/>
          </a:stretch>
        </p:blipFill>
        <p:spPr>
          <a:xfrm>
            <a:off x="6250578" y="1365636"/>
            <a:ext cx="5636621" cy="3821928"/>
          </a:xfrm>
          <a:prstGeom prst="rect">
            <a:avLst/>
          </a:prstGeom>
        </p:spPr>
      </p:pic>
      <p:pic>
        <p:nvPicPr>
          <p:cNvPr id="11" name="Picture 10">
            <a:extLst>
              <a:ext uri="{FF2B5EF4-FFF2-40B4-BE49-F238E27FC236}">
                <a16:creationId xmlns:a16="http://schemas.microsoft.com/office/drawing/2014/main" id="{B74A9BEE-B31E-4781-BB6F-E9C6C9C63642}"/>
              </a:ext>
            </a:extLst>
          </p:cNvPr>
          <p:cNvPicPr>
            <a:picLocks noChangeAspect="1"/>
          </p:cNvPicPr>
          <p:nvPr/>
        </p:nvPicPr>
        <p:blipFill>
          <a:blip r:embed="rId6"/>
          <a:stretch>
            <a:fillRect/>
          </a:stretch>
        </p:blipFill>
        <p:spPr>
          <a:xfrm>
            <a:off x="382696" y="5419800"/>
            <a:ext cx="5638800" cy="830996"/>
          </a:xfrm>
          <a:prstGeom prst="rect">
            <a:avLst/>
          </a:prstGeom>
        </p:spPr>
      </p:pic>
    </p:spTree>
    <p:extLst>
      <p:ext uri="{BB962C8B-B14F-4D97-AF65-F5344CB8AC3E}">
        <p14:creationId xmlns:p14="http://schemas.microsoft.com/office/powerpoint/2010/main" val="35996262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fontScale="90000"/>
          </a:bodyPr>
          <a:lstStyle/>
          <a:p>
            <a:r>
              <a:rPr lang="en-US"/>
              <a:t>Decision Boundary – Evaluation</a:t>
            </a:r>
            <a:endParaRPr lang="en-US" dirty="0"/>
          </a:p>
        </p:txBody>
      </p:sp>
      <p:sp>
        <p:nvSpPr>
          <p:cNvPr id="14" name="Content Placeholder 13">
            <a:extLst>
              <a:ext uri="{FF2B5EF4-FFF2-40B4-BE49-F238E27FC236}">
                <a16:creationId xmlns:a16="http://schemas.microsoft.com/office/drawing/2014/main" id="{C7885D9B-6E4D-4B62-AB46-B92E02D24E9F}"/>
              </a:ext>
            </a:extLst>
          </p:cNvPr>
          <p:cNvSpPr>
            <a:spLocks noGrp="1"/>
          </p:cNvSpPr>
          <p:nvPr>
            <p:ph idx="1"/>
          </p:nvPr>
        </p:nvSpPr>
        <p:spPr/>
        <p:txBody>
          <a:bodyPr/>
          <a:lstStyle/>
          <a:p>
            <a:r>
              <a:rPr lang="en-US" dirty="0"/>
              <a:t>Accuracy measure is not good when the data is </a:t>
            </a:r>
            <a:r>
              <a:rPr lang="en-US" dirty="0">
                <a:solidFill>
                  <a:srgbClr val="FF0000"/>
                </a:solidFill>
              </a:rPr>
              <a:t>imbalanced</a:t>
            </a:r>
          </a:p>
          <a:p>
            <a:r>
              <a:rPr lang="en-US" dirty="0"/>
              <a:t>Example: Consider that we are building a model to predict whether a pilot will land safely or crash. Assume that 90% of the given data represents that the pilot landed safely and 10% represents that he crashed. </a:t>
            </a:r>
          </a:p>
          <a:p>
            <a:pPr lvl="1"/>
            <a:r>
              <a:rPr lang="en-US" dirty="0"/>
              <a:t>Even when the model fails to predict any crashes, its accuracy could be 90%!</a:t>
            </a:r>
          </a:p>
        </p:txBody>
      </p:sp>
      <p:sp>
        <p:nvSpPr>
          <p:cNvPr id="4" name="Date Placeholder 3"/>
          <p:cNvSpPr>
            <a:spLocks noGrp="1"/>
          </p:cNvSpPr>
          <p:nvPr>
            <p:ph type="dt" sz="half" idx="10"/>
          </p:nvPr>
        </p:nvSpPr>
        <p:spPr/>
        <p:txBody>
          <a:bodyPr/>
          <a:lstStyle/>
          <a:p>
            <a:fld id="{46B7A81A-058D-4C9A-AB3D-C69C2797B48B}" type="datetime1">
              <a:rPr lang="en-US" smtClean="0"/>
              <a:pPr/>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pPr/>
              <a:t>73</a:t>
            </a:fld>
            <a:endParaRPr lang="en-US"/>
          </a:p>
        </p:txBody>
      </p:sp>
      <p:sp>
        <p:nvSpPr>
          <p:cNvPr id="2" name="AutoShape 2" descr="blob:https://web.whatsapp.com/418f631d-558d-475c-96e3-2a7d9c249717">
            <a:extLst>
              <a:ext uri="{FF2B5EF4-FFF2-40B4-BE49-F238E27FC236}">
                <a16:creationId xmlns:a16="http://schemas.microsoft.com/office/drawing/2014/main" id="{45E58C18-0E3B-428F-9528-19343CFDB0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342990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fontScale="90000"/>
          </a:bodyPr>
          <a:lstStyle/>
          <a:p>
            <a:r>
              <a:rPr lang="en-US"/>
              <a:t>Decision Boundary – Evaluation</a:t>
            </a:r>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pPr/>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pPr/>
              <a:t>74</a:t>
            </a:fld>
            <a:endParaRPr lang="en-US"/>
          </a:p>
        </p:txBody>
      </p:sp>
      <p:sp>
        <p:nvSpPr>
          <p:cNvPr id="2" name="AutoShape 2" descr="blob:https://web.whatsapp.com/418f631d-558d-475c-96e3-2a7d9c249717">
            <a:extLst>
              <a:ext uri="{FF2B5EF4-FFF2-40B4-BE49-F238E27FC236}">
                <a16:creationId xmlns:a16="http://schemas.microsoft.com/office/drawing/2014/main" id="{45E58C18-0E3B-428F-9528-19343CFDB0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3" name="Object 2">
            <a:extLst>
              <a:ext uri="{FF2B5EF4-FFF2-40B4-BE49-F238E27FC236}">
                <a16:creationId xmlns:a16="http://schemas.microsoft.com/office/drawing/2014/main" id="{81BB1062-E934-4E84-8D0D-0520639BE725}"/>
              </a:ext>
            </a:extLst>
          </p:cNvPr>
          <p:cNvGraphicFramePr>
            <a:graphicFrameLocks noChangeAspect="1"/>
          </p:cNvGraphicFramePr>
          <p:nvPr>
            <p:extLst>
              <p:ext uri="{D42A27DB-BD31-4B8C-83A1-F6EECF244321}">
                <p14:modId xmlns:p14="http://schemas.microsoft.com/office/powerpoint/2010/main" val="2315408599"/>
              </p:ext>
            </p:extLst>
          </p:nvPr>
        </p:nvGraphicFramePr>
        <p:xfrm>
          <a:off x="444500" y="1235075"/>
          <a:ext cx="6623050" cy="4908550"/>
        </p:xfrm>
        <a:graphic>
          <a:graphicData uri="http://schemas.openxmlformats.org/presentationml/2006/ole">
            <mc:AlternateContent xmlns:mc="http://schemas.openxmlformats.org/markup-compatibility/2006">
              <mc:Choice xmlns:v="urn:schemas-microsoft-com:vml" Requires="v">
                <p:oleObj spid="_x0000_s26661" name="Bitmap Image" r:id="rId4" imgW="6775560" imgH="4076640" progId="PBrush">
                  <p:embed/>
                </p:oleObj>
              </mc:Choice>
              <mc:Fallback>
                <p:oleObj name="Bitmap Image" r:id="rId4" imgW="6775560" imgH="4076640" progId="PBrush">
                  <p:embed/>
                  <p:pic>
                    <p:nvPicPr>
                      <p:cNvPr id="0" name=""/>
                      <p:cNvPicPr/>
                      <p:nvPr/>
                    </p:nvPicPr>
                    <p:blipFill>
                      <a:blip r:embed="rId5"/>
                      <a:stretch>
                        <a:fillRect/>
                      </a:stretch>
                    </p:blipFill>
                    <p:spPr>
                      <a:xfrm>
                        <a:off x="444500" y="1235075"/>
                        <a:ext cx="6623050" cy="4908550"/>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6C7D42A3-D709-42B8-8487-FED865366D51}"/>
              </a:ext>
            </a:extLst>
          </p:cNvPr>
          <p:cNvSpPr txBox="1"/>
          <p:nvPr/>
        </p:nvSpPr>
        <p:spPr>
          <a:xfrm>
            <a:off x="7191375" y="1267052"/>
            <a:ext cx="4822804" cy="4893647"/>
          </a:xfrm>
          <a:prstGeom prst="rect">
            <a:avLst/>
          </a:prstGeom>
          <a:noFill/>
        </p:spPr>
        <p:txBody>
          <a:bodyPr wrap="square" rtlCol="0">
            <a:spAutoFit/>
          </a:bodyPr>
          <a:lstStyle/>
          <a:p>
            <a:pPr marL="342900" indent="-342900">
              <a:buFont typeface="Arial" panose="020B0604020202020204" pitchFamily="34" charset="0"/>
              <a:buChar char="•"/>
            </a:pPr>
            <a:r>
              <a:rPr lang="en-US" sz="2400" b="1" dirty="0"/>
              <a:t>Low Precision, High Recall, and High Specificity</a:t>
            </a:r>
            <a:endParaRPr lang="en-US" sz="2400" dirty="0"/>
          </a:p>
          <a:p>
            <a:pPr marL="342900" indent="-342900">
              <a:buFont typeface="Arial" panose="020B0604020202020204" pitchFamily="34" charset="0"/>
              <a:buChar char="•"/>
            </a:pPr>
            <a:r>
              <a:rPr lang="en-US" sz="2400" dirty="0"/>
              <a:t>If the classifier predicts negative, you can trust it, the example is negative. However, pay attention, if the example is negative, you can’t be sure it will predict it as negative (specificity=</a:t>
            </a:r>
            <a:r>
              <a:rPr lang="en-US" sz="2400" b="1" dirty="0"/>
              <a:t>78%</a:t>
            </a:r>
            <a:r>
              <a:rPr lang="en-US" sz="2400" dirty="0"/>
              <a:t>).</a:t>
            </a:r>
          </a:p>
          <a:p>
            <a:pPr marL="342900" indent="-342900">
              <a:buFont typeface="Arial" panose="020B0604020202020204" pitchFamily="34" charset="0"/>
              <a:buChar char="•"/>
            </a:pPr>
            <a:r>
              <a:rPr lang="en-US" sz="2400" dirty="0"/>
              <a:t>If the classifier predicts positive, you can’t trust it (precision=</a:t>
            </a:r>
            <a:r>
              <a:rPr lang="en-US" sz="2400" b="1" dirty="0"/>
              <a:t>33%</a:t>
            </a:r>
            <a:r>
              <a:rPr lang="en-US" sz="2400" dirty="0"/>
              <a:t>). However, if the example is positive, you can trust the classifier (recall=</a:t>
            </a:r>
            <a:r>
              <a:rPr lang="en-US" sz="2400" b="1" dirty="0"/>
              <a:t>100%</a:t>
            </a:r>
            <a:r>
              <a:rPr lang="en-US" sz="2400" dirty="0"/>
              <a:t>).</a:t>
            </a:r>
          </a:p>
        </p:txBody>
      </p:sp>
    </p:spTree>
    <p:extLst>
      <p:ext uri="{BB962C8B-B14F-4D97-AF65-F5344CB8AC3E}">
        <p14:creationId xmlns:p14="http://schemas.microsoft.com/office/powerpoint/2010/main" val="31393125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fontScale="90000"/>
          </a:bodyPr>
          <a:lstStyle/>
          <a:p>
            <a:r>
              <a:rPr lang="en-US" dirty="0"/>
              <a:t>Decision Boundary – Evaluation</a:t>
            </a:r>
          </a:p>
        </p:txBody>
      </p:sp>
      <p:sp>
        <p:nvSpPr>
          <p:cNvPr id="4" name="Date Placeholder 3"/>
          <p:cNvSpPr>
            <a:spLocks noGrp="1"/>
          </p:cNvSpPr>
          <p:nvPr>
            <p:ph type="dt" sz="half" idx="10"/>
          </p:nvPr>
        </p:nvSpPr>
        <p:spPr/>
        <p:txBody>
          <a:bodyPr/>
          <a:lstStyle/>
          <a:p>
            <a:fld id="{46B7A81A-058D-4C9A-AB3D-C69C2797B48B}" type="datetime1">
              <a:rPr lang="en-US" smtClean="0"/>
              <a:pPr/>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pPr/>
              <a:t>75</a:t>
            </a:fld>
            <a:endParaRPr lang="en-US"/>
          </a:p>
        </p:txBody>
      </p:sp>
      <p:sp>
        <p:nvSpPr>
          <p:cNvPr id="2" name="AutoShape 2" descr="blob:https://web.whatsapp.com/418f631d-558d-475c-96e3-2a7d9c249717">
            <a:extLst>
              <a:ext uri="{FF2B5EF4-FFF2-40B4-BE49-F238E27FC236}">
                <a16:creationId xmlns:a16="http://schemas.microsoft.com/office/drawing/2014/main" id="{45E58C18-0E3B-428F-9528-19343CFDB0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6C7D42A3-D709-42B8-8487-FED865366D51}"/>
              </a:ext>
            </a:extLst>
          </p:cNvPr>
          <p:cNvSpPr txBox="1"/>
          <p:nvPr/>
        </p:nvSpPr>
        <p:spPr>
          <a:xfrm>
            <a:off x="7191375" y="1267052"/>
            <a:ext cx="4822804"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dirty="0"/>
              <a:t>High Precision, High Recall, and Low Specificity</a:t>
            </a:r>
            <a:endParaRPr lang="en-US" sz="2400" dirty="0"/>
          </a:p>
          <a:p>
            <a:pPr marL="342900" indent="-342900">
              <a:buFont typeface="Arial" panose="020B0604020202020204" pitchFamily="34" charset="0"/>
              <a:buChar char="•"/>
            </a:pPr>
            <a:r>
              <a:rPr lang="en-US" sz="2400" dirty="0"/>
              <a:t>Predicting everything as positive clearly can’t be a good idea. However, because the population is imbalanced the precision is relatively high, the recall is </a:t>
            </a:r>
            <a:r>
              <a:rPr lang="en-US" sz="2400" b="1" dirty="0"/>
              <a:t>100%</a:t>
            </a:r>
            <a:r>
              <a:rPr lang="en-US" sz="2400" dirty="0"/>
              <a:t> because all the positive examples are predicted as positive. But the specificity is </a:t>
            </a:r>
            <a:r>
              <a:rPr lang="en-US" sz="2400" b="1" dirty="0"/>
              <a:t>0%</a:t>
            </a:r>
            <a:r>
              <a:rPr lang="en-US" sz="2400" dirty="0"/>
              <a:t> because no negative example is predicted as negative.</a:t>
            </a:r>
          </a:p>
        </p:txBody>
      </p:sp>
      <p:graphicFrame>
        <p:nvGraphicFramePr>
          <p:cNvPr id="9" name="Object 8">
            <a:extLst>
              <a:ext uri="{FF2B5EF4-FFF2-40B4-BE49-F238E27FC236}">
                <a16:creationId xmlns:a16="http://schemas.microsoft.com/office/drawing/2014/main" id="{6100B623-86C2-4CB0-9C6E-BA92812B6374}"/>
              </a:ext>
            </a:extLst>
          </p:cNvPr>
          <p:cNvGraphicFramePr>
            <a:graphicFrameLocks noChangeAspect="1"/>
          </p:cNvGraphicFramePr>
          <p:nvPr>
            <p:extLst>
              <p:ext uri="{D42A27DB-BD31-4B8C-83A1-F6EECF244321}">
                <p14:modId xmlns:p14="http://schemas.microsoft.com/office/powerpoint/2010/main" val="2637714835"/>
              </p:ext>
            </p:extLst>
          </p:nvPr>
        </p:nvGraphicFramePr>
        <p:xfrm>
          <a:off x="333375" y="1260475"/>
          <a:ext cx="6858000" cy="4883150"/>
        </p:xfrm>
        <a:graphic>
          <a:graphicData uri="http://schemas.openxmlformats.org/presentationml/2006/ole">
            <mc:AlternateContent xmlns:mc="http://schemas.openxmlformats.org/markup-compatibility/2006">
              <mc:Choice xmlns:v="urn:schemas-microsoft-com:vml" Requires="v">
                <p:oleObj spid="_x0000_s27684" name="Bitmap Image" r:id="rId4" imgW="6858000" imgH="4032360" progId="PBrush">
                  <p:embed/>
                </p:oleObj>
              </mc:Choice>
              <mc:Fallback>
                <p:oleObj name="Bitmap Image" r:id="rId4" imgW="6858000" imgH="4032360" progId="PBrush">
                  <p:embed/>
                  <p:pic>
                    <p:nvPicPr>
                      <p:cNvPr id="0" name=""/>
                      <p:cNvPicPr/>
                      <p:nvPr/>
                    </p:nvPicPr>
                    <p:blipFill>
                      <a:blip r:embed="rId5"/>
                      <a:stretch>
                        <a:fillRect/>
                      </a:stretch>
                    </p:blipFill>
                    <p:spPr>
                      <a:xfrm>
                        <a:off x="333375" y="1260475"/>
                        <a:ext cx="6858000" cy="4883150"/>
                      </a:xfrm>
                      <a:prstGeom prst="rect">
                        <a:avLst/>
                      </a:prstGeom>
                    </p:spPr>
                  </p:pic>
                </p:oleObj>
              </mc:Fallback>
            </mc:AlternateContent>
          </a:graphicData>
        </a:graphic>
      </p:graphicFrame>
    </p:spTree>
    <p:extLst>
      <p:ext uri="{BB962C8B-B14F-4D97-AF65-F5344CB8AC3E}">
        <p14:creationId xmlns:p14="http://schemas.microsoft.com/office/powerpoint/2010/main" val="3769154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p:txBody>
          <a:bodyPr>
            <a:normAutofit fontScale="90000"/>
          </a:bodyPr>
          <a:lstStyle/>
          <a:p>
            <a:r>
              <a:rPr lang="en-US" dirty="0"/>
              <a:t>Decision Boundary – Evaluation</a:t>
            </a:r>
          </a:p>
        </p:txBody>
      </p:sp>
      <p:sp>
        <p:nvSpPr>
          <p:cNvPr id="4" name="Date Placeholder 3"/>
          <p:cNvSpPr>
            <a:spLocks noGrp="1"/>
          </p:cNvSpPr>
          <p:nvPr>
            <p:ph type="dt" sz="half" idx="10"/>
          </p:nvPr>
        </p:nvSpPr>
        <p:spPr/>
        <p:txBody>
          <a:bodyPr/>
          <a:lstStyle/>
          <a:p>
            <a:fld id="{46B7A81A-058D-4C9A-AB3D-C69C2797B48B}" type="datetime1">
              <a:rPr lang="en-US" smtClean="0"/>
              <a:pPr/>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pPr/>
              <a:t>76</a:t>
            </a:fld>
            <a:endParaRPr lang="en-US"/>
          </a:p>
        </p:txBody>
      </p:sp>
      <p:sp>
        <p:nvSpPr>
          <p:cNvPr id="2" name="AutoShape 2" descr="blob:https://web.whatsapp.com/418f631d-558d-475c-96e3-2a7d9c249717">
            <a:extLst>
              <a:ext uri="{FF2B5EF4-FFF2-40B4-BE49-F238E27FC236}">
                <a16:creationId xmlns:a16="http://schemas.microsoft.com/office/drawing/2014/main" id="{45E58C18-0E3B-428F-9528-19343CFDB08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6C7D42A3-D709-42B8-8487-FED865366D51}"/>
              </a:ext>
            </a:extLst>
          </p:cNvPr>
          <p:cNvSpPr txBox="1"/>
          <p:nvPr/>
        </p:nvSpPr>
        <p:spPr>
          <a:xfrm>
            <a:off x="7191375" y="1267052"/>
            <a:ext cx="4822804" cy="2677656"/>
          </a:xfrm>
          <a:prstGeom prst="rect">
            <a:avLst/>
          </a:prstGeom>
          <a:noFill/>
        </p:spPr>
        <p:txBody>
          <a:bodyPr wrap="square" rtlCol="0">
            <a:spAutoFit/>
          </a:bodyPr>
          <a:lstStyle/>
          <a:p>
            <a:pPr marL="342900" indent="-342900">
              <a:buFont typeface="Arial" panose="020B0604020202020204" pitchFamily="34" charset="0"/>
              <a:buChar char="•"/>
            </a:pPr>
            <a:r>
              <a:rPr lang="en-US" sz="2400" b="1" dirty="0"/>
              <a:t>High Precision, Low Recall, and High Specificity</a:t>
            </a:r>
          </a:p>
          <a:p>
            <a:pPr marL="342900" indent="-342900">
              <a:buFont typeface="Arial" panose="020B0604020202020204" pitchFamily="34" charset="0"/>
              <a:buChar char="•"/>
            </a:pPr>
            <a:r>
              <a:rPr lang="en-US" sz="2400" dirty="0"/>
              <a:t>If it predicts that an example is positive, you can trust it — it is positive. However, if it predicts it is negative, you can’t trust it, the chances are that it is still positive.</a:t>
            </a:r>
          </a:p>
        </p:txBody>
      </p:sp>
      <p:graphicFrame>
        <p:nvGraphicFramePr>
          <p:cNvPr id="10" name="Object 9">
            <a:extLst>
              <a:ext uri="{FF2B5EF4-FFF2-40B4-BE49-F238E27FC236}">
                <a16:creationId xmlns:a16="http://schemas.microsoft.com/office/drawing/2014/main" id="{F8C2ADBA-5C71-4D7D-B6D9-7D1B0A74698F}"/>
              </a:ext>
            </a:extLst>
          </p:cNvPr>
          <p:cNvGraphicFramePr>
            <a:graphicFrameLocks noChangeAspect="1"/>
          </p:cNvGraphicFramePr>
          <p:nvPr>
            <p:extLst>
              <p:ext uri="{D42A27DB-BD31-4B8C-83A1-F6EECF244321}">
                <p14:modId xmlns:p14="http://schemas.microsoft.com/office/powerpoint/2010/main" val="2007100216"/>
              </p:ext>
            </p:extLst>
          </p:nvPr>
        </p:nvGraphicFramePr>
        <p:xfrm>
          <a:off x="492125" y="1296904"/>
          <a:ext cx="6699250" cy="4818145"/>
        </p:xfrm>
        <a:graphic>
          <a:graphicData uri="http://schemas.openxmlformats.org/presentationml/2006/ole">
            <mc:AlternateContent xmlns:mc="http://schemas.openxmlformats.org/markup-compatibility/2006">
              <mc:Choice xmlns:v="urn:schemas-microsoft-com:vml" Requires="v">
                <p:oleObj spid="_x0000_s28740" name="Bitmap Image" r:id="rId4" imgW="6699240" imgH="4032360" progId="PBrush">
                  <p:embed/>
                </p:oleObj>
              </mc:Choice>
              <mc:Fallback>
                <p:oleObj name="Bitmap Image" r:id="rId4" imgW="6699240" imgH="4032360" progId="PBrush">
                  <p:embed/>
                  <p:pic>
                    <p:nvPicPr>
                      <p:cNvPr id="0" name=""/>
                      <p:cNvPicPr/>
                      <p:nvPr/>
                    </p:nvPicPr>
                    <p:blipFill>
                      <a:blip r:embed="rId5"/>
                      <a:stretch>
                        <a:fillRect/>
                      </a:stretch>
                    </p:blipFill>
                    <p:spPr>
                      <a:xfrm>
                        <a:off x="492125" y="1296904"/>
                        <a:ext cx="6699250" cy="4818145"/>
                      </a:xfrm>
                      <a:prstGeom prst="rect">
                        <a:avLst/>
                      </a:prstGeom>
                    </p:spPr>
                  </p:pic>
                </p:oleObj>
              </mc:Fallback>
            </mc:AlternateContent>
          </a:graphicData>
        </a:graphic>
      </p:graphicFrame>
    </p:spTree>
    <p:extLst>
      <p:ext uri="{BB962C8B-B14F-4D97-AF65-F5344CB8AC3E}">
        <p14:creationId xmlns:p14="http://schemas.microsoft.com/office/powerpoint/2010/main" val="30394374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B679D-3AD4-4C73-A3DC-7087EFFCE7E0}"/>
              </a:ext>
            </a:extLst>
          </p:cNvPr>
          <p:cNvSpPr>
            <a:spLocks noGrp="1"/>
          </p:cNvSpPr>
          <p:nvPr>
            <p:ph type="title"/>
          </p:nvPr>
        </p:nvSpPr>
        <p:spPr/>
        <p:txBody>
          <a:bodyPr>
            <a:normAutofit fontScale="90000"/>
          </a:bodyPr>
          <a:lstStyle/>
          <a:p>
            <a:r>
              <a:rPr lang="en-US" dirty="0"/>
              <a:t>Decision Boundary – Evaluation</a:t>
            </a:r>
          </a:p>
        </p:txBody>
      </p:sp>
      <p:sp>
        <p:nvSpPr>
          <p:cNvPr id="3" name="Content Placeholder 2">
            <a:extLst>
              <a:ext uri="{FF2B5EF4-FFF2-40B4-BE49-F238E27FC236}">
                <a16:creationId xmlns:a16="http://schemas.microsoft.com/office/drawing/2014/main" id="{823739FE-AFE1-45DB-A72A-A2C97548ED95}"/>
              </a:ext>
            </a:extLst>
          </p:cNvPr>
          <p:cNvSpPr>
            <a:spLocks noGrp="1"/>
          </p:cNvSpPr>
          <p:nvPr>
            <p:ph idx="1"/>
          </p:nvPr>
        </p:nvSpPr>
        <p:spPr/>
        <p:txBody>
          <a:bodyPr/>
          <a:lstStyle/>
          <a:p>
            <a:r>
              <a:rPr lang="en-US" dirty="0"/>
              <a:t>All the measures (precision, recall, and specificity) give us important information about how well is our classification model. </a:t>
            </a:r>
          </a:p>
          <a:p>
            <a:r>
              <a:rPr lang="en-US" dirty="0"/>
              <a:t>Recall is a better measure than precision when false-negatives are important</a:t>
            </a:r>
          </a:p>
          <a:p>
            <a:pPr lvl="1"/>
            <a:r>
              <a:rPr lang="en-US" dirty="0"/>
              <a:t>Example: For rare cancer data modeling, anything that doesn't account for false-negatives is bad.</a:t>
            </a:r>
          </a:p>
          <a:p>
            <a:r>
              <a:rPr lang="en-US" dirty="0"/>
              <a:t>Precision is a better measure than recall when false-negatives are not important</a:t>
            </a:r>
          </a:p>
          <a:p>
            <a:pPr lvl="1"/>
            <a:r>
              <a:rPr lang="en-US" dirty="0"/>
              <a:t>Example: For YouTube recommendations, false-negatives is less of a concern.</a:t>
            </a:r>
          </a:p>
          <a:p>
            <a:endParaRPr lang="en-US" dirty="0"/>
          </a:p>
        </p:txBody>
      </p:sp>
      <p:sp>
        <p:nvSpPr>
          <p:cNvPr id="4" name="Date Placeholder 3">
            <a:extLst>
              <a:ext uri="{FF2B5EF4-FFF2-40B4-BE49-F238E27FC236}">
                <a16:creationId xmlns:a16="http://schemas.microsoft.com/office/drawing/2014/main" id="{14FAE541-D2DE-4DCB-A96C-94239F769281}"/>
              </a:ext>
            </a:extLst>
          </p:cNvPr>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a:extLst>
              <a:ext uri="{FF2B5EF4-FFF2-40B4-BE49-F238E27FC236}">
                <a16:creationId xmlns:a16="http://schemas.microsoft.com/office/drawing/2014/main" id="{8FFE72A9-2350-490E-A9F9-F68E9F874F7B}"/>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59AEF951-0BE4-4CDE-A1C4-C7136CA69737}"/>
              </a:ext>
            </a:extLst>
          </p:cNvPr>
          <p:cNvSpPr>
            <a:spLocks noGrp="1"/>
          </p:cNvSpPr>
          <p:nvPr>
            <p:ph type="sldNum" sz="quarter" idx="12"/>
          </p:nvPr>
        </p:nvSpPr>
        <p:spPr/>
        <p:txBody>
          <a:bodyPr/>
          <a:lstStyle/>
          <a:p>
            <a:fld id="{B7884E68-CE57-44C0-BE0F-84C629DF22D5}" type="slidenum">
              <a:rPr lang="en-US" smtClean="0"/>
              <a:t>77</a:t>
            </a:fld>
            <a:endParaRPr lang="en-US"/>
          </a:p>
        </p:txBody>
      </p:sp>
    </p:spTree>
    <p:extLst>
      <p:ext uri="{BB962C8B-B14F-4D97-AF65-F5344CB8AC3E}">
        <p14:creationId xmlns:p14="http://schemas.microsoft.com/office/powerpoint/2010/main" val="20968848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Decision Boundary –</a:t>
            </a:r>
            <a:r>
              <a:rPr lang="en-US" dirty="0"/>
              <a:t>  </a:t>
            </a:r>
            <a:r>
              <a:rPr lang="en-CA" dirty="0"/>
              <a:t>Cross-validation</a:t>
            </a:r>
            <a:endParaRPr lang="en-US" dirty="0"/>
          </a:p>
        </p:txBody>
      </p:sp>
      <p:sp>
        <p:nvSpPr>
          <p:cNvPr id="3" name="Content Placeholder 2"/>
          <p:cNvSpPr>
            <a:spLocks noGrp="1"/>
          </p:cNvSpPr>
          <p:nvPr>
            <p:ph idx="1"/>
          </p:nvPr>
        </p:nvSpPr>
        <p:spPr>
          <a:xfrm>
            <a:off x="304800" y="1228153"/>
            <a:ext cx="11582400" cy="5220315"/>
          </a:xfrm>
        </p:spPr>
        <p:txBody>
          <a:bodyPr>
            <a:normAutofit lnSpcReduction="10000"/>
          </a:bodyPr>
          <a:lstStyle/>
          <a:p>
            <a:r>
              <a:rPr lang="en-US" dirty="0"/>
              <a:t>Given</a:t>
            </a:r>
            <a:r>
              <a:rPr lang="en-US" dirty="0">
                <a:solidFill>
                  <a:srgbClr val="C00000"/>
                </a:solidFill>
              </a:rPr>
              <a:t> </a:t>
            </a:r>
            <a:r>
              <a:rPr lang="en-US" dirty="0"/>
              <a:t>a set of data with labels, how can we use it to build a machine learning model and evaluate its performance?</a:t>
            </a:r>
          </a:p>
          <a:p>
            <a:r>
              <a:rPr lang="en-US" dirty="0"/>
              <a:t>We need to do two things with this data:</a:t>
            </a:r>
          </a:p>
          <a:p>
            <a:pPr marL="819143" lvl="1" indent="-514350">
              <a:buFont typeface="+mj-lt"/>
              <a:buAutoNum type="arabicPeriod"/>
            </a:pPr>
            <a:r>
              <a:rPr lang="en-US" dirty="0">
                <a:solidFill>
                  <a:srgbClr val="C00000"/>
                </a:solidFill>
              </a:rPr>
              <a:t>Estimate the parameters </a:t>
            </a:r>
            <a:r>
              <a:rPr lang="en-US" dirty="0"/>
              <a:t>of the machine learning model, i.e. use it to guess the shape of the decision boundary that best fits the data.</a:t>
            </a:r>
          </a:p>
          <a:p>
            <a:pPr marL="1146175" lvl="2" indent="-225425"/>
            <a:r>
              <a:rPr lang="en-US" sz="2800" dirty="0"/>
              <a:t>Parameters estimation is called </a:t>
            </a:r>
            <a:r>
              <a:rPr lang="en-US" sz="2800" b="1" dirty="0">
                <a:solidFill>
                  <a:schemeClr val="accent6">
                    <a:lumMod val="75000"/>
                  </a:schemeClr>
                </a:solidFill>
              </a:rPr>
              <a:t>Training</a:t>
            </a:r>
            <a:r>
              <a:rPr lang="en-US" sz="2800" dirty="0"/>
              <a:t> the model.</a:t>
            </a:r>
          </a:p>
          <a:p>
            <a:pPr marL="819143" lvl="1" indent="-514350">
              <a:buFont typeface="+mj-lt"/>
              <a:buAutoNum type="arabicPeriod"/>
            </a:pPr>
            <a:r>
              <a:rPr lang="en-US" dirty="0">
                <a:solidFill>
                  <a:srgbClr val="C00000"/>
                </a:solidFill>
              </a:rPr>
              <a:t>Evaluate</a:t>
            </a:r>
            <a:r>
              <a:rPr lang="en-US" dirty="0"/>
              <a:t> how well do the learned parameters work, i.e. we need to test how good a job will the decision boundary do when we present it with data </a:t>
            </a:r>
            <a:r>
              <a:rPr lang="en-US" dirty="0">
                <a:solidFill>
                  <a:srgbClr val="C00000"/>
                </a:solidFill>
              </a:rPr>
              <a:t>it has never seen before</a:t>
            </a:r>
            <a:r>
              <a:rPr lang="en-US" dirty="0"/>
              <a:t>.</a:t>
            </a:r>
          </a:p>
          <a:p>
            <a:pPr marL="1146175" lvl="3" indent="-233363"/>
            <a:r>
              <a:rPr lang="en-US" sz="2800" dirty="0"/>
              <a:t>Evaluating a method is called </a:t>
            </a:r>
            <a:r>
              <a:rPr lang="en-US" sz="2800" b="1" dirty="0">
                <a:solidFill>
                  <a:schemeClr val="accent6">
                    <a:lumMod val="75000"/>
                  </a:schemeClr>
                </a:solidFill>
              </a:rPr>
              <a:t>Testing</a:t>
            </a:r>
            <a:r>
              <a:rPr lang="en-US" sz="2800" dirty="0"/>
              <a:t> the model.</a:t>
            </a:r>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78</a:t>
            </a:fld>
            <a:endParaRPr lang="en-US" dirty="0"/>
          </a:p>
        </p:txBody>
      </p:sp>
    </p:spTree>
    <p:extLst>
      <p:ext uri="{BB962C8B-B14F-4D97-AF65-F5344CB8AC3E}">
        <p14:creationId xmlns:p14="http://schemas.microsoft.com/office/powerpoint/2010/main" val="14795044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Decision Boundary –</a:t>
            </a:r>
            <a:r>
              <a:rPr lang="en-US" dirty="0"/>
              <a:t>  </a:t>
            </a:r>
            <a:r>
              <a:rPr lang="en-CA" dirty="0"/>
              <a:t>Cross-validation</a:t>
            </a:r>
            <a:endParaRPr lang="en-US" dirty="0"/>
          </a:p>
        </p:txBody>
      </p:sp>
      <p:sp>
        <p:nvSpPr>
          <p:cNvPr id="3" name="Content Placeholder 2"/>
          <p:cNvSpPr>
            <a:spLocks noGrp="1"/>
          </p:cNvSpPr>
          <p:nvPr>
            <p:ph idx="1"/>
          </p:nvPr>
        </p:nvSpPr>
        <p:spPr/>
        <p:txBody>
          <a:bodyPr/>
          <a:lstStyle/>
          <a:p>
            <a:r>
              <a:rPr lang="en-US" dirty="0"/>
              <a:t>Therefore in Machine learning:</a:t>
            </a:r>
          </a:p>
          <a:p>
            <a:pPr lvl="1"/>
            <a:r>
              <a:rPr lang="en-US" dirty="0"/>
              <a:t>We need the </a:t>
            </a:r>
            <a:r>
              <a:rPr lang="en-US" dirty="0">
                <a:solidFill>
                  <a:srgbClr val="C00000"/>
                </a:solidFill>
              </a:rPr>
              <a:t>data to train</a:t>
            </a:r>
            <a:r>
              <a:rPr lang="en-US" dirty="0"/>
              <a:t> the machine learning model.</a:t>
            </a:r>
          </a:p>
          <a:p>
            <a:pPr lvl="1"/>
            <a:r>
              <a:rPr lang="en-US" dirty="0"/>
              <a:t>We need to </a:t>
            </a:r>
            <a:r>
              <a:rPr lang="en-US" dirty="0">
                <a:solidFill>
                  <a:srgbClr val="C00000"/>
                </a:solidFill>
              </a:rPr>
              <a:t>test the trained model </a:t>
            </a:r>
            <a:r>
              <a:rPr lang="en-US" dirty="0"/>
              <a:t>on data </a:t>
            </a:r>
            <a:r>
              <a:rPr lang="en-US" dirty="0">
                <a:solidFill>
                  <a:srgbClr val="C00000"/>
                </a:solidFill>
              </a:rPr>
              <a:t>it hasn’t seen in training</a:t>
            </a:r>
            <a:r>
              <a:rPr lang="en-US" dirty="0"/>
              <a:t>, to make sure that it generalizes well.</a:t>
            </a:r>
          </a:p>
          <a:p>
            <a:r>
              <a:rPr lang="en-US" i="1" dirty="0">
                <a:solidFill>
                  <a:srgbClr val="0000CC"/>
                </a:solidFill>
              </a:rPr>
              <a:t>Question: </a:t>
            </a:r>
            <a:r>
              <a:rPr lang="en-US" i="1" dirty="0"/>
              <a:t>where can we get training and testing data?</a:t>
            </a:r>
          </a:p>
          <a:p>
            <a:pPr lvl="1"/>
            <a:r>
              <a:rPr lang="en-US" dirty="0"/>
              <a:t>Using the same data for training and testing does not work since we do not know how the algorithm performs when it is given a set of data it has not been trained on.</a:t>
            </a:r>
          </a:p>
          <a:p>
            <a:pPr lvl="1"/>
            <a:r>
              <a:rPr lang="en-US" dirty="0"/>
              <a:t>Using all the data for training </a:t>
            </a:r>
            <a:r>
              <a:rPr lang="en-US" dirty="0">
                <a:solidFill>
                  <a:srgbClr val="C00000"/>
                </a:solidFill>
              </a:rPr>
              <a:t>will not leave any data for testing</a:t>
            </a:r>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79</a:t>
            </a:fld>
            <a:endParaRPr lang="en-US" dirty="0"/>
          </a:p>
        </p:txBody>
      </p:sp>
    </p:spTree>
    <p:extLst>
      <p:ext uri="{BB962C8B-B14F-4D97-AF65-F5344CB8AC3E}">
        <p14:creationId xmlns:p14="http://schemas.microsoft.com/office/powerpoint/2010/main" val="3611059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Supervised Learning</a:t>
            </a: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a:t>Given a dataset of input-output pairs, learn a function or model to map inputs to outputs </a:t>
            </a:r>
          </a:p>
          <a:p>
            <a:r>
              <a:rPr lang="en-US" sz="2800" dirty="0">
                <a:solidFill>
                  <a:srgbClr val="00B050"/>
                </a:solidFill>
              </a:rPr>
              <a:t>Examples: handwritten numbers recognition</a:t>
            </a:r>
          </a:p>
          <a:p>
            <a:pPr lvl="1"/>
            <a:r>
              <a:rPr lang="en-US" sz="2800" dirty="0"/>
              <a:t>Dataset contains examples of how each</a:t>
            </a:r>
            <a:br>
              <a:rPr lang="en-US" sz="2800" dirty="0"/>
            </a:br>
            <a:r>
              <a:rPr lang="en-US" sz="2800" dirty="0"/>
              <a:t>number is written.</a:t>
            </a:r>
          </a:p>
        </p:txBody>
      </p:sp>
      <p:sp>
        <p:nvSpPr>
          <p:cNvPr id="4" name="Date Placeholder 3"/>
          <p:cNvSpPr>
            <a:spLocks noGrp="1"/>
          </p:cNvSpPr>
          <p:nvPr>
            <p:ph type="dt" sz="half" idx="10"/>
          </p:nvPr>
        </p:nvSpPr>
        <p:spPr/>
        <p:txBody>
          <a:bodyPr/>
          <a:lstStyle/>
          <a:p>
            <a:fld id="{46B7A81A-058D-4C9A-AB3D-C69C2797B48B}" type="datetime1">
              <a:rPr lang="en-US" smtClean="0"/>
              <a:pPr/>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pPr/>
              <a:t>8</a:t>
            </a:fld>
            <a:endParaRPr lang="en-US"/>
          </a:p>
        </p:txBody>
      </p:sp>
      <p:sp>
        <p:nvSpPr>
          <p:cNvPr id="7" name="Rectangle 6"/>
          <p:cNvSpPr/>
          <p:nvPr/>
        </p:nvSpPr>
        <p:spPr>
          <a:xfrm>
            <a:off x="3196742" y="1341732"/>
            <a:ext cx="2348179" cy="1082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Dataset</a:t>
            </a:r>
          </a:p>
          <a:p>
            <a:pPr algn="ctr"/>
            <a:r>
              <a:rPr lang="en-US" dirty="0"/>
              <a:t>(input-output) examples</a:t>
            </a:r>
          </a:p>
        </p:txBody>
      </p:sp>
      <p:sp>
        <p:nvSpPr>
          <p:cNvPr id="8" name="Rectangle 7"/>
          <p:cNvSpPr/>
          <p:nvPr/>
        </p:nvSpPr>
        <p:spPr>
          <a:xfrm>
            <a:off x="7907731" y="1341732"/>
            <a:ext cx="1660550" cy="10826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Learn how inputs are mapped to output</a:t>
            </a:r>
          </a:p>
        </p:txBody>
      </p:sp>
      <p:sp>
        <p:nvSpPr>
          <p:cNvPr id="9" name="Right Arrow 8"/>
          <p:cNvSpPr/>
          <p:nvPr/>
        </p:nvSpPr>
        <p:spPr>
          <a:xfrm>
            <a:off x="5625388" y="1733096"/>
            <a:ext cx="2175053" cy="299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6950" y="3612886"/>
            <a:ext cx="4411619" cy="2681136"/>
          </a:xfrm>
          <a:prstGeom prst="rect">
            <a:avLst/>
          </a:prstGeom>
        </p:spPr>
      </p:pic>
    </p:spTree>
    <p:extLst>
      <p:ext uri="{BB962C8B-B14F-4D97-AF65-F5344CB8AC3E}">
        <p14:creationId xmlns:p14="http://schemas.microsoft.com/office/powerpoint/2010/main" val="10287050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Decision Boundary –</a:t>
            </a:r>
            <a:r>
              <a:rPr lang="en-US" dirty="0"/>
              <a:t>  </a:t>
            </a:r>
            <a:r>
              <a:rPr lang="en-CA" dirty="0"/>
              <a:t>Cross-validation</a:t>
            </a:r>
            <a:endParaRPr lang="en-US" dirty="0"/>
          </a:p>
        </p:txBody>
      </p:sp>
      <p:sp>
        <p:nvSpPr>
          <p:cNvPr id="3" name="Content Placeholder 2"/>
          <p:cNvSpPr>
            <a:spLocks noGrp="1"/>
          </p:cNvSpPr>
          <p:nvPr>
            <p:ph idx="1"/>
          </p:nvPr>
        </p:nvSpPr>
        <p:spPr/>
        <p:txBody>
          <a:bodyPr/>
          <a:lstStyle/>
          <a:p>
            <a:r>
              <a:rPr lang="en-US" i="1" dirty="0">
                <a:solidFill>
                  <a:srgbClr val="0000CC"/>
                </a:solidFill>
              </a:rPr>
              <a:t>Answer</a:t>
            </a:r>
            <a:r>
              <a:rPr lang="en-US" dirty="0"/>
              <a:t>: Divide the collected </a:t>
            </a:r>
            <a:r>
              <a:rPr lang="en-US" dirty="0">
                <a:solidFill>
                  <a:srgbClr val="C00000"/>
                </a:solidFill>
              </a:rPr>
              <a:t>labeled data</a:t>
            </a:r>
            <a:r>
              <a:rPr lang="en-US" dirty="0"/>
              <a:t> into a training set and testing set.</a:t>
            </a:r>
          </a:p>
          <a:p>
            <a:pPr lvl="1"/>
            <a:r>
              <a:rPr lang="en-US" dirty="0"/>
              <a:t>A </a:t>
            </a:r>
            <a:r>
              <a:rPr lang="en-US" dirty="0">
                <a:solidFill>
                  <a:srgbClr val="C00000"/>
                </a:solidFill>
              </a:rPr>
              <a:t>common practice </a:t>
            </a:r>
            <a:r>
              <a:rPr lang="en-US" dirty="0"/>
              <a:t>in Machine Learning is to use </a:t>
            </a:r>
            <a:r>
              <a:rPr lang="en-US" dirty="0">
                <a:solidFill>
                  <a:srgbClr val="00B050"/>
                </a:solidFill>
              </a:rPr>
              <a:t>75%</a:t>
            </a:r>
            <a:r>
              <a:rPr lang="en-US" dirty="0"/>
              <a:t> of the data for training and </a:t>
            </a:r>
            <a:r>
              <a:rPr lang="en-US" dirty="0">
                <a:solidFill>
                  <a:srgbClr val="00B050"/>
                </a:solidFill>
              </a:rPr>
              <a:t>25%</a:t>
            </a:r>
            <a:r>
              <a:rPr lang="en-US" dirty="0"/>
              <a:t> of data for testing. This is called the </a:t>
            </a:r>
            <a:r>
              <a:rPr lang="en-US" i="1" dirty="0">
                <a:solidFill>
                  <a:srgbClr val="0070C0"/>
                </a:solidFill>
              </a:rPr>
              <a:t>holdout method</a:t>
            </a:r>
          </a:p>
          <a:p>
            <a:pPr lvl="2"/>
            <a:r>
              <a:rPr lang="en-US" dirty="0">
                <a:solidFill>
                  <a:srgbClr val="0000CC"/>
                </a:solidFill>
              </a:rPr>
              <a:t>The </a:t>
            </a:r>
            <a:r>
              <a:rPr lang="en-US" i="1" dirty="0">
                <a:solidFill>
                  <a:srgbClr val="0000CC"/>
                </a:solidFill>
              </a:rPr>
              <a:t>question</a:t>
            </a:r>
            <a:r>
              <a:rPr lang="en-US" dirty="0">
                <a:solidFill>
                  <a:srgbClr val="0000CC"/>
                </a:solidFill>
              </a:rPr>
              <a:t> is which 25% to choose for testing and which 75% to choose for training?</a:t>
            </a:r>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80</a:t>
            </a:fld>
            <a:endParaRPr lang="en-US" dirty="0"/>
          </a:p>
        </p:txBody>
      </p:sp>
      <p:pic>
        <p:nvPicPr>
          <p:cNvPr id="7" name="Picture 6">
            <a:extLst>
              <a:ext uri="{FF2B5EF4-FFF2-40B4-BE49-F238E27FC236}">
                <a16:creationId xmlns:a16="http://schemas.microsoft.com/office/drawing/2014/main" id="{C857FFC9-30A4-4BBD-93C7-A9B535B826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046" y="4378639"/>
            <a:ext cx="5042640" cy="1560067"/>
          </a:xfrm>
          <a:prstGeom prst="rect">
            <a:avLst/>
          </a:prstGeom>
        </p:spPr>
      </p:pic>
    </p:spTree>
    <p:extLst>
      <p:ext uri="{BB962C8B-B14F-4D97-AF65-F5344CB8AC3E}">
        <p14:creationId xmlns:p14="http://schemas.microsoft.com/office/powerpoint/2010/main" val="28685015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Decision Boundary –</a:t>
            </a:r>
            <a:r>
              <a:rPr lang="en-US" dirty="0"/>
              <a:t>  </a:t>
            </a:r>
            <a:r>
              <a:rPr lang="en-CA" dirty="0"/>
              <a:t>Cross-validation</a:t>
            </a:r>
            <a:endParaRPr lang="en-US" dirty="0"/>
          </a:p>
        </p:txBody>
      </p:sp>
      <p:sp>
        <p:nvSpPr>
          <p:cNvPr id="3" name="Content Placeholder 2"/>
          <p:cNvSpPr>
            <a:spLocks noGrp="1"/>
          </p:cNvSpPr>
          <p:nvPr>
            <p:ph idx="1"/>
          </p:nvPr>
        </p:nvSpPr>
        <p:spPr>
          <a:xfrm>
            <a:off x="304800" y="1228153"/>
            <a:ext cx="11582400" cy="5021979"/>
          </a:xfrm>
        </p:spPr>
        <p:txBody>
          <a:bodyPr>
            <a:normAutofit/>
          </a:bodyPr>
          <a:lstStyle/>
          <a:p>
            <a:r>
              <a:rPr lang="en-US" dirty="0"/>
              <a:t>We use  </a:t>
            </a:r>
            <a:r>
              <a:rPr lang="en-US" i="1" dirty="0">
                <a:solidFill>
                  <a:schemeClr val="accent6">
                    <a:lumMod val="75000"/>
                  </a:schemeClr>
                </a:solidFill>
              </a:rPr>
              <a:t>k-fold</a:t>
            </a:r>
            <a:r>
              <a:rPr lang="en-US" dirty="0"/>
              <a:t> </a:t>
            </a:r>
            <a:r>
              <a:rPr lang="en-US" dirty="0">
                <a:solidFill>
                  <a:srgbClr val="0070C0"/>
                </a:solidFill>
              </a:rPr>
              <a:t>cross-validation</a:t>
            </a:r>
            <a:r>
              <a:rPr lang="en-US" dirty="0">
                <a:solidFill>
                  <a:schemeClr val="accent6">
                    <a:lumMod val="75000"/>
                  </a:schemeClr>
                </a:solidFill>
              </a:rPr>
              <a:t> </a:t>
            </a:r>
            <a:r>
              <a:rPr lang="en-US" dirty="0">
                <a:solidFill>
                  <a:srgbClr val="0070C0"/>
                </a:solidFill>
              </a:rPr>
              <a:t>method</a:t>
            </a:r>
            <a:r>
              <a:rPr lang="en-US" dirty="0"/>
              <a:t>: </a:t>
            </a:r>
          </a:p>
          <a:p>
            <a:pPr lvl="1"/>
            <a:r>
              <a:rPr lang="en-US" sz="2800" dirty="0"/>
              <a:t>Break the training data into </a:t>
            </a:r>
            <a:r>
              <a:rPr lang="en-US" sz="2800" i="1" dirty="0"/>
              <a:t>k</a:t>
            </a:r>
            <a:r>
              <a:rPr lang="en-US" sz="2800" dirty="0"/>
              <a:t> equally sized </a:t>
            </a:r>
            <a:r>
              <a:rPr lang="en-US" sz="2800" dirty="0">
                <a:solidFill>
                  <a:srgbClr val="C00000"/>
                </a:solidFill>
              </a:rPr>
              <a:t>subsets</a:t>
            </a:r>
            <a:r>
              <a:rPr lang="en-US" sz="2800" dirty="0"/>
              <a:t> (</a:t>
            </a:r>
            <a:r>
              <a:rPr lang="en-US" sz="2800" dirty="0">
                <a:solidFill>
                  <a:schemeClr val="accent6">
                    <a:lumMod val="75000"/>
                  </a:schemeClr>
                </a:solidFill>
              </a:rPr>
              <a:t>folds</a:t>
            </a:r>
            <a:r>
              <a:rPr lang="en-US" sz="2800" dirty="0"/>
              <a:t>)</a:t>
            </a:r>
          </a:p>
          <a:p>
            <a:pPr lvl="1"/>
            <a:r>
              <a:rPr lang="en-US" sz="2800" dirty="0"/>
              <a:t>Train the ML model on </a:t>
            </a:r>
            <a:r>
              <a:rPr lang="en-US" sz="2800" i="1" dirty="0">
                <a:solidFill>
                  <a:srgbClr val="C00000"/>
                </a:solidFill>
              </a:rPr>
              <a:t>k-1</a:t>
            </a:r>
            <a:r>
              <a:rPr lang="en-US" sz="2800" dirty="0">
                <a:solidFill>
                  <a:srgbClr val="C00000"/>
                </a:solidFill>
              </a:rPr>
              <a:t> subsets </a:t>
            </a:r>
            <a:r>
              <a:rPr lang="en-US" sz="2800" dirty="0"/>
              <a:t>(the </a:t>
            </a:r>
            <a:r>
              <a:rPr lang="en-US" sz="2800" dirty="0">
                <a:solidFill>
                  <a:schemeClr val="accent6">
                    <a:lumMod val="75000"/>
                  </a:schemeClr>
                </a:solidFill>
              </a:rPr>
              <a:t>training set</a:t>
            </a:r>
            <a:r>
              <a:rPr lang="en-US" sz="2800" dirty="0"/>
              <a:t>)</a:t>
            </a:r>
          </a:p>
          <a:p>
            <a:pPr lvl="1"/>
            <a:r>
              <a:rPr lang="en-US" sz="2800" dirty="0"/>
              <a:t>Test the model on the remaining 1 set (the </a:t>
            </a:r>
            <a:r>
              <a:rPr lang="en-US" sz="2800" dirty="0">
                <a:solidFill>
                  <a:schemeClr val="accent6">
                    <a:lumMod val="75000"/>
                  </a:schemeClr>
                </a:solidFill>
              </a:rPr>
              <a:t>testing set</a:t>
            </a:r>
            <a:r>
              <a:rPr lang="en-US" sz="2800" dirty="0"/>
              <a:t>)</a:t>
            </a:r>
          </a:p>
          <a:p>
            <a:pPr lvl="1"/>
            <a:r>
              <a:rPr lang="en-US" sz="2800" dirty="0"/>
              <a:t>Do this k times, each time testing on a different set</a:t>
            </a:r>
          </a:p>
          <a:p>
            <a:pPr lvl="1"/>
            <a:r>
              <a:rPr lang="en-US" sz="2800" dirty="0"/>
              <a:t>Calculate the average error over the k validation sets</a:t>
            </a:r>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81</a:t>
            </a:fld>
            <a:endParaRPr lang="en-US" dirty="0"/>
          </a:p>
        </p:txBody>
      </p:sp>
      <p:pic>
        <p:nvPicPr>
          <p:cNvPr id="8" name="Picture 7">
            <a:extLst>
              <a:ext uri="{FF2B5EF4-FFF2-40B4-BE49-F238E27FC236}">
                <a16:creationId xmlns:a16="http://schemas.microsoft.com/office/drawing/2014/main" id="{873545BD-B5D9-4C00-825E-930041B649EB}"/>
              </a:ext>
            </a:extLst>
          </p:cNvPr>
          <p:cNvPicPr>
            <a:picLocks noChangeAspect="1"/>
          </p:cNvPicPr>
          <p:nvPr/>
        </p:nvPicPr>
        <p:blipFill>
          <a:blip r:embed="rId3"/>
          <a:stretch>
            <a:fillRect/>
          </a:stretch>
        </p:blipFill>
        <p:spPr>
          <a:xfrm>
            <a:off x="2573866" y="4222044"/>
            <a:ext cx="6141156" cy="2028088"/>
          </a:xfrm>
          <a:prstGeom prst="rect">
            <a:avLst/>
          </a:prstGeom>
        </p:spPr>
      </p:pic>
    </p:spTree>
    <p:extLst>
      <p:ext uri="{BB962C8B-B14F-4D97-AF65-F5344CB8AC3E}">
        <p14:creationId xmlns:p14="http://schemas.microsoft.com/office/powerpoint/2010/main" val="3648166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319C6-5DFD-437A-A01F-9D22EC7968A3}"/>
              </a:ext>
            </a:extLst>
          </p:cNvPr>
          <p:cNvSpPr>
            <a:spLocks noGrp="1"/>
          </p:cNvSpPr>
          <p:nvPr>
            <p:ph type="title"/>
          </p:nvPr>
        </p:nvSpPr>
        <p:spPr/>
        <p:txBody>
          <a:bodyPr>
            <a:normAutofit fontScale="90000"/>
          </a:bodyPr>
          <a:lstStyle/>
          <a:p>
            <a:r>
              <a:rPr lang="en-CA" dirty="0"/>
              <a:t>Decision Boundary –</a:t>
            </a:r>
            <a:r>
              <a:rPr lang="en-US" dirty="0"/>
              <a:t>  </a:t>
            </a:r>
            <a:r>
              <a:rPr lang="en-CA" dirty="0"/>
              <a:t>Cross-validation</a:t>
            </a:r>
            <a:endParaRPr lang="en-US" dirty="0"/>
          </a:p>
        </p:txBody>
      </p:sp>
      <p:sp>
        <p:nvSpPr>
          <p:cNvPr id="3" name="Content Placeholder 2">
            <a:extLst>
              <a:ext uri="{FF2B5EF4-FFF2-40B4-BE49-F238E27FC236}">
                <a16:creationId xmlns:a16="http://schemas.microsoft.com/office/drawing/2014/main" id="{265667A6-D00B-4898-A6A3-7B2EA1E7DDCD}"/>
              </a:ext>
            </a:extLst>
          </p:cNvPr>
          <p:cNvSpPr>
            <a:spLocks noGrp="1"/>
          </p:cNvSpPr>
          <p:nvPr>
            <p:ph idx="1"/>
          </p:nvPr>
        </p:nvSpPr>
        <p:spPr/>
        <p:txBody>
          <a:bodyPr>
            <a:normAutofit/>
          </a:bodyPr>
          <a:lstStyle/>
          <a:p>
            <a:r>
              <a:rPr lang="en-US" dirty="0"/>
              <a:t>Example: a </a:t>
            </a:r>
            <a:r>
              <a:rPr lang="en-US" i="1" dirty="0">
                <a:solidFill>
                  <a:srgbClr val="0070C0"/>
                </a:solidFill>
              </a:rPr>
              <a:t>Four-Fold</a:t>
            </a:r>
            <a:r>
              <a:rPr lang="en-US" dirty="0"/>
              <a:t> cross validation: the data is divided into </a:t>
            </a:r>
            <a:r>
              <a:rPr lang="en-US" dirty="0">
                <a:solidFill>
                  <a:srgbClr val="C00000"/>
                </a:solidFill>
              </a:rPr>
              <a:t>FOUR equal sets </a:t>
            </a:r>
            <a:r>
              <a:rPr lang="en-US" dirty="0"/>
              <a:t>as shown below:</a:t>
            </a:r>
          </a:p>
          <a:p>
            <a:endParaRPr lang="en-US" dirty="0"/>
          </a:p>
          <a:p>
            <a:r>
              <a:rPr lang="en-US" dirty="0"/>
              <a:t>We then train and test the Machine Learning algorithm as follows:</a:t>
            </a:r>
          </a:p>
          <a:p>
            <a:pPr lvl="1"/>
            <a:r>
              <a:rPr lang="en-US" dirty="0"/>
              <a:t>Sets 1,2,3 training and Set 4 for testing</a:t>
            </a:r>
          </a:p>
          <a:p>
            <a:pPr lvl="1"/>
            <a:r>
              <a:rPr lang="en-US" dirty="0"/>
              <a:t>Sets 1,2,4 training and Set 3 for testing</a:t>
            </a:r>
          </a:p>
          <a:p>
            <a:pPr lvl="1"/>
            <a:r>
              <a:rPr lang="en-US" dirty="0"/>
              <a:t>Sets 2,3,4 training and set 1 for testing</a:t>
            </a:r>
          </a:p>
          <a:p>
            <a:pPr lvl="1"/>
            <a:r>
              <a:rPr lang="en-US" dirty="0"/>
              <a:t>...etc (all possible combinations)</a:t>
            </a:r>
          </a:p>
          <a:p>
            <a:r>
              <a:rPr lang="en-US" dirty="0"/>
              <a:t>In practice, its is common to use </a:t>
            </a:r>
            <a:r>
              <a:rPr lang="en-US" i="1" dirty="0">
                <a:solidFill>
                  <a:srgbClr val="C00000"/>
                </a:solidFill>
              </a:rPr>
              <a:t>10-fold</a:t>
            </a:r>
            <a:r>
              <a:rPr lang="en-US" dirty="0">
                <a:solidFill>
                  <a:srgbClr val="C00000"/>
                </a:solidFill>
              </a:rPr>
              <a:t> </a:t>
            </a:r>
            <a:r>
              <a:rPr lang="en-US" dirty="0"/>
              <a:t>Cross validation.</a:t>
            </a:r>
          </a:p>
          <a:p>
            <a:endParaRPr lang="en-US" dirty="0"/>
          </a:p>
          <a:p>
            <a:endParaRPr lang="en-US" dirty="0"/>
          </a:p>
        </p:txBody>
      </p:sp>
      <p:sp>
        <p:nvSpPr>
          <p:cNvPr id="4" name="Date Placeholder 3">
            <a:extLst>
              <a:ext uri="{FF2B5EF4-FFF2-40B4-BE49-F238E27FC236}">
                <a16:creationId xmlns:a16="http://schemas.microsoft.com/office/drawing/2014/main" id="{E906351F-18FF-4F1F-B06D-0D1708949629}"/>
              </a:ext>
            </a:extLst>
          </p:cNvPr>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a:extLst>
              <a:ext uri="{FF2B5EF4-FFF2-40B4-BE49-F238E27FC236}">
                <a16:creationId xmlns:a16="http://schemas.microsoft.com/office/drawing/2014/main" id="{76FFE936-9DF6-485D-804E-99C23E32BD21}"/>
              </a:ext>
            </a:extLst>
          </p:cNvPr>
          <p:cNvSpPr>
            <a:spLocks noGrp="1"/>
          </p:cNvSpPr>
          <p:nvPr>
            <p:ph type="ftr" sz="quarter" idx="11"/>
          </p:nvPr>
        </p:nvSpPr>
        <p:spPr/>
        <p:txBody>
          <a:bodyPr/>
          <a:lstStyle/>
          <a:p>
            <a:r>
              <a:rPr lang="en-US" dirty="0"/>
              <a:t>Introduction to AI</a:t>
            </a:r>
          </a:p>
        </p:txBody>
      </p:sp>
      <p:sp>
        <p:nvSpPr>
          <p:cNvPr id="6" name="Slide Number Placeholder 5">
            <a:extLst>
              <a:ext uri="{FF2B5EF4-FFF2-40B4-BE49-F238E27FC236}">
                <a16:creationId xmlns:a16="http://schemas.microsoft.com/office/drawing/2014/main" id="{088F25F7-5039-49A4-A16E-A54A2AFB37A0}"/>
              </a:ext>
            </a:extLst>
          </p:cNvPr>
          <p:cNvSpPr>
            <a:spLocks noGrp="1"/>
          </p:cNvSpPr>
          <p:nvPr>
            <p:ph type="sldNum" sz="quarter" idx="12"/>
          </p:nvPr>
        </p:nvSpPr>
        <p:spPr/>
        <p:txBody>
          <a:bodyPr/>
          <a:lstStyle/>
          <a:p>
            <a:fld id="{B7884E68-CE57-44C0-BE0F-84C629DF22D5}" type="slidenum">
              <a:rPr lang="en-US" smtClean="0"/>
              <a:t>82</a:t>
            </a:fld>
            <a:endParaRPr lang="en-US" dirty="0"/>
          </a:p>
        </p:txBody>
      </p:sp>
      <p:pic>
        <p:nvPicPr>
          <p:cNvPr id="7" name="Picture 6">
            <a:extLst>
              <a:ext uri="{FF2B5EF4-FFF2-40B4-BE49-F238E27FC236}">
                <a16:creationId xmlns:a16="http://schemas.microsoft.com/office/drawing/2014/main" id="{C12FF2ED-6C91-487D-8199-DB7CF1CFE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715" y="2209799"/>
            <a:ext cx="6444570" cy="628651"/>
          </a:xfrm>
          <a:prstGeom prst="rect">
            <a:avLst/>
          </a:prstGeom>
        </p:spPr>
      </p:pic>
    </p:spTree>
    <p:extLst>
      <p:ext uri="{BB962C8B-B14F-4D97-AF65-F5344CB8AC3E}">
        <p14:creationId xmlns:p14="http://schemas.microsoft.com/office/powerpoint/2010/main" val="3818622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CA" dirty="0"/>
              <a:t>Decision Boundary –</a:t>
            </a:r>
            <a:r>
              <a:rPr lang="en-US" dirty="0"/>
              <a:t>  </a:t>
            </a:r>
            <a:r>
              <a:rPr lang="en-CA" dirty="0"/>
              <a:t>Cross-validation</a:t>
            </a:r>
            <a:endParaRPr lang="en-US" dirty="0"/>
          </a:p>
        </p:txBody>
      </p:sp>
      <p:sp>
        <p:nvSpPr>
          <p:cNvPr id="3" name="Content Placeholder 2"/>
          <p:cNvSpPr>
            <a:spLocks noGrp="1"/>
          </p:cNvSpPr>
          <p:nvPr>
            <p:ph idx="1"/>
          </p:nvPr>
        </p:nvSpPr>
        <p:spPr>
          <a:xfrm>
            <a:off x="304800" y="1228153"/>
            <a:ext cx="11582400" cy="5220315"/>
          </a:xfrm>
        </p:spPr>
        <p:txBody>
          <a:bodyPr>
            <a:normAutofit/>
          </a:bodyPr>
          <a:lstStyle/>
          <a:p>
            <a:r>
              <a:rPr lang="en-US" i="1" dirty="0"/>
              <a:t>k-fold</a:t>
            </a:r>
            <a:r>
              <a:rPr lang="en-US" dirty="0"/>
              <a:t> cross-validation can help us to obtain reliable estimates of the model’s </a:t>
            </a:r>
            <a:r>
              <a:rPr lang="en-US" i="1" dirty="0">
                <a:solidFill>
                  <a:srgbClr val="C00000"/>
                </a:solidFill>
              </a:rPr>
              <a:t>generalization</a:t>
            </a:r>
            <a:r>
              <a:rPr lang="en-US" dirty="0"/>
              <a:t> performance, that is, how well the model performs on unseen data.</a:t>
            </a:r>
          </a:p>
          <a:p>
            <a:r>
              <a:rPr lang="en-US" dirty="0"/>
              <a:t>But the main </a:t>
            </a:r>
            <a:r>
              <a:rPr lang="en-US" dirty="0">
                <a:solidFill>
                  <a:srgbClr val="C00000"/>
                </a:solidFill>
              </a:rPr>
              <a:t>disadvantage</a:t>
            </a:r>
            <a:r>
              <a:rPr lang="en-US" dirty="0"/>
              <a:t> is increased computational cost</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83</a:t>
            </a:fld>
            <a:endParaRPr lang="en-US" dirty="0"/>
          </a:p>
        </p:txBody>
      </p:sp>
    </p:spTree>
    <p:extLst>
      <p:ext uri="{BB962C8B-B14F-4D97-AF65-F5344CB8AC3E}">
        <p14:creationId xmlns:p14="http://schemas.microsoft.com/office/powerpoint/2010/main" val="850267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600" dirty="0"/>
              <a:t>Decision Boundary –</a:t>
            </a:r>
            <a:r>
              <a:rPr lang="en-US" sz="3600" dirty="0"/>
              <a:t> Underfitting and Overfitting</a:t>
            </a:r>
          </a:p>
        </p:txBody>
      </p:sp>
      <p:sp>
        <p:nvSpPr>
          <p:cNvPr id="3" name="Content Placeholder 2"/>
          <p:cNvSpPr>
            <a:spLocks noGrp="1"/>
          </p:cNvSpPr>
          <p:nvPr>
            <p:ph idx="1"/>
          </p:nvPr>
        </p:nvSpPr>
        <p:spPr/>
        <p:txBody>
          <a:bodyPr/>
          <a:lstStyle/>
          <a:p>
            <a:r>
              <a:rPr lang="en-US" dirty="0"/>
              <a:t>Suppose we have the dataset as shown below</a:t>
            </a:r>
          </a:p>
          <a:p>
            <a:pPr lvl="1"/>
            <a:r>
              <a:rPr lang="en-US" dirty="0"/>
              <a:t>Data is labeled, </a:t>
            </a:r>
            <a:r>
              <a:rPr lang="en-US" dirty="0">
                <a:solidFill>
                  <a:srgbClr val="FF0000"/>
                </a:solidFill>
              </a:rPr>
              <a:t>red</a:t>
            </a:r>
            <a:r>
              <a:rPr lang="en-US" dirty="0"/>
              <a:t> circles and </a:t>
            </a:r>
            <a:r>
              <a:rPr lang="en-US" dirty="0">
                <a:solidFill>
                  <a:srgbClr val="0000FF"/>
                </a:solidFill>
              </a:rPr>
              <a:t>blue</a:t>
            </a:r>
            <a:r>
              <a:rPr lang="en-US" dirty="0"/>
              <a:t> circles</a:t>
            </a:r>
          </a:p>
          <a:p>
            <a:r>
              <a:rPr lang="en-US" dirty="0"/>
              <a:t>How can we train and obtain the </a:t>
            </a:r>
            <a:r>
              <a:rPr lang="en-US" dirty="0">
                <a:solidFill>
                  <a:srgbClr val="C00000"/>
                </a:solidFill>
              </a:rPr>
              <a:t>best classifier</a:t>
            </a:r>
            <a:r>
              <a:rPr lang="en-US" dirty="0"/>
              <a:t>?</a:t>
            </a:r>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84</a:t>
            </a:fld>
            <a:endParaRPr lang="en-US" dirty="0"/>
          </a:p>
        </p:txBody>
      </p:sp>
      <p:pic>
        <p:nvPicPr>
          <p:cNvPr id="7" name="Picture 6">
            <a:extLst>
              <a:ext uri="{FF2B5EF4-FFF2-40B4-BE49-F238E27FC236}">
                <a16:creationId xmlns:a16="http://schemas.microsoft.com/office/drawing/2014/main" id="{A36D4BF5-0486-455A-86F3-568E7996E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847" y="2945272"/>
            <a:ext cx="4064002" cy="3027624"/>
          </a:xfrm>
          <a:prstGeom prst="rect">
            <a:avLst/>
          </a:prstGeom>
        </p:spPr>
      </p:pic>
    </p:spTree>
    <p:extLst>
      <p:ext uri="{BB962C8B-B14F-4D97-AF65-F5344CB8AC3E}">
        <p14:creationId xmlns:p14="http://schemas.microsoft.com/office/powerpoint/2010/main" val="6121657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600" dirty="0"/>
              <a:t>Decision Boundary –</a:t>
            </a:r>
            <a:r>
              <a:rPr lang="en-US" sz="3600" dirty="0"/>
              <a:t> Underfitting and Overfitting</a:t>
            </a:r>
          </a:p>
        </p:txBody>
      </p:sp>
      <p:sp>
        <p:nvSpPr>
          <p:cNvPr id="3" name="Content Placeholder 2"/>
          <p:cNvSpPr>
            <a:spLocks noGrp="1"/>
          </p:cNvSpPr>
          <p:nvPr>
            <p:ph idx="1"/>
          </p:nvPr>
        </p:nvSpPr>
        <p:spPr>
          <a:xfrm>
            <a:off x="304800" y="1228153"/>
            <a:ext cx="7514756" cy="5021979"/>
          </a:xfrm>
        </p:spPr>
        <p:txBody>
          <a:bodyPr/>
          <a:lstStyle/>
          <a:p>
            <a:r>
              <a:rPr lang="en-US" dirty="0">
                <a:solidFill>
                  <a:schemeClr val="accent6">
                    <a:lumMod val="75000"/>
                  </a:schemeClr>
                </a:solidFill>
              </a:rPr>
              <a:t>Idea 1</a:t>
            </a:r>
            <a:r>
              <a:rPr lang="en-US" dirty="0"/>
              <a:t>: Let us try a </a:t>
            </a:r>
            <a:r>
              <a:rPr lang="en-US" dirty="0">
                <a:solidFill>
                  <a:srgbClr val="C00000"/>
                </a:solidFill>
              </a:rPr>
              <a:t>linear classifier </a:t>
            </a:r>
            <a:r>
              <a:rPr lang="en-US" dirty="0"/>
              <a:t>represented by </a:t>
            </a:r>
            <a:r>
              <a:rPr lang="en-US" dirty="0">
                <a:solidFill>
                  <a:srgbClr val="0033CC"/>
                </a:solidFill>
              </a:rPr>
              <a:t>a straight line</a:t>
            </a:r>
            <a:r>
              <a:rPr lang="en-US" dirty="0"/>
              <a:t>:</a:t>
            </a:r>
          </a:p>
          <a:p>
            <a:pPr lvl="1"/>
            <a:r>
              <a:rPr lang="en-US" dirty="0"/>
              <a:t>As can be seen that there are many blue points above the line that are misclassified</a:t>
            </a:r>
          </a:p>
          <a:p>
            <a:pPr lvl="1"/>
            <a:r>
              <a:rPr lang="en-US" dirty="0"/>
              <a:t>No matter how we rotate or shift the line, we will always have high misclassification rate in training and testing</a:t>
            </a:r>
          </a:p>
          <a:p>
            <a:pPr lvl="1"/>
            <a:r>
              <a:rPr lang="en-US" dirty="0"/>
              <a:t>This is known as </a:t>
            </a:r>
            <a:r>
              <a:rPr lang="en-US" dirty="0">
                <a:solidFill>
                  <a:schemeClr val="accent6">
                    <a:lumMod val="75000"/>
                  </a:schemeClr>
                </a:solidFill>
              </a:rPr>
              <a:t>Underfitting</a:t>
            </a:r>
          </a:p>
          <a:p>
            <a:pPr lvl="1"/>
            <a:endParaRPr lang="en-US" dirty="0"/>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85</a:t>
            </a:fld>
            <a:endParaRPr lang="en-US" dirty="0"/>
          </a:p>
        </p:txBody>
      </p:sp>
      <p:pic>
        <p:nvPicPr>
          <p:cNvPr id="7" name="Picture 6">
            <a:extLst>
              <a:ext uri="{FF2B5EF4-FFF2-40B4-BE49-F238E27FC236}">
                <a16:creationId xmlns:a16="http://schemas.microsoft.com/office/drawing/2014/main" id="{2A251F4B-5009-4132-A0C2-8306C878D9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868" y="1943338"/>
            <a:ext cx="3828332" cy="2852053"/>
          </a:xfrm>
          <a:prstGeom prst="rect">
            <a:avLst/>
          </a:prstGeom>
        </p:spPr>
      </p:pic>
      <p:cxnSp>
        <p:nvCxnSpPr>
          <p:cNvPr id="9" name="Straight Arrow Connector 8"/>
          <p:cNvCxnSpPr/>
          <p:nvPr/>
        </p:nvCxnSpPr>
        <p:spPr>
          <a:xfrm flipV="1">
            <a:off x="10699343" y="3806890"/>
            <a:ext cx="422747" cy="1483567"/>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713168" y="5223131"/>
            <a:ext cx="2313992" cy="646331"/>
          </a:xfrm>
          <a:prstGeom prst="rect">
            <a:avLst/>
          </a:prstGeom>
          <a:noFill/>
        </p:spPr>
        <p:txBody>
          <a:bodyPr wrap="square" rtlCol="0">
            <a:spAutoFit/>
          </a:bodyPr>
          <a:lstStyle/>
          <a:p>
            <a:r>
              <a:rPr lang="en-US" dirty="0">
                <a:solidFill>
                  <a:srgbClr val="0000CC"/>
                </a:solidFill>
              </a:rPr>
              <a:t>Over simplifies the complexity in the data</a:t>
            </a:r>
          </a:p>
        </p:txBody>
      </p:sp>
    </p:spTree>
    <p:extLst>
      <p:ext uri="{BB962C8B-B14F-4D97-AF65-F5344CB8AC3E}">
        <p14:creationId xmlns:p14="http://schemas.microsoft.com/office/powerpoint/2010/main" val="41605320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CA" sz="3600" dirty="0"/>
              <a:t>Decision Boundary –</a:t>
            </a:r>
            <a:r>
              <a:rPr lang="en-US" sz="3600" dirty="0"/>
              <a:t> Underfitting and Overfitting</a:t>
            </a:r>
          </a:p>
        </p:txBody>
      </p:sp>
      <p:sp>
        <p:nvSpPr>
          <p:cNvPr id="3" name="Content Placeholder 2"/>
          <p:cNvSpPr>
            <a:spLocks noGrp="1"/>
          </p:cNvSpPr>
          <p:nvPr>
            <p:ph idx="1"/>
          </p:nvPr>
        </p:nvSpPr>
        <p:spPr/>
        <p:txBody>
          <a:bodyPr/>
          <a:lstStyle/>
          <a:p>
            <a:r>
              <a:rPr lang="en-US" dirty="0">
                <a:solidFill>
                  <a:schemeClr val="accent6">
                    <a:lumMod val="75000"/>
                  </a:schemeClr>
                </a:solidFill>
              </a:rPr>
              <a:t>Idea 2:</a:t>
            </a:r>
          </a:p>
          <a:p>
            <a:pPr lvl="1"/>
            <a:r>
              <a:rPr lang="en-US" dirty="0"/>
              <a:t>Let us use a curve that best can separate the </a:t>
            </a:r>
            <a:r>
              <a:rPr lang="en-US" dirty="0">
                <a:solidFill>
                  <a:srgbClr val="FF0000"/>
                </a:solidFill>
              </a:rPr>
              <a:t>red</a:t>
            </a:r>
            <a:r>
              <a:rPr lang="en-US" dirty="0"/>
              <a:t> from the </a:t>
            </a:r>
            <a:r>
              <a:rPr lang="en-US" dirty="0">
                <a:solidFill>
                  <a:srgbClr val="0000FF"/>
                </a:solidFill>
              </a:rPr>
              <a:t>blue</a:t>
            </a:r>
            <a:r>
              <a:rPr lang="en-US" dirty="0"/>
              <a:t> classes</a:t>
            </a:r>
          </a:p>
          <a:p>
            <a:pPr lvl="1"/>
            <a:r>
              <a:rPr lang="en-US" dirty="0"/>
              <a:t>Let us divide our data into training and testing as shown below</a:t>
            </a:r>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86</a:t>
            </a:fld>
            <a:endParaRPr lang="en-US" dirty="0"/>
          </a:p>
        </p:txBody>
      </p:sp>
      <p:pic>
        <p:nvPicPr>
          <p:cNvPr id="7" name="Picture 6">
            <a:extLst>
              <a:ext uri="{FF2B5EF4-FFF2-40B4-BE49-F238E27FC236}">
                <a16:creationId xmlns:a16="http://schemas.microsoft.com/office/drawing/2014/main" id="{19778048-087B-44E3-9F7E-BA0E6C7F03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874" y="3518339"/>
            <a:ext cx="3240000" cy="2413754"/>
          </a:xfrm>
          <a:prstGeom prst="rect">
            <a:avLst/>
          </a:prstGeom>
        </p:spPr>
      </p:pic>
      <p:pic>
        <p:nvPicPr>
          <p:cNvPr id="8" name="Picture 7">
            <a:extLst>
              <a:ext uri="{FF2B5EF4-FFF2-40B4-BE49-F238E27FC236}">
                <a16:creationId xmlns:a16="http://schemas.microsoft.com/office/drawing/2014/main" id="{8114A162-8B5B-4183-B0FC-8ABA0EDB5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9385" y="3424996"/>
            <a:ext cx="3240000" cy="2484956"/>
          </a:xfrm>
          <a:prstGeom prst="rect">
            <a:avLst/>
          </a:prstGeom>
        </p:spPr>
      </p:pic>
    </p:spTree>
    <p:extLst>
      <p:ext uri="{BB962C8B-B14F-4D97-AF65-F5344CB8AC3E}">
        <p14:creationId xmlns:p14="http://schemas.microsoft.com/office/powerpoint/2010/main" val="676392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Decision Boundary –</a:t>
            </a:r>
            <a:r>
              <a:rPr lang="en-US" sz="3600" dirty="0"/>
              <a:t> Underfitting and Overfitting</a:t>
            </a:r>
          </a:p>
        </p:txBody>
      </p:sp>
      <p:sp>
        <p:nvSpPr>
          <p:cNvPr id="3" name="Content Placeholder 2"/>
          <p:cNvSpPr>
            <a:spLocks noGrp="1"/>
          </p:cNvSpPr>
          <p:nvPr>
            <p:ph idx="1"/>
          </p:nvPr>
        </p:nvSpPr>
        <p:spPr/>
        <p:txBody>
          <a:bodyPr/>
          <a:lstStyle/>
          <a:p>
            <a:r>
              <a:rPr lang="en-US" dirty="0">
                <a:solidFill>
                  <a:schemeClr val="accent6">
                    <a:lumMod val="75000"/>
                  </a:schemeClr>
                </a:solidFill>
              </a:rPr>
              <a:t>Idea 2</a:t>
            </a:r>
            <a:r>
              <a:rPr lang="en-US" dirty="0"/>
              <a:t>:</a:t>
            </a:r>
          </a:p>
          <a:p>
            <a:pPr lvl="1"/>
            <a:r>
              <a:rPr lang="en-US" dirty="0"/>
              <a:t>We can find the "</a:t>
            </a:r>
            <a:r>
              <a:rPr lang="en-US" dirty="0">
                <a:solidFill>
                  <a:schemeClr val="accent6">
                    <a:lumMod val="75000"/>
                  </a:schemeClr>
                </a:solidFill>
              </a:rPr>
              <a:t>wavey</a:t>
            </a:r>
            <a:r>
              <a:rPr lang="en-US" dirty="0"/>
              <a:t>" curve that best fits all the points in the training set as shown below:</a:t>
            </a:r>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87</a:t>
            </a:fld>
            <a:endParaRPr lang="en-US" dirty="0"/>
          </a:p>
        </p:txBody>
      </p:sp>
      <p:pic>
        <p:nvPicPr>
          <p:cNvPr id="7" name="Picture 6">
            <a:extLst>
              <a:ext uri="{FF2B5EF4-FFF2-40B4-BE49-F238E27FC236}">
                <a16:creationId xmlns:a16="http://schemas.microsoft.com/office/drawing/2014/main" id="{CA1E70B0-F72B-4E6F-AF4D-3F84C91FA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9409" y="2912273"/>
            <a:ext cx="4210800" cy="3049604"/>
          </a:xfrm>
          <a:prstGeom prst="rect">
            <a:avLst/>
          </a:prstGeom>
        </p:spPr>
      </p:pic>
      <p:sp>
        <p:nvSpPr>
          <p:cNvPr id="8" name="TextBox 7"/>
          <p:cNvSpPr txBox="1"/>
          <p:nvPr/>
        </p:nvSpPr>
        <p:spPr>
          <a:xfrm>
            <a:off x="8649478" y="2808516"/>
            <a:ext cx="1763485" cy="923330"/>
          </a:xfrm>
          <a:prstGeom prst="rect">
            <a:avLst/>
          </a:prstGeom>
          <a:noFill/>
        </p:spPr>
        <p:txBody>
          <a:bodyPr wrap="square" rtlCol="0">
            <a:spAutoFit/>
          </a:bodyPr>
          <a:lstStyle/>
          <a:p>
            <a:r>
              <a:rPr lang="en-US" dirty="0">
                <a:solidFill>
                  <a:srgbClr val="0000CC"/>
                </a:solidFill>
              </a:rPr>
              <a:t>Fits the </a:t>
            </a:r>
            <a:r>
              <a:rPr lang="en-US" b="1" dirty="0">
                <a:solidFill>
                  <a:srgbClr val="0000CC"/>
                </a:solidFill>
              </a:rPr>
              <a:t>varying</a:t>
            </a:r>
            <a:r>
              <a:rPr lang="en-US" dirty="0">
                <a:solidFill>
                  <a:srgbClr val="0000CC"/>
                </a:solidFill>
              </a:rPr>
              <a:t> training data very well </a:t>
            </a:r>
          </a:p>
        </p:txBody>
      </p:sp>
      <p:cxnSp>
        <p:nvCxnSpPr>
          <p:cNvPr id="10" name="Straight Arrow Connector 9"/>
          <p:cNvCxnSpPr/>
          <p:nvPr/>
        </p:nvCxnSpPr>
        <p:spPr>
          <a:xfrm flipH="1">
            <a:off x="7977673" y="3153747"/>
            <a:ext cx="597160" cy="755780"/>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78741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Decision Boundary –</a:t>
            </a:r>
            <a:r>
              <a:rPr lang="en-US" sz="3600" dirty="0"/>
              <a:t> Underfitting and Overfitting</a:t>
            </a:r>
          </a:p>
        </p:txBody>
      </p:sp>
      <p:sp>
        <p:nvSpPr>
          <p:cNvPr id="3" name="Content Placeholder 2"/>
          <p:cNvSpPr>
            <a:spLocks noGrp="1"/>
          </p:cNvSpPr>
          <p:nvPr>
            <p:ph idx="1"/>
          </p:nvPr>
        </p:nvSpPr>
        <p:spPr/>
        <p:txBody>
          <a:bodyPr>
            <a:normAutofit/>
          </a:bodyPr>
          <a:lstStyle/>
          <a:p>
            <a:r>
              <a:rPr lang="en-US" dirty="0">
                <a:solidFill>
                  <a:schemeClr val="accent6">
                    <a:lumMod val="75000"/>
                  </a:schemeClr>
                </a:solidFill>
              </a:rPr>
              <a:t>Idea 2:</a:t>
            </a:r>
          </a:p>
          <a:p>
            <a:pPr lvl="1"/>
            <a:r>
              <a:rPr lang="en-US" dirty="0"/>
              <a:t>Now if we use the curve to test with data we get the following:</a:t>
            </a:r>
          </a:p>
          <a:p>
            <a:pPr lvl="1"/>
            <a:endParaRPr lang="en-US" dirty="0"/>
          </a:p>
          <a:p>
            <a:pPr lvl="1"/>
            <a:endParaRPr lang="en-US" dirty="0"/>
          </a:p>
          <a:p>
            <a:pPr lvl="1"/>
            <a:endParaRPr lang="en-US" dirty="0"/>
          </a:p>
          <a:p>
            <a:pPr lvl="1"/>
            <a:endParaRPr lang="en-US" dirty="0"/>
          </a:p>
          <a:p>
            <a:pPr lvl="1"/>
            <a:endParaRPr lang="en-US" sz="5400" dirty="0"/>
          </a:p>
          <a:p>
            <a:pPr lvl="1"/>
            <a:r>
              <a:rPr lang="en-US" dirty="0"/>
              <a:t>As can be seen that many test points are </a:t>
            </a:r>
            <a:r>
              <a:rPr lang="en-US" dirty="0">
                <a:solidFill>
                  <a:srgbClr val="C00000"/>
                </a:solidFill>
              </a:rPr>
              <a:t>not classified correctly</a:t>
            </a:r>
            <a:r>
              <a:rPr lang="en-US" dirty="0"/>
              <a:t>.</a:t>
            </a:r>
          </a:p>
          <a:p>
            <a:pPr lvl="1"/>
            <a:r>
              <a:rPr lang="en-US" dirty="0"/>
              <a:t>This is what we call </a:t>
            </a:r>
            <a:r>
              <a:rPr lang="en-US" dirty="0">
                <a:solidFill>
                  <a:schemeClr val="accent6">
                    <a:lumMod val="75000"/>
                  </a:schemeClr>
                </a:solidFill>
              </a:rPr>
              <a:t>Overfitting</a:t>
            </a:r>
          </a:p>
          <a:p>
            <a:endParaRPr lang="en-US" dirty="0"/>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88</a:t>
            </a:fld>
            <a:endParaRPr lang="en-US" dirty="0"/>
          </a:p>
        </p:txBody>
      </p:sp>
      <p:pic>
        <p:nvPicPr>
          <p:cNvPr id="7" name="Picture 6">
            <a:extLst>
              <a:ext uri="{FF2B5EF4-FFF2-40B4-BE49-F238E27FC236}">
                <a16:creationId xmlns:a16="http://schemas.microsoft.com/office/drawing/2014/main" id="{1A224E6D-ADA5-46C8-98D6-85814E4F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717" y="2295939"/>
            <a:ext cx="3922565" cy="2852531"/>
          </a:xfrm>
          <a:prstGeom prst="rect">
            <a:avLst/>
          </a:prstGeom>
        </p:spPr>
      </p:pic>
      <p:sp>
        <p:nvSpPr>
          <p:cNvPr id="8" name="TextBox 7"/>
          <p:cNvSpPr txBox="1"/>
          <p:nvPr/>
        </p:nvSpPr>
        <p:spPr>
          <a:xfrm>
            <a:off x="8948057" y="3657538"/>
            <a:ext cx="2248677" cy="646331"/>
          </a:xfrm>
          <a:prstGeom prst="rect">
            <a:avLst/>
          </a:prstGeom>
          <a:noFill/>
        </p:spPr>
        <p:txBody>
          <a:bodyPr wrap="square" rtlCol="0">
            <a:spAutoFit/>
          </a:bodyPr>
          <a:lstStyle/>
          <a:p>
            <a:r>
              <a:rPr lang="en-US" dirty="0">
                <a:solidFill>
                  <a:srgbClr val="FF0000"/>
                </a:solidFill>
              </a:rPr>
              <a:t>Does not do well  with the testing data</a:t>
            </a:r>
          </a:p>
        </p:txBody>
      </p:sp>
      <p:cxnSp>
        <p:nvCxnSpPr>
          <p:cNvPr id="9" name="Straight Arrow Connector 8"/>
          <p:cNvCxnSpPr/>
          <p:nvPr/>
        </p:nvCxnSpPr>
        <p:spPr>
          <a:xfrm flipH="1" flipV="1">
            <a:off x="7613780" y="3545633"/>
            <a:ext cx="1334277" cy="335902"/>
          </a:xfrm>
          <a:prstGeom prst="straightConnector1">
            <a:avLst/>
          </a:prstGeom>
          <a:ln w="19050">
            <a:solidFill>
              <a:srgbClr val="0033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95768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3600" dirty="0"/>
              <a:t>Decision Boundary –</a:t>
            </a:r>
            <a:r>
              <a:rPr lang="en-US" sz="3600" dirty="0"/>
              <a:t> Underfitting and Overfitting</a:t>
            </a:r>
          </a:p>
        </p:txBody>
      </p:sp>
      <p:sp>
        <p:nvSpPr>
          <p:cNvPr id="3" name="Content Placeholder 2"/>
          <p:cNvSpPr>
            <a:spLocks noGrp="1"/>
          </p:cNvSpPr>
          <p:nvPr>
            <p:ph idx="1"/>
          </p:nvPr>
        </p:nvSpPr>
        <p:spPr/>
        <p:txBody>
          <a:bodyPr>
            <a:normAutofit/>
          </a:bodyPr>
          <a:lstStyle/>
          <a:p>
            <a:r>
              <a:rPr lang="en-US" dirty="0">
                <a:solidFill>
                  <a:schemeClr val="accent6">
                    <a:lumMod val="75000"/>
                  </a:schemeClr>
                </a:solidFill>
              </a:rPr>
              <a:t>Idea 3</a:t>
            </a:r>
            <a:r>
              <a:rPr lang="en-US" dirty="0"/>
              <a:t>:</a:t>
            </a:r>
          </a:p>
          <a:p>
            <a:pPr lvl="1"/>
            <a:r>
              <a:rPr lang="en-US" dirty="0"/>
              <a:t>Allow for some misclassification and we can get:</a:t>
            </a:r>
          </a:p>
          <a:p>
            <a:pPr lvl="1"/>
            <a:endParaRPr lang="en-US" dirty="0"/>
          </a:p>
          <a:p>
            <a:pPr lvl="1"/>
            <a:endParaRPr lang="en-US" dirty="0"/>
          </a:p>
          <a:p>
            <a:pPr lvl="1"/>
            <a:endParaRPr lang="en-US" dirty="0"/>
          </a:p>
          <a:p>
            <a:pPr lvl="1"/>
            <a:endParaRPr lang="en-US" dirty="0"/>
          </a:p>
          <a:p>
            <a:pPr lvl="1"/>
            <a:endParaRPr lang="en-US" sz="5400" dirty="0"/>
          </a:p>
          <a:p>
            <a:pPr lvl="1"/>
            <a:r>
              <a:rPr lang="en-US" dirty="0"/>
              <a:t>This curve does not overfit nor underfit</a:t>
            </a:r>
          </a:p>
          <a:p>
            <a:pPr lvl="1"/>
            <a:r>
              <a:rPr lang="en-US" dirty="0"/>
              <a:t>There are some misclassifications but within an acceptable range</a:t>
            </a:r>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dirty="0"/>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89</a:t>
            </a:fld>
            <a:endParaRPr lang="en-US" dirty="0"/>
          </a:p>
        </p:txBody>
      </p:sp>
      <p:pic>
        <p:nvPicPr>
          <p:cNvPr id="7" name="Picture 6">
            <a:extLst>
              <a:ext uri="{FF2B5EF4-FFF2-40B4-BE49-F238E27FC236}">
                <a16:creationId xmlns:a16="http://schemas.microsoft.com/office/drawing/2014/main" id="{5C9759B2-9D6A-42E5-893E-1B3215E179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505" y="2226365"/>
            <a:ext cx="4032990" cy="2821374"/>
          </a:xfrm>
          <a:prstGeom prst="rect">
            <a:avLst/>
          </a:prstGeom>
        </p:spPr>
      </p:pic>
    </p:spTree>
    <p:extLst>
      <p:ext uri="{BB962C8B-B14F-4D97-AF65-F5344CB8AC3E}">
        <p14:creationId xmlns:p14="http://schemas.microsoft.com/office/powerpoint/2010/main" val="109748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Supervised Learning - Classification</a:t>
            </a:r>
          </a:p>
        </p:txBody>
      </p:sp>
      <p:sp>
        <p:nvSpPr>
          <p:cNvPr id="3" name="Content Placeholder 2"/>
          <p:cNvSpPr>
            <a:spLocks noGrp="1"/>
          </p:cNvSpPr>
          <p:nvPr>
            <p:ph idx="1"/>
          </p:nvPr>
        </p:nvSpPr>
        <p:spPr/>
        <p:txBody>
          <a:bodyPr/>
          <a:lstStyle/>
          <a:p>
            <a:r>
              <a:rPr lang="en-US" b="1" dirty="0"/>
              <a:t>Classification</a:t>
            </a:r>
            <a:r>
              <a:rPr lang="en-US" dirty="0"/>
              <a:t> is one of the most important problems solved by SL.</a:t>
            </a:r>
          </a:p>
          <a:p>
            <a:r>
              <a:rPr lang="en-US" dirty="0"/>
              <a:t>The computer learns to classify things into categories based on given examples</a:t>
            </a:r>
          </a:p>
          <a:p>
            <a:pPr lvl="1"/>
            <a:r>
              <a:rPr lang="en-US" dirty="0"/>
              <a:t>Similar to how students learn from solved examples.</a:t>
            </a:r>
          </a:p>
          <a:p>
            <a:r>
              <a:rPr lang="en-US" dirty="0"/>
              <a:t>Specifically, classification is a supervised learning task of learning a function/model that maps an input point to a discrete category</a:t>
            </a:r>
          </a:p>
          <a:p>
            <a:pPr lvl="1"/>
            <a:r>
              <a:rPr lang="en-US" dirty="0"/>
              <a:t>Such function/model is also called a </a:t>
            </a:r>
            <a:r>
              <a:rPr lang="en-US" b="1" dirty="0"/>
              <a:t>classifier</a:t>
            </a:r>
            <a:r>
              <a:rPr lang="en-US" dirty="0"/>
              <a:t> </a:t>
            </a:r>
          </a:p>
          <a:p>
            <a:endParaRPr lang="en-US" dirty="0"/>
          </a:p>
        </p:txBody>
      </p:sp>
      <p:sp>
        <p:nvSpPr>
          <p:cNvPr id="4" name="Date Placeholder 3"/>
          <p:cNvSpPr>
            <a:spLocks noGrp="1"/>
          </p:cNvSpPr>
          <p:nvPr>
            <p:ph type="dt" sz="half" idx="10"/>
          </p:nvPr>
        </p:nvSpPr>
        <p:spPr/>
        <p:txBody>
          <a:bodyPr/>
          <a:lstStyle/>
          <a:p>
            <a:fld id="{46B7A81A-058D-4C9A-AB3D-C69C2797B48B}" type="datetime1">
              <a:rPr lang="en-US" smtClean="0"/>
              <a:pPr/>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pPr/>
              <a:t>9</a:t>
            </a:fld>
            <a:endParaRPr lang="en-US"/>
          </a:p>
        </p:txBody>
      </p:sp>
    </p:spTree>
    <p:extLst>
      <p:ext uri="{BB962C8B-B14F-4D97-AF65-F5344CB8AC3E}">
        <p14:creationId xmlns:p14="http://schemas.microsoft.com/office/powerpoint/2010/main" val="1758183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8F0D846A-179D-426D-8BE3-2712D70DA8F0}" type="datetime1">
              <a:rPr lang="en-US" smtClean="0"/>
              <a:t>10/31/2022</a:t>
            </a:fld>
            <a:endParaRPr lang="en-US"/>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90</a:t>
            </a:fld>
            <a:endParaRPr lang="en-US"/>
          </a:p>
        </p:txBody>
      </p:sp>
    </p:spTree>
    <p:extLst>
      <p:ext uri="{BB962C8B-B14F-4D97-AF65-F5344CB8AC3E}">
        <p14:creationId xmlns:p14="http://schemas.microsoft.com/office/powerpoint/2010/main" val="16001211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Unsupervised Learning</a:t>
            </a:r>
          </a:p>
        </p:txBody>
      </p:sp>
      <p:sp>
        <p:nvSpPr>
          <p:cNvPr id="3" name="Content Placeholder 2"/>
          <p:cNvSpPr>
            <a:spLocks noGrp="1"/>
          </p:cNvSpPr>
          <p:nvPr>
            <p:ph sz="half" idx="1"/>
          </p:nvPr>
        </p:nvSpPr>
        <p:spPr/>
        <p:txBody>
          <a:bodyPr>
            <a:normAutofit/>
          </a:bodyPr>
          <a:lstStyle/>
          <a:p>
            <a:r>
              <a:rPr lang="en-US" b="1" dirty="0"/>
              <a:t>Unsupervised Learning</a:t>
            </a:r>
          </a:p>
          <a:p>
            <a:pPr lvl="1">
              <a:buClr>
                <a:srgbClr val="3494BA"/>
              </a:buClr>
            </a:pPr>
            <a:r>
              <a:rPr lang="en-US" dirty="0"/>
              <a:t>Given input data </a:t>
            </a:r>
            <a:r>
              <a:rPr lang="en-US" b="1" dirty="0"/>
              <a:t>without</a:t>
            </a:r>
            <a:r>
              <a:rPr lang="en-US" dirty="0"/>
              <a:t> </a:t>
            </a:r>
            <a:r>
              <a:rPr lang="en-US" b="1" dirty="0"/>
              <a:t>feedback</a:t>
            </a:r>
            <a:r>
              <a:rPr lang="en-US" dirty="0"/>
              <a:t>, the goal is to learn </a:t>
            </a:r>
            <a:r>
              <a:rPr lang="en-US" b="1" dirty="0"/>
              <a:t>patterns</a:t>
            </a:r>
          </a:p>
          <a:p>
            <a:pPr lvl="1">
              <a:buClr>
                <a:srgbClr val="3494BA"/>
              </a:buClr>
            </a:pPr>
            <a:r>
              <a:rPr lang="en-US" dirty="0"/>
              <a:t>No feedback means …</a:t>
            </a:r>
          </a:p>
          <a:p>
            <a:pPr lvl="2">
              <a:buClr>
                <a:srgbClr val="3494BA"/>
              </a:buClr>
            </a:pPr>
            <a:r>
              <a:rPr lang="en-US" dirty="0"/>
              <a:t>Unlike supervised learning, the data is not labeled</a:t>
            </a:r>
          </a:p>
          <a:p>
            <a:pPr lvl="2">
              <a:buClr>
                <a:srgbClr val="3494BA"/>
              </a:buClr>
            </a:pPr>
            <a:r>
              <a:rPr lang="en-US" dirty="0"/>
              <a:t>Unlike reinforcement learning, no reward/punishment</a:t>
            </a:r>
          </a:p>
          <a:p>
            <a:pPr lvl="1">
              <a:buClr>
                <a:srgbClr val="3494BA"/>
              </a:buClr>
            </a:pPr>
            <a:endParaRPr lang="en-US" dirty="0"/>
          </a:p>
          <a:p>
            <a:pPr lvl="1">
              <a:buClr>
                <a:srgbClr val="3494BA"/>
              </a:buClr>
            </a:pPr>
            <a:r>
              <a:rPr lang="en-US" b="1" dirty="0"/>
              <a:t>Example: </a:t>
            </a:r>
            <a:r>
              <a:rPr lang="en-US" dirty="0"/>
              <a:t>Unlabeled data</a:t>
            </a:r>
          </a:p>
          <a:p>
            <a:pPr lvl="1">
              <a:buClr>
                <a:srgbClr val="3494BA"/>
              </a:buClr>
            </a:pPr>
            <a:r>
              <a:rPr lang="en-US" b="1" dirty="0"/>
              <a:t>Question: </a:t>
            </a:r>
            <a:r>
              <a:rPr lang="en-US" dirty="0"/>
              <a:t>What </a:t>
            </a:r>
            <a:r>
              <a:rPr lang="en-US" b="1" dirty="0"/>
              <a:t>patterns</a:t>
            </a:r>
            <a:r>
              <a:rPr lang="en-US" dirty="0"/>
              <a:t> can be learned from this data?</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91</a:t>
            </a:fld>
            <a:endParaRPr lang="en-US"/>
          </a:p>
        </p:txBody>
      </p:sp>
      <p:pic>
        <p:nvPicPr>
          <p:cNvPr id="10" name="Picture 9"/>
          <p:cNvPicPr>
            <a:picLocks noChangeAspect="1"/>
          </p:cNvPicPr>
          <p:nvPr/>
        </p:nvPicPr>
        <p:blipFill>
          <a:blip r:embed="rId3"/>
          <a:stretch>
            <a:fillRect/>
          </a:stretch>
        </p:blipFill>
        <p:spPr>
          <a:xfrm>
            <a:off x="6151858" y="1549388"/>
            <a:ext cx="5793051" cy="3204058"/>
          </a:xfrm>
          <a:prstGeom prst="rect">
            <a:avLst/>
          </a:prstGeom>
        </p:spPr>
      </p:pic>
    </p:spTree>
    <p:extLst>
      <p:ext uri="{BB962C8B-B14F-4D97-AF65-F5344CB8AC3E}">
        <p14:creationId xmlns:p14="http://schemas.microsoft.com/office/powerpoint/2010/main" val="25043192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Unsupervised Learning</a:t>
            </a:r>
          </a:p>
        </p:txBody>
      </p:sp>
      <p:sp>
        <p:nvSpPr>
          <p:cNvPr id="3" name="Content Placeholder 2"/>
          <p:cNvSpPr>
            <a:spLocks noGrp="1"/>
          </p:cNvSpPr>
          <p:nvPr>
            <p:ph sz="half" idx="1"/>
          </p:nvPr>
        </p:nvSpPr>
        <p:spPr/>
        <p:txBody>
          <a:bodyPr>
            <a:normAutofit/>
          </a:bodyPr>
          <a:lstStyle/>
          <a:p>
            <a:r>
              <a:rPr lang="en-US" b="1" dirty="0"/>
              <a:t>The Clustering Problem</a:t>
            </a:r>
          </a:p>
          <a:p>
            <a:pPr lvl="1">
              <a:buClr>
                <a:srgbClr val="3494BA"/>
              </a:buClr>
            </a:pPr>
            <a:r>
              <a:rPr lang="en-US" dirty="0"/>
              <a:t>Organizing a set of objects into groups in such a way that similar objects fall in the same group </a:t>
            </a:r>
          </a:p>
          <a:p>
            <a:r>
              <a:rPr lang="en-US" b="1" dirty="0"/>
              <a:t>Some Clustering Applications </a:t>
            </a:r>
          </a:p>
          <a:p>
            <a:pPr lvl="1"/>
            <a:r>
              <a:rPr lang="en-US" dirty="0"/>
              <a:t>Market research </a:t>
            </a:r>
          </a:p>
          <a:p>
            <a:pPr lvl="1"/>
            <a:r>
              <a:rPr lang="en-US" dirty="0"/>
              <a:t>Image segmentation </a:t>
            </a:r>
          </a:p>
          <a:p>
            <a:pPr lvl="1"/>
            <a:r>
              <a:rPr lang="en-US" dirty="0"/>
              <a:t>Medical imaging </a:t>
            </a:r>
          </a:p>
          <a:p>
            <a:pPr lvl="1"/>
            <a:r>
              <a:rPr lang="en-US" dirty="0"/>
              <a:t>Social network analysis.</a:t>
            </a:r>
          </a:p>
          <a:p>
            <a:pPr lvl="1"/>
            <a:r>
              <a:rPr lang="en-US" dirty="0"/>
              <a:t>Genetic research </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92</a:t>
            </a:fld>
            <a:endParaRPr lang="en-US"/>
          </a:p>
        </p:txBody>
      </p:sp>
      <p:pic>
        <p:nvPicPr>
          <p:cNvPr id="9" name="Picture 8"/>
          <p:cNvPicPr>
            <a:picLocks noChangeAspect="1"/>
          </p:cNvPicPr>
          <p:nvPr/>
        </p:nvPicPr>
        <p:blipFill>
          <a:blip r:embed="rId3"/>
          <a:stretch>
            <a:fillRect/>
          </a:stretch>
        </p:blipFill>
        <p:spPr>
          <a:xfrm>
            <a:off x="6151858" y="1549388"/>
            <a:ext cx="5793051" cy="3204058"/>
          </a:xfrm>
          <a:prstGeom prst="rect">
            <a:avLst/>
          </a:prstGeom>
        </p:spPr>
      </p:pic>
    </p:spTree>
    <p:extLst>
      <p:ext uri="{BB962C8B-B14F-4D97-AF65-F5344CB8AC3E}">
        <p14:creationId xmlns:p14="http://schemas.microsoft.com/office/powerpoint/2010/main" val="17945607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j-lt"/>
              </a:rPr>
              <a:t>Unsupervised Learning - </a:t>
            </a:r>
            <a:r>
              <a:rPr lang="en-US" i="1" dirty="0"/>
              <a:t>k</a:t>
            </a:r>
            <a:r>
              <a:rPr lang="en-US" dirty="0"/>
              <a:t>-means Clustering </a:t>
            </a:r>
            <a:endParaRPr lang="en-US" dirty="0">
              <a:latin typeface="+mj-lt"/>
            </a:endParaRPr>
          </a:p>
        </p:txBody>
      </p:sp>
      <p:sp>
        <p:nvSpPr>
          <p:cNvPr id="3" name="Content Placeholder 2"/>
          <p:cNvSpPr>
            <a:spLocks noGrp="1"/>
          </p:cNvSpPr>
          <p:nvPr>
            <p:ph sz="half" idx="1"/>
          </p:nvPr>
        </p:nvSpPr>
        <p:spPr/>
        <p:txBody>
          <a:bodyPr>
            <a:normAutofit/>
          </a:bodyPr>
          <a:lstStyle/>
          <a:p>
            <a:r>
              <a:rPr lang="en-US" b="1" i="1" dirty="0"/>
              <a:t>k</a:t>
            </a:r>
            <a:r>
              <a:rPr lang="en-US" b="1" dirty="0"/>
              <a:t>-means Clustering</a:t>
            </a:r>
          </a:p>
          <a:p>
            <a:pPr lvl="1">
              <a:buClr>
                <a:srgbClr val="3494BA"/>
              </a:buClr>
            </a:pPr>
            <a:r>
              <a:rPr lang="en-US" dirty="0"/>
              <a:t>An algorithm divides all of our data points into k different clusters</a:t>
            </a:r>
          </a:p>
          <a:p>
            <a:pPr lvl="1">
              <a:buClr>
                <a:srgbClr val="3494BA"/>
              </a:buClr>
            </a:pPr>
            <a:r>
              <a:rPr lang="en-US" dirty="0"/>
              <a:t>Clustering data based on repeatedly assigning points to clusters and updating those clusters' centers</a:t>
            </a:r>
          </a:p>
          <a:p>
            <a:pPr lvl="1">
              <a:buClr>
                <a:srgbClr val="3494BA"/>
              </a:buClr>
            </a:pPr>
            <a:r>
              <a:rPr lang="en-US" b="1" dirty="0"/>
              <a:t>k:</a:t>
            </a:r>
            <a:r>
              <a:rPr lang="en-US" dirty="0"/>
              <a:t> a parameter indicating the number of clusters</a:t>
            </a:r>
          </a:p>
          <a:p>
            <a:pPr lvl="2">
              <a:buClr>
                <a:srgbClr val="3494BA"/>
              </a:buClr>
            </a:pPr>
            <a:r>
              <a:rPr lang="en-US" dirty="0"/>
              <a:t>Unknown – requires experimentation </a:t>
            </a:r>
          </a:p>
        </p:txBody>
      </p:sp>
      <p:sp>
        <p:nvSpPr>
          <p:cNvPr id="4" name="Date Placeholder 3"/>
          <p:cNvSpPr>
            <a:spLocks noGrp="1"/>
          </p:cNvSpPr>
          <p:nvPr>
            <p:ph type="dt" sz="half" idx="10"/>
          </p:nvPr>
        </p:nvSpPr>
        <p:spPr/>
        <p:txBody>
          <a:bodyPr/>
          <a:lstStyle/>
          <a:p>
            <a:fld id="{46B7A81A-058D-4C9A-AB3D-C69C2797B48B}" type="datetime1">
              <a:rPr lang="en-US" smtClean="0"/>
              <a:t>10/31/2022</a:t>
            </a:fld>
            <a:endParaRPr lang="en-US" dirty="0"/>
          </a:p>
        </p:txBody>
      </p:sp>
      <p:sp>
        <p:nvSpPr>
          <p:cNvPr id="5" name="Footer Placeholder 4"/>
          <p:cNvSpPr>
            <a:spLocks noGrp="1"/>
          </p:cNvSpPr>
          <p:nvPr>
            <p:ph type="ftr" sz="quarter" idx="11"/>
          </p:nvPr>
        </p:nvSpPr>
        <p:spPr/>
        <p:txBody>
          <a:bodyPr/>
          <a:lstStyle/>
          <a:p>
            <a:r>
              <a:rPr lang="en-US"/>
              <a:t>Introduction to AI</a:t>
            </a:r>
          </a:p>
        </p:txBody>
      </p:sp>
      <p:sp>
        <p:nvSpPr>
          <p:cNvPr id="6" name="Slide Number Placeholder 5"/>
          <p:cNvSpPr>
            <a:spLocks noGrp="1"/>
          </p:cNvSpPr>
          <p:nvPr>
            <p:ph type="sldNum" sz="quarter" idx="12"/>
          </p:nvPr>
        </p:nvSpPr>
        <p:spPr/>
        <p:txBody>
          <a:bodyPr/>
          <a:lstStyle/>
          <a:p>
            <a:fld id="{B7884E68-CE57-44C0-BE0F-84C629DF22D5}" type="slidenum">
              <a:rPr lang="en-US" smtClean="0"/>
              <a:t>93</a:t>
            </a:fld>
            <a:endParaRPr lang="en-US"/>
          </a:p>
        </p:txBody>
      </p:sp>
      <p:pic>
        <p:nvPicPr>
          <p:cNvPr id="9" name="Picture 8"/>
          <p:cNvPicPr>
            <a:picLocks noChangeAspect="1"/>
          </p:cNvPicPr>
          <p:nvPr/>
        </p:nvPicPr>
        <p:blipFill>
          <a:blip r:embed="rId3"/>
          <a:stretch>
            <a:fillRect/>
          </a:stretch>
        </p:blipFill>
        <p:spPr>
          <a:xfrm>
            <a:off x="6151858" y="1549388"/>
            <a:ext cx="5793051" cy="3204058"/>
          </a:xfrm>
          <a:prstGeom prst="rect">
            <a:avLst/>
          </a:prstGeom>
        </p:spPr>
      </p:pic>
    </p:spTree>
    <p:extLst>
      <p:ext uri="{BB962C8B-B14F-4D97-AF65-F5344CB8AC3E}">
        <p14:creationId xmlns:p14="http://schemas.microsoft.com/office/powerpoint/2010/main" val="41448958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DA94-65DE-4CA6-9B5F-5D697FD878BF}"/>
              </a:ext>
            </a:extLst>
          </p:cNvPr>
          <p:cNvSpPr>
            <a:spLocks noGrp="1"/>
          </p:cNvSpPr>
          <p:nvPr>
            <p:ph type="title"/>
          </p:nvPr>
        </p:nvSpPr>
        <p:spPr/>
        <p:txBody>
          <a:bodyPr>
            <a:normAutofit fontScale="90000"/>
          </a:bodyPr>
          <a:lstStyle/>
          <a:p>
            <a:r>
              <a:rPr lang="en-CA" i="1" dirty="0"/>
              <a:t>k</a:t>
            </a:r>
            <a:r>
              <a:rPr lang="en-CA" dirty="0"/>
              <a:t>-Means Clustering - Example</a:t>
            </a:r>
          </a:p>
        </p:txBody>
      </p:sp>
      <p:sp>
        <p:nvSpPr>
          <p:cNvPr id="3" name="Content Placeholder 2">
            <a:extLst>
              <a:ext uri="{FF2B5EF4-FFF2-40B4-BE49-F238E27FC236}">
                <a16:creationId xmlns:a16="http://schemas.microsoft.com/office/drawing/2014/main" id="{98BE9672-822E-4AF7-AA7A-8271F2A2AAB0}"/>
              </a:ext>
            </a:extLst>
          </p:cNvPr>
          <p:cNvSpPr>
            <a:spLocks noGrp="1"/>
          </p:cNvSpPr>
          <p:nvPr>
            <p:ph sz="half" idx="1"/>
          </p:nvPr>
        </p:nvSpPr>
        <p:spPr/>
        <p:txBody>
          <a:bodyPr/>
          <a:lstStyle/>
          <a:p>
            <a:r>
              <a:rPr lang="en-US" b="1" dirty="0"/>
              <a:t>Step 1</a:t>
            </a:r>
          </a:p>
          <a:p>
            <a:pPr lvl="1"/>
            <a:r>
              <a:rPr lang="en-US" dirty="0"/>
              <a:t>Suppose we want 3 clusters, i.e. 𝑘 = 3 </a:t>
            </a:r>
          </a:p>
          <a:p>
            <a:pPr lvl="1"/>
            <a:r>
              <a:rPr lang="en-US" dirty="0"/>
              <a:t>Initially, we choose 3 </a:t>
            </a:r>
            <a:r>
              <a:rPr lang="en-US" b="1" dirty="0"/>
              <a:t>random</a:t>
            </a:r>
            <a:r>
              <a:rPr lang="en-US" dirty="0"/>
              <a:t> centers of those 3 clusters</a:t>
            </a:r>
          </a:p>
          <a:p>
            <a:pPr lvl="2"/>
            <a:r>
              <a:rPr lang="en-US" dirty="0"/>
              <a:t>The 3 centers are indicated with </a:t>
            </a:r>
            <a:r>
              <a:rPr lang="en-US" b="1" dirty="0">
                <a:solidFill>
                  <a:srgbClr val="0070C0"/>
                </a:solidFill>
              </a:rPr>
              <a:t>Blue</a:t>
            </a:r>
            <a:r>
              <a:rPr lang="en-US" dirty="0"/>
              <a:t>, </a:t>
            </a:r>
            <a:r>
              <a:rPr lang="en-US" b="1" dirty="0">
                <a:solidFill>
                  <a:srgbClr val="FF0000"/>
                </a:solidFill>
              </a:rPr>
              <a:t>Red</a:t>
            </a:r>
            <a:r>
              <a:rPr lang="en-US" dirty="0"/>
              <a:t> and </a:t>
            </a:r>
            <a:r>
              <a:rPr lang="en-US" b="1" dirty="0">
                <a:solidFill>
                  <a:srgbClr val="008000"/>
                </a:solidFill>
              </a:rPr>
              <a:t>Green</a:t>
            </a:r>
            <a:r>
              <a:rPr lang="en-US" dirty="0"/>
              <a:t> diamonds.</a:t>
            </a:r>
          </a:p>
          <a:p>
            <a:pPr lvl="2"/>
            <a:r>
              <a:rPr lang="en-US" dirty="0"/>
              <a:t>Center of a cluster represents the mean of that cluster</a:t>
            </a:r>
          </a:p>
        </p:txBody>
      </p:sp>
      <p:sp>
        <p:nvSpPr>
          <p:cNvPr id="4" name="Date Placeholder 3">
            <a:extLst>
              <a:ext uri="{FF2B5EF4-FFF2-40B4-BE49-F238E27FC236}">
                <a16:creationId xmlns:a16="http://schemas.microsoft.com/office/drawing/2014/main" id="{4F5963B2-697C-44D9-9B23-63C53ACF6281}"/>
              </a:ext>
            </a:extLst>
          </p:cNvPr>
          <p:cNvSpPr>
            <a:spLocks noGrp="1"/>
          </p:cNvSpPr>
          <p:nvPr>
            <p:ph type="dt" sz="half" idx="10"/>
          </p:nvPr>
        </p:nvSpPr>
        <p:spPr/>
        <p:txBody>
          <a:bodyPr/>
          <a:lstStyle/>
          <a:p>
            <a:fld id="{1922BD71-384F-4762-833A-75098190A633}" type="datetime1">
              <a:rPr lang="en-US" smtClean="0"/>
              <a:pPr/>
              <a:t>10/31/2022</a:t>
            </a:fld>
            <a:endParaRPr lang="en-US" dirty="0"/>
          </a:p>
        </p:txBody>
      </p:sp>
      <p:sp>
        <p:nvSpPr>
          <p:cNvPr id="5" name="Footer Placeholder 4">
            <a:extLst>
              <a:ext uri="{FF2B5EF4-FFF2-40B4-BE49-F238E27FC236}">
                <a16:creationId xmlns:a16="http://schemas.microsoft.com/office/drawing/2014/main" id="{CAC7247E-4D3E-4E1F-8EF2-16CF3ECF4FD2}"/>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B00036C-F3FE-49CC-B5E3-1AE4F826E747}"/>
              </a:ext>
            </a:extLst>
          </p:cNvPr>
          <p:cNvSpPr>
            <a:spLocks noGrp="1"/>
          </p:cNvSpPr>
          <p:nvPr>
            <p:ph type="sldNum" sz="quarter" idx="12"/>
          </p:nvPr>
        </p:nvSpPr>
        <p:spPr/>
        <p:txBody>
          <a:bodyPr/>
          <a:lstStyle/>
          <a:p>
            <a:fld id="{B7884E68-CE57-44C0-BE0F-84C629DF22D5}" type="slidenum">
              <a:rPr lang="en-US" smtClean="0"/>
              <a:pPr/>
              <a:t>94</a:t>
            </a:fld>
            <a:endParaRPr lang="en-US"/>
          </a:p>
        </p:txBody>
      </p:sp>
      <p:pic>
        <p:nvPicPr>
          <p:cNvPr id="7" name="Picture 6"/>
          <p:cNvPicPr>
            <a:picLocks noChangeAspect="1"/>
          </p:cNvPicPr>
          <p:nvPr/>
        </p:nvPicPr>
        <p:blipFill>
          <a:blip r:embed="rId3"/>
          <a:stretch>
            <a:fillRect/>
          </a:stretch>
        </p:blipFill>
        <p:spPr>
          <a:xfrm>
            <a:off x="6225209" y="1511207"/>
            <a:ext cx="5776108" cy="3090054"/>
          </a:xfrm>
          <a:prstGeom prst="rect">
            <a:avLst/>
          </a:prstGeom>
        </p:spPr>
      </p:pic>
    </p:spTree>
    <p:extLst>
      <p:ext uri="{BB962C8B-B14F-4D97-AF65-F5344CB8AC3E}">
        <p14:creationId xmlns:p14="http://schemas.microsoft.com/office/powerpoint/2010/main" val="3676126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DA94-65DE-4CA6-9B5F-5D697FD878BF}"/>
              </a:ext>
            </a:extLst>
          </p:cNvPr>
          <p:cNvSpPr>
            <a:spLocks noGrp="1"/>
          </p:cNvSpPr>
          <p:nvPr>
            <p:ph type="title"/>
          </p:nvPr>
        </p:nvSpPr>
        <p:spPr/>
        <p:txBody>
          <a:bodyPr>
            <a:normAutofit fontScale="90000"/>
          </a:bodyPr>
          <a:lstStyle/>
          <a:p>
            <a:r>
              <a:rPr lang="en-CA" i="1"/>
              <a:t>k</a:t>
            </a:r>
            <a:r>
              <a:rPr lang="en-CA"/>
              <a:t>-Means Clustering - Example</a:t>
            </a:r>
            <a:endParaRPr lang="en-CA" dirty="0"/>
          </a:p>
        </p:txBody>
      </p:sp>
      <p:sp>
        <p:nvSpPr>
          <p:cNvPr id="3" name="Content Placeholder 2">
            <a:extLst>
              <a:ext uri="{FF2B5EF4-FFF2-40B4-BE49-F238E27FC236}">
                <a16:creationId xmlns:a16="http://schemas.microsoft.com/office/drawing/2014/main" id="{98BE9672-822E-4AF7-AA7A-8271F2A2AAB0}"/>
              </a:ext>
            </a:extLst>
          </p:cNvPr>
          <p:cNvSpPr>
            <a:spLocks noGrp="1"/>
          </p:cNvSpPr>
          <p:nvPr>
            <p:ph sz="half" idx="1"/>
          </p:nvPr>
        </p:nvSpPr>
        <p:spPr/>
        <p:txBody>
          <a:bodyPr>
            <a:normAutofit/>
          </a:bodyPr>
          <a:lstStyle/>
          <a:p>
            <a:r>
              <a:rPr lang="en-US" b="1" dirty="0"/>
              <a:t>Step 2</a:t>
            </a:r>
          </a:p>
          <a:p>
            <a:pPr lvl="1"/>
            <a:r>
              <a:rPr lang="en-US" dirty="0"/>
              <a:t>Next, </a:t>
            </a:r>
            <a:r>
              <a:rPr lang="en-US" altLang="en-US" dirty="0">
                <a:latin typeface="Arial Unicode MS"/>
              </a:rPr>
              <a:t>assign every point to a cluster based on which cluster center it is closest to </a:t>
            </a:r>
          </a:p>
          <a:p>
            <a:pPr lvl="2"/>
            <a:r>
              <a:rPr lang="en-US" altLang="en-US" dirty="0">
                <a:latin typeface="Arial Unicode MS"/>
              </a:rPr>
              <a:t>These will be the initial clusters based on our first initial random centers</a:t>
            </a:r>
          </a:p>
          <a:p>
            <a:pPr lvl="2"/>
            <a:endParaRPr lang="en-US" dirty="0"/>
          </a:p>
          <a:p>
            <a:pPr lvl="1"/>
            <a:r>
              <a:rPr lang="en-US" b="1" dirty="0"/>
              <a:t>Question: </a:t>
            </a:r>
            <a:r>
              <a:rPr lang="en-US" dirty="0"/>
              <a:t>How can we improve?</a:t>
            </a:r>
            <a:endParaRPr lang="en-US" altLang="en-US" dirty="0">
              <a:latin typeface="Arial Unicode MS"/>
            </a:endParaRPr>
          </a:p>
          <a:p>
            <a:pPr lvl="2"/>
            <a:endParaRPr lang="en-US" dirty="0"/>
          </a:p>
          <a:p>
            <a:pPr lvl="2"/>
            <a:endParaRPr lang="en-US" dirty="0"/>
          </a:p>
        </p:txBody>
      </p:sp>
      <p:sp>
        <p:nvSpPr>
          <p:cNvPr id="4" name="Date Placeholder 3">
            <a:extLst>
              <a:ext uri="{FF2B5EF4-FFF2-40B4-BE49-F238E27FC236}">
                <a16:creationId xmlns:a16="http://schemas.microsoft.com/office/drawing/2014/main" id="{4F5963B2-697C-44D9-9B23-63C53ACF6281}"/>
              </a:ext>
            </a:extLst>
          </p:cNvPr>
          <p:cNvSpPr>
            <a:spLocks noGrp="1"/>
          </p:cNvSpPr>
          <p:nvPr>
            <p:ph type="dt" sz="half" idx="10"/>
          </p:nvPr>
        </p:nvSpPr>
        <p:spPr/>
        <p:txBody>
          <a:bodyPr/>
          <a:lstStyle/>
          <a:p>
            <a:fld id="{1922BD71-384F-4762-833A-75098190A633}" type="datetime1">
              <a:rPr lang="en-US" smtClean="0"/>
              <a:pPr/>
              <a:t>10/31/2022</a:t>
            </a:fld>
            <a:endParaRPr lang="en-US" dirty="0"/>
          </a:p>
        </p:txBody>
      </p:sp>
      <p:sp>
        <p:nvSpPr>
          <p:cNvPr id="5" name="Footer Placeholder 4">
            <a:extLst>
              <a:ext uri="{FF2B5EF4-FFF2-40B4-BE49-F238E27FC236}">
                <a16:creationId xmlns:a16="http://schemas.microsoft.com/office/drawing/2014/main" id="{CAC7247E-4D3E-4E1F-8EF2-16CF3ECF4FD2}"/>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B00036C-F3FE-49CC-B5E3-1AE4F826E747}"/>
              </a:ext>
            </a:extLst>
          </p:cNvPr>
          <p:cNvSpPr>
            <a:spLocks noGrp="1"/>
          </p:cNvSpPr>
          <p:nvPr>
            <p:ph type="sldNum" sz="quarter" idx="12"/>
          </p:nvPr>
        </p:nvSpPr>
        <p:spPr/>
        <p:txBody>
          <a:bodyPr/>
          <a:lstStyle/>
          <a:p>
            <a:fld id="{B7884E68-CE57-44C0-BE0F-84C629DF22D5}" type="slidenum">
              <a:rPr lang="en-US" smtClean="0"/>
              <a:pPr/>
              <a:t>95</a:t>
            </a:fld>
            <a:endParaRPr lang="en-US"/>
          </a:p>
        </p:txBody>
      </p:sp>
      <p:pic>
        <p:nvPicPr>
          <p:cNvPr id="9" name="Picture 8"/>
          <p:cNvPicPr>
            <a:picLocks noChangeAspect="1"/>
          </p:cNvPicPr>
          <p:nvPr/>
        </p:nvPicPr>
        <p:blipFill>
          <a:blip r:embed="rId3"/>
          <a:stretch>
            <a:fillRect/>
          </a:stretch>
        </p:blipFill>
        <p:spPr>
          <a:xfrm>
            <a:off x="6187923" y="1511206"/>
            <a:ext cx="5825390" cy="3082740"/>
          </a:xfrm>
          <a:prstGeom prst="rect">
            <a:avLst/>
          </a:prstGeom>
        </p:spPr>
      </p:pic>
    </p:spTree>
    <p:extLst>
      <p:ext uri="{BB962C8B-B14F-4D97-AF65-F5344CB8AC3E}">
        <p14:creationId xmlns:p14="http://schemas.microsoft.com/office/powerpoint/2010/main" val="40382901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DA94-65DE-4CA6-9B5F-5D697FD878BF}"/>
              </a:ext>
            </a:extLst>
          </p:cNvPr>
          <p:cNvSpPr>
            <a:spLocks noGrp="1"/>
          </p:cNvSpPr>
          <p:nvPr>
            <p:ph type="title"/>
          </p:nvPr>
        </p:nvSpPr>
        <p:spPr/>
        <p:txBody>
          <a:bodyPr>
            <a:normAutofit fontScale="90000"/>
          </a:bodyPr>
          <a:lstStyle/>
          <a:p>
            <a:r>
              <a:rPr lang="en-CA" i="1" dirty="0"/>
              <a:t>k</a:t>
            </a:r>
            <a:r>
              <a:rPr lang="en-CA" dirty="0"/>
              <a:t>-Means Clustering - Example</a:t>
            </a:r>
          </a:p>
        </p:txBody>
      </p:sp>
      <p:sp>
        <p:nvSpPr>
          <p:cNvPr id="3" name="Content Placeholder 2">
            <a:extLst>
              <a:ext uri="{FF2B5EF4-FFF2-40B4-BE49-F238E27FC236}">
                <a16:creationId xmlns:a16="http://schemas.microsoft.com/office/drawing/2014/main" id="{98BE9672-822E-4AF7-AA7A-8271F2A2AAB0}"/>
              </a:ext>
            </a:extLst>
          </p:cNvPr>
          <p:cNvSpPr>
            <a:spLocks noGrp="1"/>
          </p:cNvSpPr>
          <p:nvPr>
            <p:ph sz="half" idx="1"/>
          </p:nvPr>
        </p:nvSpPr>
        <p:spPr/>
        <p:txBody>
          <a:bodyPr>
            <a:normAutofit/>
          </a:bodyPr>
          <a:lstStyle/>
          <a:p>
            <a:r>
              <a:rPr lang="en-US" b="1" dirty="0"/>
              <a:t>Step 3</a:t>
            </a:r>
          </a:p>
          <a:p>
            <a:pPr lvl="1"/>
            <a:r>
              <a:rPr lang="en-US" b="1" dirty="0"/>
              <a:t>Re-compute</a:t>
            </a:r>
            <a:r>
              <a:rPr lang="en-US" dirty="0"/>
              <a:t> the centers (means) of the clusters</a:t>
            </a:r>
          </a:p>
          <a:p>
            <a:pPr lvl="2"/>
            <a:endParaRPr lang="en-US" dirty="0"/>
          </a:p>
        </p:txBody>
      </p:sp>
      <p:sp>
        <p:nvSpPr>
          <p:cNvPr id="4" name="Date Placeholder 3">
            <a:extLst>
              <a:ext uri="{FF2B5EF4-FFF2-40B4-BE49-F238E27FC236}">
                <a16:creationId xmlns:a16="http://schemas.microsoft.com/office/drawing/2014/main" id="{4F5963B2-697C-44D9-9B23-63C53ACF6281}"/>
              </a:ext>
            </a:extLst>
          </p:cNvPr>
          <p:cNvSpPr>
            <a:spLocks noGrp="1"/>
          </p:cNvSpPr>
          <p:nvPr>
            <p:ph type="dt" sz="half" idx="10"/>
          </p:nvPr>
        </p:nvSpPr>
        <p:spPr/>
        <p:txBody>
          <a:bodyPr/>
          <a:lstStyle/>
          <a:p>
            <a:fld id="{1922BD71-384F-4762-833A-75098190A633}" type="datetime1">
              <a:rPr lang="en-US" smtClean="0"/>
              <a:pPr/>
              <a:t>10/31/2022</a:t>
            </a:fld>
            <a:endParaRPr lang="en-US" dirty="0"/>
          </a:p>
        </p:txBody>
      </p:sp>
      <p:sp>
        <p:nvSpPr>
          <p:cNvPr id="5" name="Footer Placeholder 4">
            <a:extLst>
              <a:ext uri="{FF2B5EF4-FFF2-40B4-BE49-F238E27FC236}">
                <a16:creationId xmlns:a16="http://schemas.microsoft.com/office/drawing/2014/main" id="{CAC7247E-4D3E-4E1F-8EF2-16CF3ECF4FD2}"/>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B00036C-F3FE-49CC-B5E3-1AE4F826E747}"/>
              </a:ext>
            </a:extLst>
          </p:cNvPr>
          <p:cNvSpPr>
            <a:spLocks noGrp="1"/>
          </p:cNvSpPr>
          <p:nvPr>
            <p:ph type="sldNum" sz="quarter" idx="12"/>
          </p:nvPr>
        </p:nvSpPr>
        <p:spPr/>
        <p:txBody>
          <a:bodyPr/>
          <a:lstStyle/>
          <a:p>
            <a:fld id="{B7884E68-CE57-44C0-BE0F-84C629DF22D5}" type="slidenum">
              <a:rPr lang="en-US" smtClean="0"/>
              <a:pPr/>
              <a:t>96</a:t>
            </a:fld>
            <a:endParaRPr lang="en-US"/>
          </a:p>
        </p:txBody>
      </p:sp>
      <p:pic>
        <p:nvPicPr>
          <p:cNvPr id="10" name="Picture 9"/>
          <p:cNvPicPr>
            <a:picLocks noChangeAspect="1"/>
          </p:cNvPicPr>
          <p:nvPr/>
        </p:nvPicPr>
        <p:blipFill>
          <a:blip r:embed="rId3"/>
          <a:stretch>
            <a:fillRect/>
          </a:stretch>
        </p:blipFill>
        <p:spPr>
          <a:xfrm>
            <a:off x="6187923" y="1511206"/>
            <a:ext cx="5825390" cy="3114638"/>
          </a:xfrm>
          <a:prstGeom prst="rect">
            <a:avLst/>
          </a:prstGeom>
        </p:spPr>
      </p:pic>
    </p:spTree>
    <p:extLst>
      <p:ext uri="{BB962C8B-B14F-4D97-AF65-F5344CB8AC3E}">
        <p14:creationId xmlns:p14="http://schemas.microsoft.com/office/powerpoint/2010/main" val="671040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DA94-65DE-4CA6-9B5F-5D697FD878BF}"/>
              </a:ext>
            </a:extLst>
          </p:cNvPr>
          <p:cNvSpPr>
            <a:spLocks noGrp="1"/>
          </p:cNvSpPr>
          <p:nvPr>
            <p:ph type="title"/>
          </p:nvPr>
        </p:nvSpPr>
        <p:spPr/>
        <p:txBody>
          <a:bodyPr>
            <a:normAutofit fontScale="90000"/>
          </a:bodyPr>
          <a:lstStyle/>
          <a:p>
            <a:r>
              <a:rPr lang="en-CA" i="1" dirty="0"/>
              <a:t>k</a:t>
            </a:r>
            <a:r>
              <a:rPr lang="en-CA" dirty="0"/>
              <a:t>-Means Clustering - Example</a:t>
            </a:r>
          </a:p>
        </p:txBody>
      </p:sp>
      <p:sp>
        <p:nvSpPr>
          <p:cNvPr id="3" name="Content Placeholder 2">
            <a:extLst>
              <a:ext uri="{FF2B5EF4-FFF2-40B4-BE49-F238E27FC236}">
                <a16:creationId xmlns:a16="http://schemas.microsoft.com/office/drawing/2014/main" id="{98BE9672-822E-4AF7-AA7A-8271F2A2AAB0}"/>
              </a:ext>
            </a:extLst>
          </p:cNvPr>
          <p:cNvSpPr>
            <a:spLocks noGrp="1"/>
          </p:cNvSpPr>
          <p:nvPr>
            <p:ph sz="half" idx="1"/>
          </p:nvPr>
        </p:nvSpPr>
        <p:spPr/>
        <p:txBody>
          <a:bodyPr>
            <a:normAutofit/>
          </a:bodyPr>
          <a:lstStyle/>
          <a:p>
            <a:r>
              <a:rPr lang="en-US" b="1" dirty="0"/>
              <a:t>Step 4</a:t>
            </a:r>
          </a:p>
          <a:p>
            <a:pPr lvl="1"/>
            <a:r>
              <a:rPr lang="en-US" b="1" dirty="0"/>
              <a:t>Re-assign</a:t>
            </a:r>
            <a:r>
              <a:rPr lang="en-US" dirty="0"/>
              <a:t> points based on the new centers (means) of the clusters</a:t>
            </a:r>
          </a:p>
          <a:p>
            <a:pPr lvl="2"/>
            <a:endParaRPr lang="en-US" dirty="0"/>
          </a:p>
        </p:txBody>
      </p:sp>
      <p:sp>
        <p:nvSpPr>
          <p:cNvPr id="4" name="Date Placeholder 3">
            <a:extLst>
              <a:ext uri="{FF2B5EF4-FFF2-40B4-BE49-F238E27FC236}">
                <a16:creationId xmlns:a16="http://schemas.microsoft.com/office/drawing/2014/main" id="{4F5963B2-697C-44D9-9B23-63C53ACF6281}"/>
              </a:ext>
            </a:extLst>
          </p:cNvPr>
          <p:cNvSpPr>
            <a:spLocks noGrp="1"/>
          </p:cNvSpPr>
          <p:nvPr>
            <p:ph type="dt" sz="half" idx="10"/>
          </p:nvPr>
        </p:nvSpPr>
        <p:spPr/>
        <p:txBody>
          <a:bodyPr/>
          <a:lstStyle/>
          <a:p>
            <a:fld id="{1922BD71-384F-4762-833A-75098190A633}" type="datetime1">
              <a:rPr lang="en-US" smtClean="0"/>
              <a:pPr/>
              <a:t>10/31/2022</a:t>
            </a:fld>
            <a:endParaRPr lang="en-US" dirty="0"/>
          </a:p>
        </p:txBody>
      </p:sp>
      <p:sp>
        <p:nvSpPr>
          <p:cNvPr id="5" name="Footer Placeholder 4">
            <a:extLst>
              <a:ext uri="{FF2B5EF4-FFF2-40B4-BE49-F238E27FC236}">
                <a16:creationId xmlns:a16="http://schemas.microsoft.com/office/drawing/2014/main" id="{CAC7247E-4D3E-4E1F-8EF2-16CF3ECF4FD2}"/>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B00036C-F3FE-49CC-B5E3-1AE4F826E747}"/>
              </a:ext>
            </a:extLst>
          </p:cNvPr>
          <p:cNvSpPr>
            <a:spLocks noGrp="1"/>
          </p:cNvSpPr>
          <p:nvPr>
            <p:ph type="sldNum" sz="quarter" idx="12"/>
          </p:nvPr>
        </p:nvSpPr>
        <p:spPr/>
        <p:txBody>
          <a:bodyPr/>
          <a:lstStyle/>
          <a:p>
            <a:fld id="{B7884E68-CE57-44C0-BE0F-84C629DF22D5}" type="slidenum">
              <a:rPr lang="en-US" smtClean="0"/>
              <a:pPr/>
              <a:t>97</a:t>
            </a:fld>
            <a:endParaRPr lang="en-US"/>
          </a:p>
        </p:txBody>
      </p:sp>
      <p:pic>
        <p:nvPicPr>
          <p:cNvPr id="9" name="Picture 8"/>
          <p:cNvPicPr>
            <a:picLocks noChangeAspect="1"/>
          </p:cNvPicPr>
          <p:nvPr/>
        </p:nvPicPr>
        <p:blipFill>
          <a:blip r:embed="rId3"/>
          <a:stretch>
            <a:fillRect/>
          </a:stretch>
        </p:blipFill>
        <p:spPr>
          <a:xfrm>
            <a:off x="6187924" y="1511206"/>
            <a:ext cx="5825390" cy="3114889"/>
          </a:xfrm>
          <a:prstGeom prst="rect">
            <a:avLst/>
          </a:prstGeom>
        </p:spPr>
      </p:pic>
    </p:spTree>
    <p:extLst>
      <p:ext uri="{BB962C8B-B14F-4D97-AF65-F5344CB8AC3E}">
        <p14:creationId xmlns:p14="http://schemas.microsoft.com/office/powerpoint/2010/main" val="13657625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DA94-65DE-4CA6-9B5F-5D697FD878BF}"/>
              </a:ext>
            </a:extLst>
          </p:cNvPr>
          <p:cNvSpPr>
            <a:spLocks noGrp="1"/>
          </p:cNvSpPr>
          <p:nvPr>
            <p:ph type="title"/>
          </p:nvPr>
        </p:nvSpPr>
        <p:spPr/>
        <p:txBody>
          <a:bodyPr>
            <a:normAutofit fontScale="90000"/>
          </a:bodyPr>
          <a:lstStyle/>
          <a:p>
            <a:r>
              <a:rPr lang="en-CA" i="1" dirty="0"/>
              <a:t>k</a:t>
            </a:r>
            <a:r>
              <a:rPr lang="en-CA" dirty="0"/>
              <a:t>-Means Clustering - Example</a:t>
            </a:r>
          </a:p>
        </p:txBody>
      </p:sp>
      <p:sp>
        <p:nvSpPr>
          <p:cNvPr id="3" name="Content Placeholder 2">
            <a:extLst>
              <a:ext uri="{FF2B5EF4-FFF2-40B4-BE49-F238E27FC236}">
                <a16:creationId xmlns:a16="http://schemas.microsoft.com/office/drawing/2014/main" id="{98BE9672-822E-4AF7-AA7A-8271F2A2AAB0}"/>
              </a:ext>
            </a:extLst>
          </p:cNvPr>
          <p:cNvSpPr>
            <a:spLocks noGrp="1"/>
          </p:cNvSpPr>
          <p:nvPr>
            <p:ph sz="half" idx="1"/>
          </p:nvPr>
        </p:nvSpPr>
        <p:spPr/>
        <p:txBody>
          <a:bodyPr>
            <a:normAutofit/>
          </a:bodyPr>
          <a:lstStyle/>
          <a:p>
            <a:r>
              <a:rPr lang="en-US" b="1" dirty="0"/>
              <a:t>Step 5</a:t>
            </a:r>
          </a:p>
          <a:p>
            <a:pPr lvl="1"/>
            <a:r>
              <a:rPr lang="en-US" b="1" dirty="0"/>
              <a:t>Re-compute</a:t>
            </a:r>
            <a:r>
              <a:rPr lang="en-US" dirty="0"/>
              <a:t> the centers (means) of the clusters</a:t>
            </a:r>
          </a:p>
          <a:p>
            <a:pPr lvl="1"/>
            <a:endParaRPr lang="en-US" dirty="0"/>
          </a:p>
          <a:p>
            <a:pPr lvl="1"/>
            <a:r>
              <a:rPr lang="en-US" dirty="0"/>
              <a:t>Algorithm repeats ..</a:t>
            </a:r>
          </a:p>
          <a:p>
            <a:pPr lvl="2"/>
            <a:r>
              <a:rPr lang="en-US" dirty="0"/>
              <a:t>Re-assigning point to closest centers</a:t>
            </a:r>
          </a:p>
          <a:p>
            <a:pPr lvl="2"/>
            <a:r>
              <a:rPr lang="en-US" dirty="0"/>
              <a:t>Re-computing centers (means)</a:t>
            </a:r>
          </a:p>
          <a:p>
            <a:pPr lvl="1"/>
            <a:r>
              <a:rPr lang="en-US" dirty="0"/>
              <a:t>Eventually ..</a:t>
            </a:r>
          </a:p>
          <a:p>
            <a:pPr lvl="2"/>
            <a:r>
              <a:rPr lang="en-US" dirty="0"/>
              <a:t>There will be no changes and algorithm stops</a:t>
            </a:r>
          </a:p>
          <a:p>
            <a:pPr lvl="2"/>
            <a:endParaRPr lang="en-US" dirty="0"/>
          </a:p>
          <a:p>
            <a:pPr lvl="2"/>
            <a:endParaRPr lang="en-US" dirty="0"/>
          </a:p>
        </p:txBody>
      </p:sp>
      <p:sp>
        <p:nvSpPr>
          <p:cNvPr id="4" name="Date Placeholder 3">
            <a:extLst>
              <a:ext uri="{FF2B5EF4-FFF2-40B4-BE49-F238E27FC236}">
                <a16:creationId xmlns:a16="http://schemas.microsoft.com/office/drawing/2014/main" id="{4F5963B2-697C-44D9-9B23-63C53ACF6281}"/>
              </a:ext>
            </a:extLst>
          </p:cNvPr>
          <p:cNvSpPr>
            <a:spLocks noGrp="1"/>
          </p:cNvSpPr>
          <p:nvPr>
            <p:ph type="dt" sz="half" idx="10"/>
          </p:nvPr>
        </p:nvSpPr>
        <p:spPr/>
        <p:txBody>
          <a:bodyPr/>
          <a:lstStyle/>
          <a:p>
            <a:fld id="{1922BD71-384F-4762-833A-75098190A633}" type="datetime1">
              <a:rPr lang="en-US" smtClean="0"/>
              <a:pPr/>
              <a:t>10/31/2022</a:t>
            </a:fld>
            <a:endParaRPr lang="en-US" dirty="0"/>
          </a:p>
        </p:txBody>
      </p:sp>
      <p:sp>
        <p:nvSpPr>
          <p:cNvPr id="5" name="Footer Placeholder 4">
            <a:extLst>
              <a:ext uri="{FF2B5EF4-FFF2-40B4-BE49-F238E27FC236}">
                <a16:creationId xmlns:a16="http://schemas.microsoft.com/office/drawing/2014/main" id="{CAC7247E-4D3E-4E1F-8EF2-16CF3ECF4FD2}"/>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B00036C-F3FE-49CC-B5E3-1AE4F826E747}"/>
              </a:ext>
            </a:extLst>
          </p:cNvPr>
          <p:cNvSpPr>
            <a:spLocks noGrp="1"/>
          </p:cNvSpPr>
          <p:nvPr>
            <p:ph type="sldNum" sz="quarter" idx="12"/>
          </p:nvPr>
        </p:nvSpPr>
        <p:spPr/>
        <p:txBody>
          <a:bodyPr/>
          <a:lstStyle/>
          <a:p>
            <a:fld id="{B7884E68-CE57-44C0-BE0F-84C629DF22D5}" type="slidenum">
              <a:rPr lang="en-US" smtClean="0"/>
              <a:pPr/>
              <a:t>98</a:t>
            </a:fld>
            <a:endParaRPr lang="en-US"/>
          </a:p>
        </p:txBody>
      </p:sp>
      <p:pic>
        <p:nvPicPr>
          <p:cNvPr id="10" name="Picture 9"/>
          <p:cNvPicPr>
            <a:picLocks noChangeAspect="1"/>
          </p:cNvPicPr>
          <p:nvPr/>
        </p:nvPicPr>
        <p:blipFill>
          <a:blip r:embed="rId3"/>
          <a:stretch>
            <a:fillRect/>
          </a:stretch>
        </p:blipFill>
        <p:spPr>
          <a:xfrm>
            <a:off x="6187924" y="1511206"/>
            <a:ext cx="5878822" cy="3090056"/>
          </a:xfrm>
          <a:prstGeom prst="rect">
            <a:avLst/>
          </a:prstGeom>
        </p:spPr>
      </p:pic>
    </p:spTree>
    <p:extLst>
      <p:ext uri="{BB962C8B-B14F-4D97-AF65-F5344CB8AC3E}">
        <p14:creationId xmlns:p14="http://schemas.microsoft.com/office/powerpoint/2010/main" val="33004445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8DA94-65DE-4CA6-9B5F-5D697FD878BF}"/>
              </a:ext>
            </a:extLst>
          </p:cNvPr>
          <p:cNvSpPr>
            <a:spLocks noGrp="1"/>
          </p:cNvSpPr>
          <p:nvPr>
            <p:ph type="title"/>
          </p:nvPr>
        </p:nvSpPr>
        <p:spPr/>
        <p:txBody>
          <a:bodyPr>
            <a:normAutofit fontScale="90000"/>
          </a:bodyPr>
          <a:lstStyle/>
          <a:p>
            <a:r>
              <a:rPr lang="en-CA" i="1" dirty="0"/>
              <a:t>k</a:t>
            </a:r>
            <a:r>
              <a:rPr lang="en-CA" dirty="0"/>
              <a:t>-Means Clustering - Example</a:t>
            </a:r>
          </a:p>
        </p:txBody>
      </p:sp>
      <p:sp>
        <p:nvSpPr>
          <p:cNvPr id="3" name="Content Placeholder 2">
            <a:extLst>
              <a:ext uri="{FF2B5EF4-FFF2-40B4-BE49-F238E27FC236}">
                <a16:creationId xmlns:a16="http://schemas.microsoft.com/office/drawing/2014/main" id="{98BE9672-822E-4AF7-AA7A-8271F2A2AAB0}"/>
              </a:ext>
            </a:extLst>
          </p:cNvPr>
          <p:cNvSpPr>
            <a:spLocks noGrp="1"/>
          </p:cNvSpPr>
          <p:nvPr>
            <p:ph sz="half" idx="1"/>
          </p:nvPr>
        </p:nvSpPr>
        <p:spPr/>
        <p:txBody>
          <a:bodyPr>
            <a:normAutofit/>
          </a:bodyPr>
          <a:lstStyle/>
          <a:p>
            <a:r>
              <a:rPr lang="en-US" b="1" dirty="0"/>
              <a:t>Final Clusters …</a:t>
            </a:r>
          </a:p>
          <a:p>
            <a:pPr lvl="1"/>
            <a:r>
              <a:rPr lang="en-US" dirty="0"/>
              <a:t>Shown the final clusters ..</a:t>
            </a:r>
          </a:p>
          <a:p>
            <a:pPr lvl="2"/>
            <a:endParaRPr lang="en-US" dirty="0"/>
          </a:p>
        </p:txBody>
      </p:sp>
      <p:sp>
        <p:nvSpPr>
          <p:cNvPr id="4" name="Date Placeholder 3">
            <a:extLst>
              <a:ext uri="{FF2B5EF4-FFF2-40B4-BE49-F238E27FC236}">
                <a16:creationId xmlns:a16="http://schemas.microsoft.com/office/drawing/2014/main" id="{4F5963B2-697C-44D9-9B23-63C53ACF6281}"/>
              </a:ext>
            </a:extLst>
          </p:cNvPr>
          <p:cNvSpPr>
            <a:spLocks noGrp="1"/>
          </p:cNvSpPr>
          <p:nvPr>
            <p:ph type="dt" sz="half" idx="10"/>
          </p:nvPr>
        </p:nvSpPr>
        <p:spPr/>
        <p:txBody>
          <a:bodyPr/>
          <a:lstStyle/>
          <a:p>
            <a:fld id="{1922BD71-384F-4762-833A-75098190A633}" type="datetime1">
              <a:rPr lang="en-US" smtClean="0"/>
              <a:pPr/>
              <a:t>10/31/2022</a:t>
            </a:fld>
            <a:endParaRPr lang="en-US" dirty="0"/>
          </a:p>
        </p:txBody>
      </p:sp>
      <p:sp>
        <p:nvSpPr>
          <p:cNvPr id="5" name="Footer Placeholder 4">
            <a:extLst>
              <a:ext uri="{FF2B5EF4-FFF2-40B4-BE49-F238E27FC236}">
                <a16:creationId xmlns:a16="http://schemas.microsoft.com/office/drawing/2014/main" id="{CAC7247E-4D3E-4E1F-8EF2-16CF3ECF4FD2}"/>
              </a:ext>
            </a:extLst>
          </p:cNvPr>
          <p:cNvSpPr>
            <a:spLocks noGrp="1"/>
          </p:cNvSpPr>
          <p:nvPr>
            <p:ph type="ftr" sz="quarter" idx="11"/>
          </p:nvPr>
        </p:nvSpPr>
        <p:spPr/>
        <p:txBody>
          <a:bodyPr/>
          <a:lstStyle/>
          <a:p>
            <a:r>
              <a:rPr lang="en-US"/>
              <a:t>Introduction to AI</a:t>
            </a:r>
          </a:p>
        </p:txBody>
      </p:sp>
      <p:sp>
        <p:nvSpPr>
          <p:cNvPr id="6" name="Slide Number Placeholder 5">
            <a:extLst>
              <a:ext uri="{FF2B5EF4-FFF2-40B4-BE49-F238E27FC236}">
                <a16:creationId xmlns:a16="http://schemas.microsoft.com/office/drawing/2014/main" id="{9B00036C-F3FE-49CC-B5E3-1AE4F826E747}"/>
              </a:ext>
            </a:extLst>
          </p:cNvPr>
          <p:cNvSpPr>
            <a:spLocks noGrp="1"/>
          </p:cNvSpPr>
          <p:nvPr>
            <p:ph type="sldNum" sz="quarter" idx="12"/>
          </p:nvPr>
        </p:nvSpPr>
        <p:spPr/>
        <p:txBody>
          <a:bodyPr/>
          <a:lstStyle/>
          <a:p>
            <a:fld id="{B7884E68-CE57-44C0-BE0F-84C629DF22D5}" type="slidenum">
              <a:rPr lang="en-US" smtClean="0"/>
              <a:pPr/>
              <a:t>99</a:t>
            </a:fld>
            <a:endParaRPr lang="en-US"/>
          </a:p>
        </p:txBody>
      </p:sp>
      <p:pic>
        <p:nvPicPr>
          <p:cNvPr id="9" name="Picture 8"/>
          <p:cNvPicPr>
            <a:picLocks noChangeAspect="1"/>
          </p:cNvPicPr>
          <p:nvPr/>
        </p:nvPicPr>
        <p:blipFill>
          <a:blip r:embed="rId3"/>
          <a:stretch>
            <a:fillRect/>
          </a:stretch>
        </p:blipFill>
        <p:spPr>
          <a:xfrm>
            <a:off x="6197230" y="1486613"/>
            <a:ext cx="5816319" cy="3153250"/>
          </a:xfrm>
          <a:prstGeom prst="rect">
            <a:avLst/>
          </a:prstGeom>
        </p:spPr>
      </p:pic>
    </p:spTree>
    <p:extLst>
      <p:ext uri="{BB962C8B-B14F-4D97-AF65-F5344CB8AC3E}">
        <p14:creationId xmlns:p14="http://schemas.microsoft.com/office/powerpoint/2010/main" val="575542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10;= \langle 0.0 \,\,\, 0.0 \,\,\, 0.3 \,\,\, 0.8 \,\,\, 0.7 \,\,\, 0.1 \ldots  0.0 \rangle&#10;\]&#10;\end{document}&#10;"/>
  <p:tag name="EXTERNALNAME" val="txp_fig"/>
  <p:tag name="BLEND" val="False"/>
  <p:tag name="TRANSPARENT" val="False"/>
  <p:tag name="KEEPFILES" val="False"/>
  <p:tag name="DEBUGPAUSE" val="False"/>
  <p:tag name="RESOLUTION" val="1200"/>
  <p:tag name="TIMEOUT" val="(none)"/>
  <p:tag name="BOXWIDTH" val="592"/>
  <p:tag name="BOXHEIGHT" val="422"/>
  <p:tag name="BOXFONT" val="10"/>
  <p:tag name="BOXWRAP" val="False"/>
  <p:tag name="WORKAROUNDTRANSPARENCYBUG" val="False"/>
  <p:tag name="ALLOWFONTSUBSTITUTION" val="False"/>
  <p:tag name="BITMAPFORMAT" val="pngmono"/>
  <p:tag name="ORIGWIDTH" val="337"/>
  <p:tag name="PICTUREFILESIZE" val="12309"/>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begin{document}&#10;\[&#10;\mbox{sim}(x,x') = x \cdot x' = \sum_i x_i x'_i&#10;\]&#10;\end{document}&#10;"/>
  <p:tag name="FILENAME" val="txp_fig"/>
  <p:tag name="FORMAT" val="pngmono"/>
  <p:tag name="RES" val="1200"/>
  <p:tag name="BLEND" val="0"/>
  <p:tag name="TRANSPARENT" val="0"/>
  <p:tag name="TBUG" val="0"/>
  <p:tag name="ALLOWFS" val="0"/>
  <p:tag name="ORIGWIDTH" val="262"/>
  <p:tag name="PICTUREFILESIZE" val="14700"/>
</p:tagLst>
</file>

<file path=ppt/theme/theme1.xml><?xml version="1.0" encoding="utf-8"?>
<a:theme xmlns:a="http://schemas.openxmlformats.org/drawingml/2006/main" name="COE292-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E292-Theme" id="{AA9EC02E-8640-4E8B-ABAB-102FD008F986}" vid="{377DF88B-3CFC-44E3-A6D0-0AB6D06236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081cb61-e398-45dc-bffa-660ef38892cf">
      <Terms xmlns="http://schemas.microsoft.com/office/infopath/2007/PartnerControls"/>
    </lcf76f155ced4ddcb4097134ff3c332f>
    <TaxCatchAll xmlns="7f717406-bcf4-4632-a055-a82e9b77182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DF943E3E632C44B8B036E58FE4F1402" ma:contentTypeVersion="8" ma:contentTypeDescription="Create a new document." ma:contentTypeScope="" ma:versionID="2a7674b1c7cde56c681aea59d3593d6b">
  <xsd:schema xmlns:xsd="http://www.w3.org/2001/XMLSchema" xmlns:xs="http://www.w3.org/2001/XMLSchema" xmlns:p="http://schemas.microsoft.com/office/2006/metadata/properties" xmlns:ns2="c081cb61-e398-45dc-bffa-660ef38892cf" xmlns:ns3="7f717406-bcf4-4632-a055-a82e9b771829" targetNamespace="http://schemas.microsoft.com/office/2006/metadata/properties" ma:root="true" ma:fieldsID="0141e17e6b00f212db42f54b6eb82f65" ns2:_="" ns3:_="">
    <xsd:import namespace="c081cb61-e398-45dc-bffa-660ef38892cf"/>
    <xsd:import namespace="7f717406-bcf4-4632-a055-a82e9b771829"/>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81cb61-e398-45dc-bffa-660ef38892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87f4d030-a2bd-4159-b459-856363f4e7ee"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f717406-bcf4-4632-a055-a82e9b771829"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1851412b-5534-4d74-ac80-39f416b630ce}" ma:internalName="TaxCatchAll" ma:showField="CatchAllData" ma:web="7f717406-bcf4-4632-a055-a82e9b7718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sisl xmlns:xsd="http://www.w3.org/2001/XMLSchema" xmlns:xsi="http://www.w3.org/2001/XMLSchema-instance" xmlns="http://www.boldonjames.com/2008/01/sie/internal/label" sislVersion="0" policy="f9677ce1-080b-4051-a037-2610debe14cb" origin="userSelected">
  <element uid="id_classification_nonbusiness" value=""/>
</sisl>
</file>

<file path=customXml/itemProps1.xml><?xml version="1.0" encoding="utf-8"?>
<ds:datastoreItem xmlns:ds="http://schemas.openxmlformats.org/officeDocument/2006/customXml" ds:itemID="{2965551B-CA23-45D0-B42A-7E341AF308FC}">
  <ds:schemaRefs>
    <ds:schemaRef ds:uri="http://purl.org/dc/dcmitype/"/>
    <ds:schemaRef ds:uri="c081cb61-e398-45dc-bffa-660ef38892cf"/>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7f717406-bcf4-4632-a055-a82e9b771829"/>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37688187-AC25-40D2-B9AD-907C499D91AB}">
  <ds:schemaRefs>
    <ds:schemaRef ds:uri="http://schemas.microsoft.com/sharepoint/v3/contenttype/forms"/>
  </ds:schemaRefs>
</ds:datastoreItem>
</file>

<file path=customXml/itemProps3.xml><?xml version="1.0" encoding="utf-8"?>
<ds:datastoreItem xmlns:ds="http://schemas.openxmlformats.org/officeDocument/2006/customXml" ds:itemID="{39E56EEB-C0F8-4E25-84AA-59927B61865C}">
  <ds:schemaRefs>
    <ds:schemaRef ds:uri="7f717406-bcf4-4632-a055-a82e9b771829"/>
    <ds:schemaRef ds:uri="c081cb61-e398-45dc-bffa-660ef38892c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CECEB90E-4F19-428A-9D0B-60CAEB28D587}">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45477</TotalTime>
  <Words>8119</Words>
  <Application>Microsoft Office PowerPoint</Application>
  <PresentationFormat>Widescreen</PresentationFormat>
  <Paragraphs>1606</Paragraphs>
  <Slides>126</Slides>
  <Notes>120</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126</vt:i4>
      </vt:variant>
    </vt:vector>
  </HeadingPairs>
  <TitlesOfParts>
    <vt:vector size="141" baseType="lpstr">
      <vt:lpstr>Arial</vt:lpstr>
      <vt:lpstr>Arial Unicode MS</vt:lpstr>
      <vt:lpstr>Calibri</vt:lpstr>
      <vt:lpstr>Calibri Light</vt:lpstr>
      <vt:lpstr>Cambria Math</vt:lpstr>
      <vt:lpstr>Corbel</vt:lpstr>
      <vt:lpstr>Helvetica Neue</vt:lpstr>
      <vt:lpstr>PalatinoLinotype-Bold</vt:lpstr>
      <vt:lpstr>PalatinoLinotype-Roman</vt:lpstr>
      <vt:lpstr>Symbol</vt:lpstr>
      <vt:lpstr>Times New Roman</vt:lpstr>
      <vt:lpstr>Wingdings</vt:lpstr>
      <vt:lpstr>COE292-Theme</vt:lpstr>
      <vt:lpstr>Photo Editor Photo</vt:lpstr>
      <vt:lpstr>Bitmap Image</vt:lpstr>
      <vt:lpstr>PowerPoint Presentation</vt:lpstr>
      <vt:lpstr>Outline</vt:lpstr>
      <vt:lpstr>Problem Solving through Learning</vt:lpstr>
      <vt:lpstr>AI and Machine Learning </vt:lpstr>
      <vt:lpstr>Machine Learning Approaches</vt:lpstr>
      <vt:lpstr>Typical Problems for ML?</vt:lpstr>
      <vt:lpstr>Supervised Learning (SL)</vt:lpstr>
      <vt:lpstr>Supervised Learning</vt:lpstr>
      <vt:lpstr>Supervised Learning - Classification</vt:lpstr>
      <vt:lpstr>Supervised Learning - Classification</vt:lpstr>
      <vt:lpstr>Classification Example – Predicting Weather</vt:lpstr>
      <vt:lpstr>Classification Example – Predicting Weather</vt:lpstr>
      <vt:lpstr>Classification Example – Predicting Weather</vt:lpstr>
      <vt:lpstr>Classification Approaches</vt:lpstr>
      <vt:lpstr>Classification Approaches</vt:lpstr>
      <vt:lpstr>Classification Approaches</vt:lpstr>
      <vt:lpstr>Classification Approaches</vt:lpstr>
      <vt:lpstr>Classification Approaches</vt:lpstr>
      <vt:lpstr>k-Nearest Neighbor Algorithm (k-NN)</vt:lpstr>
      <vt:lpstr>k-Nearest Neighbor Algorithm (k-NN)</vt:lpstr>
      <vt:lpstr>k-Nearest Neighbor Algorithm (k-NN)</vt:lpstr>
      <vt:lpstr>Nearest-Neighbor (k-NN)</vt:lpstr>
      <vt:lpstr>Nearest-Neighbor (k-NN)</vt:lpstr>
      <vt:lpstr>k-Nearest Neighbor Algorithm (k-NN)</vt:lpstr>
      <vt:lpstr>Other Classification Approaches</vt:lpstr>
      <vt:lpstr>Other Classification Approaches</vt:lpstr>
      <vt:lpstr>Other Classification Approaches</vt:lpstr>
      <vt:lpstr>Decision Boundary – Perceptron Algorithm </vt:lpstr>
      <vt:lpstr>Decision Boundary – Perceptron Algorithm </vt:lpstr>
      <vt:lpstr>Decision Boundary – Perceptron Algorithm </vt:lpstr>
      <vt:lpstr>Decision Boundary – Perceptron Algorithm </vt:lpstr>
      <vt:lpstr>Decision Boundary – Perceptron Algorithm </vt:lpstr>
      <vt:lpstr>Decision Boundary – Perceptron Algorithm </vt:lpstr>
      <vt:lpstr>Perceptron Learning Algorithm</vt:lpstr>
      <vt:lpstr>Perceptron Learning Algorithm</vt:lpstr>
      <vt:lpstr>Perceptron Learning Algorithm: Example</vt:lpstr>
      <vt:lpstr>Perceptron Learning Algorithm: Example</vt:lpstr>
      <vt:lpstr>Perceptron Learning Algorithm: Example</vt:lpstr>
      <vt:lpstr>Perceptron Classifier (updating weights example)</vt:lpstr>
      <vt:lpstr>Perceptron Classifier (updating weights example)</vt:lpstr>
      <vt:lpstr>Decision Boundary – Perceptron Algorithm </vt:lpstr>
      <vt:lpstr>Decision Boundary – Perceptron Algorithm </vt:lpstr>
      <vt:lpstr>Problems with the Perceptron</vt:lpstr>
      <vt:lpstr>Decision Boundary – Support Vector Machines </vt:lpstr>
      <vt:lpstr>Decision Boundary – Support Vector Machines </vt:lpstr>
      <vt:lpstr>Decision Boundary – Support Vector Machines </vt:lpstr>
      <vt:lpstr>Decision Boundary – Support Vector Machines </vt:lpstr>
      <vt:lpstr>Decision Boundary – Support Vector Machines </vt:lpstr>
      <vt:lpstr>Decision Boundary – Support Vector Machines </vt:lpstr>
      <vt:lpstr>Decision Boundary – Support Vector Machines </vt:lpstr>
      <vt:lpstr>Decision Boundary – Support Vector Machines </vt:lpstr>
      <vt:lpstr>Decision Boundary – Support Vector Machines </vt:lpstr>
      <vt:lpstr>Decision Boundary – Support Vector Machines </vt:lpstr>
      <vt:lpstr>Decision Boundary – Support Vector Machines </vt:lpstr>
      <vt:lpstr>Decision Boundary – Support Vector Machines </vt:lpstr>
      <vt:lpstr>Decision Boundary – Support Vector Machines </vt:lpstr>
      <vt:lpstr>Support Vector Machines </vt:lpstr>
      <vt:lpstr>Support Vector Machines: Hard vs Soft Margin</vt:lpstr>
      <vt:lpstr>Support Vector Machines: Hard vs Soft Margin</vt:lpstr>
      <vt:lpstr>Support Vector Machines: Hard vs Soft Margin</vt:lpstr>
      <vt:lpstr>Support Vector Machines: Hard vs Soft Margin</vt:lpstr>
      <vt:lpstr>Support Vector Classifiers</vt:lpstr>
      <vt:lpstr>Linear Separability</vt:lpstr>
      <vt:lpstr>Support Vector Machines</vt:lpstr>
      <vt:lpstr>Support Vector Machines – The Kernel Trick </vt:lpstr>
      <vt:lpstr>Support Vector Machines – The Kernel Trick </vt:lpstr>
      <vt:lpstr>Support Vector Machines – The Kernel Trick </vt:lpstr>
      <vt:lpstr>Advantages of SVMs</vt:lpstr>
      <vt:lpstr>Decision Boundary – Evaluation</vt:lpstr>
      <vt:lpstr>Decision Boundary – Evaluation</vt:lpstr>
      <vt:lpstr>Decision Boundary – Evaluation</vt:lpstr>
      <vt:lpstr>Decision Boundary – Evaluation</vt:lpstr>
      <vt:lpstr>Decision Boundary – Evaluation</vt:lpstr>
      <vt:lpstr>Decision Boundary – Evaluation</vt:lpstr>
      <vt:lpstr>Decision Boundary – Evaluation</vt:lpstr>
      <vt:lpstr>Decision Boundary – Evaluation</vt:lpstr>
      <vt:lpstr>Decision Boundary – Evaluation</vt:lpstr>
      <vt:lpstr>Decision Boundary –  Cross-validation</vt:lpstr>
      <vt:lpstr>Decision Boundary –  Cross-validation</vt:lpstr>
      <vt:lpstr>Decision Boundary –  Cross-validation</vt:lpstr>
      <vt:lpstr>Decision Boundary –  Cross-validation</vt:lpstr>
      <vt:lpstr>Decision Boundary –  Cross-validation</vt:lpstr>
      <vt:lpstr>Decision Boundary –  Cross-validation</vt:lpstr>
      <vt:lpstr>Decision Boundary – Underfitting and Overfitting</vt:lpstr>
      <vt:lpstr>Decision Boundary – Underfitting and Overfitting</vt:lpstr>
      <vt:lpstr>Decision Boundary – Underfitting and Overfitting</vt:lpstr>
      <vt:lpstr>Decision Boundary – Underfitting and Overfitting</vt:lpstr>
      <vt:lpstr>Decision Boundary – Underfitting and Overfitting</vt:lpstr>
      <vt:lpstr>Decision Boundary – Underfitting and Overfitting</vt:lpstr>
      <vt:lpstr>Unsupervised Learning</vt:lpstr>
      <vt:lpstr>Unsupervised Learning</vt:lpstr>
      <vt:lpstr>Unsupervised Learning</vt:lpstr>
      <vt:lpstr>Unsupervised Learning - k-means Clustering </vt:lpstr>
      <vt:lpstr>k-Means Clustering - Example</vt:lpstr>
      <vt:lpstr>k-Means Clustering - Example</vt:lpstr>
      <vt:lpstr>k-Means Clustering - Example</vt:lpstr>
      <vt:lpstr>k-Means Clustering - Example</vt:lpstr>
      <vt:lpstr>k-Means Clustering - Example</vt:lpstr>
      <vt:lpstr>k-Means Clustering - Example</vt:lpstr>
      <vt:lpstr>Reinforcement Learning </vt:lpstr>
      <vt:lpstr>Reinforcement Learning </vt:lpstr>
      <vt:lpstr>Reinforcement Learning </vt:lpstr>
      <vt:lpstr>Reinforcement Learning - Markov Decision Process </vt:lpstr>
      <vt:lpstr>MDP: Key Concepts</vt:lpstr>
      <vt:lpstr>Reinforcement Learning - Markov Decision Process </vt:lpstr>
      <vt:lpstr>Reinforcement Learning - Markov Decision Process </vt:lpstr>
      <vt:lpstr>Reinforcement Learning - Q-learning method </vt:lpstr>
      <vt:lpstr>Reinforcement Learning - Q-learning method </vt:lpstr>
      <vt:lpstr>Reinforcement Learning - Q-learning method </vt:lpstr>
      <vt:lpstr>Reinforcement Learning - Q-learning method </vt:lpstr>
      <vt:lpstr>Reinforcement Learning - Q-learning method </vt:lpstr>
      <vt:lpstr>Reinforcement Learning - Q-learning method </vt:lpstr>
      <vt:lpstr>Reinforcement Learning - Q-learning method </vt:lpstr>
      <vt:lpstr>Reinforcement Learning - Q-learning method </vt:lpstr>
      <vt:lpstr>Reinforcement Learning - Q-learning method </vt:lpstr>
      <vt:lpstr>Reinforcement Learning - Q-learning method </vt:lpstr>
      <vt:lpstr>Q-learning  Numerical Example</vt:lpstr>
      <vt:lpstr>Q-learning  Numerical Example</vt:lpstr>
      <vt:lpstr>Q-learning  Numerical Example</vt:lpstr>
      <vt:lpstr>Q-learning  Numerical Example</vt:lpstr>
      <vt:lpstr>Q-learning  Numerical Example</vt:lpstr>
      <vt:lpstr>Q-learning  Numerical Example</vt:lpstr>
      <vt:lpstr>Reinforcement Learning - Example</vt:lpstr>
      <vt:lpstr>Reinforcement Learning - Example</vt:lpstr>
      <vt:lpstr>Machine Learning Summary</vt:lpstr>
      <vt:lpstr>Credit and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Abdulaziz Yagoub Mahmoud Barnawi</dc:creator>
  <cp:lastModifiedBy>Aiman ElMaleh</cp:lastModifiedBy>
  <cp:revision>1067</cp:revision>
  <dcterms:created xsi:type="dcterms:W3CDTF">2022-01-09T15:26:41Z</dcterms:created>
  <dcterms:modified xsi:type="dcterms:W3CDTF">2022-10-31T20:32:33Z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0x0101006DF943E3E632C44B8B036E58FE4F1402</vt:lpwstr>
  </property>
  <property fmtid="{D5CDD505-2E9C-101B-9397-08002B2CF9AE}" pid="3" name="MediaServiceImageTags">
    <vt:lpwstr/>
  </property>
  <property fmtid="{D5CDD505-2E9C-101B-9397-08002B2CF9AE}" pid="4" name="docIndexRef">
    <vt:lpwstr>4646bb33-0322-4412-aa51-51a3d08ae6c8</vt:lpwstr>
  </property>
  <property fmtid="{D5CDD505-2E9C-101B-9397-08002B2CF9AE}" pid="5" name="bjClsUserRVM">
    <vt:lpwstr>[]</vt:lpwstr>
  </property>
  <property fmtid="{D5CDD505-2E9C-101B-9397-08002B2CF9AE}" pid="6" name="bjSaver">
    <vt:lpwstr>fu0dv9rnluInsNnD9ZD5YBRjU2JporR1</vt:lpwstr>
  </property>
  <property fmtid="{D5CDD505-2E9C-101B-9397-08002B2CF9AE}" pid="7" name="bjDocumentLabelXML">
    <vt:lpwstr>&lt;?xml version="1.0" encoding="us-ascii"?&gt;&lt;sisl xmlns:xsd="http://www.w3.org/2001/XMLSchema" xmlns:xsi="http://www.w3.org/2001/XMLSchema-instance" sislVersion="0" policy="f9677ce1-080b-4051-a037-2610debe14cb" origin="userSelected" xmlns="http://www.boldonj</vt:lpwstr>
  </property>
  <property fmtid="{D5CDD505-2E9C-101B-9397-08002B2CF9AE}" pid="8" name="bjDocumentLabelXML-0">
    <vt:lpwstr>ames.com/2008/01/sie/internal/label"&gt;&lt;element uid="id_classification_nonbusiness" value="" /&gt;&lt;/sisl&gt;</vt:lpwstr>
  </property>
  <property fmtid="{D5CDD505-2E9C-101B-9397-08002B2CF9AE}" pid="9" name="bjDocumentSecurityLabel">
    <vt:lpwstr>Public</vt:lpwstr>
  </property>
</Properties>
</file>